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56" r:id="rId3"/>
    <p:sldId id="258" r:id="rId4"/>
    <p:sldId id="259" r:id="rId5"/>
    <p:sldId id="260" r:id="rId6"/>
    <p:sldId id="261" r:id="rId7"/>
    <p:sldId id="262" r:id="rId8"/>
    <p:sldId id="263" r:id="rId9"/>
    <p:sldId id="264" r:id="rId10"/>
    <p:sldId id="265" r:id="rId11"/>
    <p:sldId id="270" r:id="rId12"/>
    <p:sldId id="266" r:id="rId13"/>
    <p:sldId id="267" r:id="rId14"/>
    <p:sldId id="268" r:id="rId15"/>
    <p:sldId id="269" r:id="rId16"/>
    <p:sldId id="271" r:id="rId17"/>
    <p:sldId id="272" r:id="rId18"/>
    <p:sldId id="273" r:id="rId19"/>
    <p:sldId id="274" r:id="rId20"/>
    <p:sldId id="275" r:id="rId21"/>
    <p:sldId id="277" r:id="rId22"/>
    <p:sldId id="278" r:id="rId23"/>
    <p:sldId id="279"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12" autoAdjust="0"/>
    <p:restoredTop sz="94660" autoAdjust="0"/>
  </p:normalViewPr>
  <p:slideViewPr>
    <p:cSldViewPr>
      <p:cViewPr varScale="1">
        <p:scale>
          <a:sx n="51" d="100"/>
          <a:sy n="51" d="100"/>
        </p:scale>
        <p:origin x="-1308" y="-96"/>
      </p:cViewPr>
      <p:guideLst>
        <p:guide orient="horz" pos="2160"/>
        <p:guide pos="2880"/>
      </p:guideLst>
    </p:cSldViewPr>
  </p:slideViewPr>
  <p:outlineViewPr>
    <p:cViewPr>
      <p:scale>
        <a:sx n="33" d="100"/>
        <a:sy n="33" d="100"/>
      </p:scale>
      <p:origin x="6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ru-RU"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E34642C2-BAD6-43D7-A776-6F3282BF7634}" type="datetimeFigureOut">
              <a:rPr lang="ru-RU"/>
              <a:pPr>
                <a:defRPr/>
              </a:pPr>
              <a:t>04.10.2013</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366398DC-5B0A-437B-A6C3-5A6FD704EE2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9B1884C1-4133-4810-ADD7-2EBB06367E90}" type="datetimeFigureOut">
              <a:rPr lang="ru-RU"/>
              <a:pPr>
                <a:defRPr/>
              </a:pPr>
              <a:t>04.10.2013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a:ln/>
        </p:spPr>
        <p:txBody>
          <a:bodyPr/>
          <a:lstStyle>
            <a:lvl1pPr>
              <a:defRPr/>
            </a:lvl1pPr>
          </a:lstStyle>
          <a:p>
            <a:pPr>
              <a:defRPr/>
            </a:pPr>
            <a:fld id="{01D4D124-1C47-4D03-8C9B-8A0FF8DA373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32F82C77-CF2B-4BBE-8CD6-987EE3AE5F48}" type="datetimeFigureOut">
              <a:rPr lang="ru-RU"/>
              <a:pPr>
                <a:defRPr/>
              </a:pPr>
              <a:t>04.10.2013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a:ln/>
        </p:spPr>
        <p:txBody>
          <a:bodyPr/>
          <a:lstStyle>
            <a:lvl1pPr>
              <a:defRPr/>
            </a:lvl1pPr>
          </a:lstStyle>
          <a:p>
            <a:pPr>
              <a:defRPr/>
            </a:pPr>
            <a:fld id="{0CD1EC83-51DD-4263-A9CF-C6CBD36CD8F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54F4D7A9-EF6A-4CB5-97B0-245147E02813}" type="datetimeFigureOut">
              <a:rPr lang="ru-RU"/>
              <a:pPr>
                <a:defRPr/>
              </a:pPr>
              <a:t>04.10.2013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a:ln/>
        </p:spPr>
        <p:txBody>
          <a:bodyPr/>
          <a:lstStyle>
            <a:lvl1pPr>
              <a:defRPr/>
            </a:lvl1pPr>
          </a:lstStyle>
          <a:p>
            <a:pPr>
              <a:defRPr/>
            </a:pPr>
            <a:fld id="{C28B9F31-0015-4979-AC4E-D4167B9D40B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0"/>
          </p:nvPr>
        </p:nvSpPr>
        <p:spPr/>
        <p:txBody>
          <a:bodyPr/>
          <a:lstStyle>
            <a:lvl1pPr>
              <a:defRPr/>
            </a:lvl1pPr>
          </a:lstStyle>
          <a:p>
            <a:pPr>
              <a:defRPr/>
            </a:pPr>
            <a:fld id="{2CBA3422-6554-4BB4-B92D-97D5474C3320}" type="datetimeFigureOut">
              <a:rPr lang="ru-RU"/>
              <a:pPr>
                <a:defRPr/>
              </a:pPr>
              <a:t>04.10.2013</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B5DA2A1-A6E3-44E0-8903-3632F003F37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5" name="Date Placeholder 3"/>
          <p:cNvSpPr>
            <a:spLocks noGrp="1"/>
          </p:cNvSpPr>
          <p:nvPr>
            <p:ph type="dt" sz="half" idx="10"/>
          </p:nvPr>
        </p:nvSpPr>
        <p:spPr/>
        <p:txBody>
          <a:bodyPr/>
          <a:lstStyle>
            <a:lvl1pPr>
              <a:defRPr/>
            </a:lvl1pPr>
          </a:lstStyle>
          <a:p>
            <a:pPr>
              <a:defRPr/>
            </a:pPr>
            <a:fld id="{EA4A0CE8-01B2-4408-ABF7-80C92D068FC9}" type="datetimeFigureOut">
              <a:rPr lang="ru-RU"/>
              <a:pPr>
                <a:defRPr/>
              </a:pPr>
              <a:t>04.10.2013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ln/>
        </p:spPr>
        <p:txBody>
          <a:bodyPr/>
          <a:lstStyle>
            <a:lvl1pPr>
              <a:defRPr/>
            </a:lvl1pPr>
          </a:lstStyle>
          <a:p>
            <a:pPr>
              <a:defRPr/>
            </a:pPr>
            <a:fld id="{03C99BD9-570E-4759-AD31-6678B8A71E4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724583DC-DB5C-4CDC-BBF7-5710A25FFF2E}" type="datetimeFigureOut">
              <a:rPr lang="ru-RU"/>
              <a:pPr>
                <a:defRPr/>
              </a:pPr>
              <a:t>04.10.2013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a:ln/>
        </p:spPr>
        <p:txBody>
          <a:bodyPr/>
          <a:lstStyle>
            <a:lvl1pPr>
              <a:defRPr/>
            </a:lvl1pPr>
          </a:lstStyle>
          <a:p>
            <a:pPr>
              <a:defRPr/>
            </a:pPr>
            <a:fld id="{BDDCD974-722D-4059-B2F0-3664E937AE0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961EBFED-8DCD-468B-BC65-A91A71126483}" type="datetimeFigureOut">
              <a:rPr lang="ru-RU"/>
              <a:pPr>
                <a:defRPr/>
              </a:pPr>
              <a:t>04.10.2013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a:ln/>
        </p:spPr>
        <p:txBody>
          <a:bodyPr/>
          <a:lstStyle>
            <a:lvl1pPr>
              <a:defRPr/>
            </a:lvl1pPr>
          </a:lstStyle>
          <a:p>
            <a:pPr>
              <a:defRPr/>
            </a:pPr>
            <a:fld id="{A21CE351-257A-45F7-9D0E-6D83EC31429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739E23-EFCA-4200-AF95-9A1D4B03A511}" type="datetimeFigureOut">
              <a:rPr lang="ru-RU"/>
              <a:pPr>
                <a:defRPr/>
              </a:pPr>
              <a:t>04.10.2013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a:ln/>
        </p:spPr>
        <p:txBody>
          <a:bodyPr/>
          <a:lstStyle>
            <a:lvl1pPr>
              <a:defRPr/>
            </a:lvl1pPr>
          </a:lstStyle>
          <a:p>
            <a:pPr>
              <a:defRPr/>
            </a:pPr>
            <a:fld id="{6FF32740-CBB2-4929-AEA9-3F33B624311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lvl1pPr>
              <a:defRPr/>
            </a:lvl1pPr>
          </a:lstStyle>
          <a:p>
            <a:pPr>
              <a:defRPr/>
            </a:pPr>
            <a:fld id="{4067F2E0-109B-45D6-AFC1-227C2A600E53}" type="datetimeFigureOut">
              <a:rPr lang="ru-RU"/>
              <a:pPr>
                <a:defRPr/>
              </a:pPr>
              <a:t>04.10.2013</a:t>
            </a:fld>
            <a:endParaRPr lang="ru-RU"/>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ru-RU"/>
          </a:p>
        </p:txBody>
      </p:sp>
      <p:sp>
        <p:nvSpPr>
          <p:cNvPr id="9" name="Slide Number Placeholder 6"/>
          <p:cNvSpPr>
            <a:spLocks noGrp="1"/>
          </p:cNvSpPr>
          <p:nvPr>
            <p:ph type="sldNum" sz="quarter" idx="12"/>
          </p:nvPr>
        </p:nvSpPr>
        <p:spPr>
          <a:ln>
            <a:solidFill>
              <a:schemeClr val="tx2"/>
            </a:solidFill>
          </a:ln>
        </p:spPr>
        <p:txBody>
          <a:bodyPr/>
          <a:lstStyle>
            <a:lvl1pPr>
              <a:defRPr smtClean="0">
                <a:solidFill>
                  <a:schemeClr val="tx2"/>
                </a:solidFill>
              </a:defRPr>
            </a:lvl1pPr>
          </a:lstStyle>
          <a:p>
            <a:pPr>
              <a:defRPr/>
            </a:pPr>
            <a:fld id="{EFAD9474-75FC-4ACF-8D23-9F155492EC8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ru-RU" noProof="0" smtClean="0"/>
              <a:t>Вставка рисунка</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5"/>
          </p:nvPr>
        </p:nvSpPr>
        <p:spPr/>
        <p:txBody>
          <a:bodyPr/>
          <a:lstStyle>
            <a:lvl1pPr>
              <a:defRPr/>
            </a:lvl1pPr>
          </a:lstStyle>
          <a:p>
            <a:pPr>
              <a:defRPr/>
            </a:pPr>
            <a:fld id="{A1AF248B-D3EB-4249-BA81-38855FBACA0E}" type="datetimeFigureOut">
              <a:rPr lang="ru-RU"/>
              <a:pPr>
                <a:defRPr/>
              </a:pPr>
              <a:t>04.10.2013</a:t>
            </a:fld>
            <a:endParaRPr lang="ru-RU"/>
          </a:p>
        </p:txBody>
      </p:sp>
      <p:sp>
        <p:nvSpPr>
          <p:cNvPr id="8" name="Footer Placeholder 5"/>
          <p:cNvSpPr>
            <a:spLocks noGrp="1"/>
          </p:cNvSpPr>
          <p:nvPr>
            <p:ph type="ftr" sz="quarter" idx="16"/>
          </p:nvPr>
        </p:nvSpPr>
        <p:spPr/>
        <p:txBody>
          <a:bodyPr/>
          <a:lstStyle>
            <a:lvl1pPr>
              <a:defRPr/>
            </a:lvl1pPr>
          </a:lstStyle>
          <a:p>
            <a:pPr>
              <a:defRPr/>
            </a:pPr>
            <a:endParaRPr lang="ru-RU"/>
          </a:p>
        </p:txBody>
      </p:sp>
      <p:sp>
        <p:nvSpPr>
          <p:cNvPr id="9" name="Slide Number Placeholder 6"/>
          <p:cNvSpPr>
            <a:spLocks noGrp="1"/>
          </p:cNvSpPr>
          <p:nvPr>
            <p:ph type="sldNum" sz="quarter" idx="17"/>
          </p:nvPr>
        </p:nvSpPr>
        <p:spPr/>
        <p:txBody>
          <a:bodyPr/>
          <a:lstStyle>
            <a:lvl1pPr>
              <a:defRPr/>
            </a:lvl1pPr>
          </a:lstStyle>
          <a:p>
            <a:pPr>
              <a:defRPr/>
            </a:pPr>
            <a:fld id="{B4EE68FE-BFB2-4DB3-B596-4169604509A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defRPr>
            </a:lvl1pPr>
          </a:lstStyle>
          <a:p>
            <a:pPr>
              <a:defRPr/>
            </a:pPr>
            <a:fld id="{FAD15BEA-2306-4B53-9DA2-C8D6CF83CB42}" type="datetimeFigureOut">
              <a:rPr lang="ru-RU"/>
              <a:pPr>
                <a:defRPr/>
              </a:pPr>
              <a:t>04.10.2013</a:t>
            </a:fld>
            <a:endParaRPr lang="ru-RU"/>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defRPr>
            </a:lvl1pPr>
          </a:lstStyle>
          <a:p>
            <a:pPr>
              <a:defRPr/>
            </a:pPr>
            <a:endParaRPr lang="ru-RU"/>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smtClean="0">
                <a:solidFill>
                  <a:srgbClr val="FFFFFF"/>
                </a:solidFill>
                <a:latin typeface="+mn-lt"/>
              </a:defRPr>
            </a:lvl1pPr>
          </a:lstStyle>
          <a:p>
            <a:pPr>
              <a:defRPr/>
            </a:pPr>
            <a:fld id="{17D06D86-606B-42EE-8118-36507CF55F4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56" r:id="rId1"/>
    <p:sldLayoutId id="2147483755" r:id="rId2"/>
    <p:sldLayoutId id="2147483757" r:id="rId3"/>
    <p:sldLayoutId id="2147483754" r:id="rId4"/>
    <p:sldLayoutId id="2147483753" r:id="rId5"/>
    <p:sldLayoutId id="2147483752" r:id="rId6"/>
    <p:sldLayoutId id="2147483751" r:id="rId7"/>
    <p:sldLayoutId id="2147483758" r:id="rId8"/>
    <p:sldLayoutId id="2147483759" r:id="rId9"/>
    <p:sldLayoutId id="2147483750" r:id="rId10"/>
    <p:sldLayoutId id="2147483749" r:id="rId11"/>
  </p:sldLayoutIdLst>
  <p:txStyles>
    <p:titleStyle>
      <a:lvl1pPr algn="l" rtl="0" fontAlgn="base">
        <a:spcBef>
          <a:spcPct val="0"/>
        </a:spcBef>
        <a:spcAft>
          <a:spcPct val="0"/>
        </a:spcAft>
        <a:defRPr sz="2800" kern="1200" cap="all">
          <a:solidFill>
            <a:schemeClr val="tx1"/>
          </a:solidFill>
          <a:latin typeface="+mj-lt"/>
          <a:ea typeface="+mj-ea"/>
          <a:cs typeface="+mj-cs"/>
        </a:defRPr>
      </a:lvl1pPr>
      <a:lvl2pPr algn="l" rtl="0" fontAlgn="base">
        <a:spcBef>
          <a:spcPct val="0"/>
        </a:spcBef>
        <a:spcAft>
          <a:spcPct val="0"/>
        </a:spcAft>
        <a:defRPr sz="2800">
          <a:solidFill>
            <a:schemeClr val="tx1"/>
          </a:solidFill>
          <a:latin typeface="Century Gothic" pitchFamily="34" charset="0"/>
        </a:defRPr>
      </a:lvl2pPr>
      <a:lvl3pPr algn="l" rtl="0" fontAlgn="base">
        <a:spcBef>
          <a:spcPct val="0"/>
        </a:spcBef>
        <a:spcAft>
          <a:spcPct val="0"/>
        </a:spcAft>
        <a:defRPr sz="2800">
          <a:solidFill>
            <a:schemeClr val="tx1"/>
          </a:solidFill>
          <a:latin typeface="Century Gothic" pitchFamily="34" charset="0"/>
        </a:defRPr>
      </a:lvl3pPr>
      <a:lvl4pPr algn="l" rtl="0" fontAlgn="base">
        <a:spcBef>
          <a:spcPct val="0"/>
        </a:spcBef>
        <a:spcAft>
          <a:spcPct val="0"/>
        </a:spcAft>
        <a:defRPr sz="2800">
          <a:solidFill>
            <a:schemeClr val="tx1"/>
          </a:solidFill>
          <a:latin typeface="Century Gothic" pitchFamily="34" charset="0"/>
        </a:defRPr>
      </a:lvl4pPr>
      <a:lvl5pPr algn="l" rtl="0" fontAlgn="base">
        <a:spcBef>
          <a:spcPct val="0"/>
        </a:spcBef>
        <a:spcAft>
          <a:spcPct val="0"/>
        </a:spcAft>
        <a:defRPr sz="2800">
          <a:solidFill>
            <a:schemeClr val="tx1"/>
          </a:solidFill>
          <a:latin typeface="Century Gothic" pitchFamily="34" charset="0"/>
        </a:defRPr>
      </a:lvl5pPr>
      <a:lvl6pPr marL="457200" algn="l" rtl="0" fontAlgn="base">
        <a:spcBef>
          <a:spcPct val="0"/>
        </a:spcBef>
        <a:spcAft>
          <a:spcPct val="0"/>
        </a:spcAft>
        <a:defRPr sz="2800">
          <a:solidFill>
            <a:schemeClr val="tx1"/>
          </a:solidFill>
          <a:latin typeface="Century Gothic" pitchFamily="34" charset="0"/>
        </a:defRPr>
      </a:lvl6pPr>
      <a:lvl7pPr marL="914400" algn="l" rtl="0" fontAlgn="base">
        <a:spcBef>
          <a:spcPct val="0"/>
        </a:spcBef>
        <a:spcAft>
          <a:spcPct val="0"/>
        </a:spcAft>
        <a:defRPr sz="2800">
          <a:solidFill>
            <a:schemeClr val="tx1"/>
          </a:solidFill>
          <a:latin typeface="Century Gothic" pitchFamily="34" charset="0"/>
        </a:defRPr>
      </a:lvl7pPr>
      <a:lvl8pPr marL="1371600" algn="l" rtl="0" fontAlgn="base">
        <a:spcBef>
          <a:spcPct val="0"/>
        </a:spcBef>
        <a:spcAft>
          <a:spcPct val="0"/>
        </a:spcAft>
        <a:defRPr sz="2800">
          <a:solidFill>
            <a:schemeClr val="tx1"/>
          </a:solidFill>
          <a:latin typeface="Century Gothic" pitchFamily="34" charset="0"/>
        </a:defRPr>
      </a:lvl8pPr>
      <a:lvl9pPr marL="1828800" algn="l" rtl="0" fontAlgn="base">
        <a:spcBef>
          <a:spcPct val="0"/>
        </a:spcBef>
        <a:spcAft>
          <a:spcPct val="0"/>
        </a:spcAft>
        <a:defRPr sz="2800">
          <a:solidFill>
            <a:schemeClr val="tx1"/>
          </a:solidFill>
          <a:latin typeface="Century Gothic" pitchFamily="34" charset="0"/>
        </a:defRPr>
      </a:lvl9pPr>
    </p:titleStyle>
    <p:bodyStyle>
      <a:lvl1pPr marL="342900" indent="-342900" algn="l" rtl="0" fontAlgn="base">
        <a:spcBef>
          <a:spcPts val="800"/>
        </a:spcBef>
        <a:spcAft>
          <a:spcPct val="0"/>
        </a:spcAft>
        <a:buFont typeface="Arial" charset="0"/>
        <a:defRPr sz="1600" b="1" kern="1200">
          <a:solidFill>
            <a:schemeClr val="tx1"/>
          </a:solidFill>
          <a:latin typeface="+mn-lt"/>
          <a:ea typeface="+mn-ea"/>
          <a:cs typeface="+mn-cs"/>
        </a:defRPr>
      </a:lvl1pPr>
      <a:lvl2pPr marL="1730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cyberleninka.ru/article/n/psihoemotsionalnoe-napryazhenie-i-utomlenie-uchitelya-mehanizmy-diagnostika-i-profilaktik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088" y="549275"/>
            <a:ext cx="7521575" cy="1628775"/>
          </a:xfrm>
        </p:spPr>
        <p:txBody>
          <a:bodyPr wrap="square" numCol="1" anchorCtr="0" compatLnSpc="1">
            <a:prstTxWarp prst="textNoShape">
              <a:avLst/>
            </a:prstTxWarp>
          </a:bodyPr>
          <a:lstStyle/>
          <a:p>
            <a:r>
              <a:rPr lang="ru-RU" cap="none" dirty="0" smtClean="0"/>
              <a:t>МУНИЦИПАЛЬНОЕ БЮДЖЕТНОЕ ДОШКОЛ</a:t>
            </a:r>
            <a:r>
              <a:rPr lang="ru-RU" cap="none" dirty="0" smtClean="0">
                <a:latin typeface="Arial" charset="0"/>
              </a:rPr>
              <a:t>Ь</a:t>
            </a:r>
            <a:r>
              <a:rPr lang="ru-RU" cap="none" dirty="0" smtClean="0"/>
              <a:t>НОЕ ОБРАЗОВАТЕЛЬНОЕ  УЧРЕЖДЕНИЕ «</a:t>
            </a:r>
            <a:r>
              <a:rPr lang="ru-RU" cap="none" dirty="0" smtClean="0"/>
              <a:t>ДЕТСКИЙ </a:t>
            </a:r>
            <a:r>
              <a:rPr lang="ru-RU" cap="none" dirty="0" smtClean="0"/>
              <a:t>САД </a:t>
            </a:r>
            <a:r>
              <a:rPr lang="ru-RU" cap="none" dirty="0" smtClean="0"/>
              <a:t>№11 «Орленок»</a:t>
            </a:r>
            <a:endParaRPr lang="ru-RU" cap="none" dirty="0" smtClean="0"/>
          </a:p>
        </p:txBody>
      </p:sp>
      <p:sp>
        <p:nvSpPr>
          <p:cNvPr id="13314" name="Объект 2"/>
          <p:cNvSpPr>
            <a:spLocks noGrp="1"/>
          </p:cNvSpPr>
          <p:nvPr>
            <p:ph idx="1"/>
          </p:nvPr>
        </p:nvSpPr>
        <p:spPr>
          <a:xfrm>
            <a:off x="714348" y="3286124"/>
            <a:ext cx="7519987" cy="1535112"/>
          </a:xfrm>
        </p:spPr>
        <p:txBody>
          <a:bodyPr/>
          <a:lstStyle/>
          <a:p>
            <a:r>
              <a:rPr lang="ru-RU" sz="1800" dirty="0" smtClean="0"/>
              <a:t> </a:t>
            </a:r>
            <a:endParaRPr lang="ru-RU" sz="1800" dirty="0" smtClean="0"/>
          </a:p>
          <a:p>
            <a:endParaRPr lang="ru-RU" sz="1800" dirty="0" smtClean="0"/>
          </a:p>
          <a:p>
            <a:r>
              <a:rPr lang="ru-RU" sz="1800" dirty="0" smtClean="0"/>
              <a:t>МОНИД ЛЮБОВЬ ЕВГЕНЬЕВНА ПЕДАГОГ_ПСИХОЛОГ</a:t>
            </a:r>
            <a:endParaRPr lang="ru-RU" sz="1800" dirty="0" smtClean="0"/>
          </a:p>
          <a:p>
            <a:endParaRPr lang="ru-RU" sz="1800" dirty="0" smtClean="0"/>
          </a:p>
          <a:p>
            <a:endParaRPr lang="ru-RU" sz="1800" dirty="0" smtClean="0"/>
          </a:p>
          <a:p>
            <a:endParaRPr lang="ru-RU" sz="1800" dirty="0" smtClean="0"/>
          </a:p>
          <a:p>
            <a:r>
              <a:rPr lang="ru-RU" sz="1800" dirty="0" smtClean="0"/>
              <a:t>                                                                                                                                           </a:t>
            </a:r>
            <a:r>
              <a:rPr lang="ru-RU" sz="1800" dirty="0" smtClean="0"/>
              <a:t>2013г</a:t>
            </a:r>
            <a:r>
              <a:rPr lang="ru-RU" sz="1800" dirty="0" smtClean="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2325" y="1100138"/>
            <a:ext cx="7521575" cy="5208587"/>
          </a:xfrm>
        </p:spPr>
        <p:txBody>
          <a:bodyPr rtlCol="0">
            <a:normAutofit lnSpcReduction="10000"/>
          </a:bodyPr>
          <a:lstStyle/>
          <a:p>
            <a:pPr fontAlgn="auto">
              <a:spcAft>
                <a:spcPts val="0"/>
              </a:spcAft>
              <a:buFont typeface="Arial" pitchFamily="34" charset="0"/>
              <a:buNone/>
              <a:defRPr/>
            </a:pPr>
            <a:r>
              <a:rPr lang="ru-RU" u="sng" dirty="0"/>
              <a:t>Напряженными для педагога могут быть </a:t>
            </a:r>
            <a:r>
              <a:rPr lang="ru-RU" u="sng" dirty="0" smtClean="0"/>
              <a:t>ситуации:</a:t>
            </a:r>
            <a:endParaRPr lang="ru-RU" dirty="0"/>
          </a:p>
          <a:p>
            <a:pPr fontAlgn="auto">
              <a:spcAft>
                <a:spcPts val="0"/>
              </a:spcAft>
              <a:buFont typeface="Arial" pitchFamily="34" charset="0"/>
              <a:buNone/>
              <a:defRPr/>
            </a:pPr>
            <a:r>
              <a:rPr lang="ru-RU" u="sng" dirty="0"/>
              <a:t>взаимодействия с воспитанниками, связанные с нарушением дисциплины, конфликтными ситуациями между детьми;</a:t>
            </a:r>
            <a:endParaRPr lang="ru-RU" dirty="0"/>
          </a:p>
          <a:p>
            <a:pPr fontAlgn="auto">
              <a:spcAft>
                <a:spcPts val="0"/>
              </a:spcAft>
              <a:buFont typeface="Arial" pitchFamily="34" charset="0"/>
              <a:buNone/>
              <a:defRPr/>
            </a:pPr>
            <a:r>
              <a:rPr lang="ru-RU" u="sng" dirty="0"/>
              <a:t>взаимоотношения с коллегами и администрацией, основанные на расхождении во мнениях, взглядах, оценках ситуаций, перегруженность общественными делами, распределение и объем педагогической нагрузки, усиление контроля за выполняемой деятельностью, непродуманные требования и новации;</a:t>
            </a:r>
            <a:endParaRPr lang="ru-RU" dirty="0"/>
          </a:p>
          <a:p>
            <a:pPr fontAlgn="auto">
              <a:spcAft>
                <a:spcPts val="0"/>
              </a:spcAft>
              <a:buFont typeface="Arial" pitchFamily="34" charset="0"/>
              <a:buNone/>
              <a:defRPr/>
            </a:pPr>
            <a:r>
              <a:rPr lang="ru-RU" u="sng" dirty="0"/>
              <a:t>взаимодействия с родителями воспитанников, вызванные расхождением в оценке ребенка педагогом и родителями, снижением внимания со стороны родителей к воспитанию детей, индивидуальной конфликтностью и тревожностью родителей.</a:t>
            </a:r>
            <a:endParaRPr lang="ru-RU" dirty="0"/>
          </a:p>
          <a:p>
            <a:pPr fontAlgn="auto">
              <a:spcAft>
                <a:spcPts val="0"/>
              </a:spcAft>
              <a:buFont typeface="Arial" pitchFamily="34" charset="0"/>
              <a:buNone/>
              <a:defRPr/>
            </a:pPr>
            <a:r>
              <a:rPr lang="ru-RU" u="sng" dirty="0"/>
              <a:t>низкий социально-психологический статус профессии педагога, разочарование собой и выбранной профессией, конкретной должностью, местом работы, неудовлетворительная заработная плата и недостаточное общественное признание результатов педагогической деятельности способствуют энергетическому напряжению и формированию ситуативной или личностной тревожности воспитателей.</a:t>
            </a:r>
            <a:endParaRPr lang="ru-RU" dirty="0"/>
          </a:p>
          <a:p>
            <a:pPr fontAlgn="auto">
              <a:spcAft>
                <a:spcPts val="0"/>
              </a:spcAft>
              <a:buFont typeface="Arial" pitchFamily="34" charset="0"/>
              <a:buNone/>
              <a:defRPr/>
            </a:pPr>
            <a:r>
              <a:rPr lang="ru-RU" u="sng" dirty="0"/>
              <a:t> </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325" y="285729"/>
            <a:ext cx="7521575" cy="628672"/>
          </a:xfrm>
        </p:spPr>
        <p:txBody>
          <a:bodyPr/>
          <a:lstStyle/>
          <a:p>
            <a:pPr fontAlgn="auto">
              <a:spcAft>
                <a:spcPts val="0"/>
              </a:spcAft>
              <a:defRPr/>
            </a:pPr>
            <a:endParaRPr lang="ru-RU" dirty="0"/>
          </a:p>
        </p:txBody>
      </p:sp>
      <p:pic>
        <p:nvPicPr>
          <p:cNvPr id="23554" name="Picture 2" descr="E:\утомление\восп.ругает ребёнка.jpg"/>
          <p:cNvPicPr>
            <a:picLocks noGrp="1" noChangeAspect="1" noChangeArrowheads="1"/>
          </p:cNvPicPr>
          <p:nvPr>
            <p:ph idx="1"/>
          </p:nvPr>
        </p:nvPicPr>
        <p:blipFill>
          <a:blip r:embed="rId2" cstate="print"/>
          <a:srcRect/>
          <a:stretch>
            <a:fillRect/>
          </a:stretch>
        </p:blipFill>
        <p:spPr>
          <a:xfrm>
            <a:off x="1258888" y="908050"/>
            <a:ext cx="5905500" cy="54022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325" y="365125"/>
            <a:ext cx="7521575" cy="184150"/>
          </a:xfrm>
        </p:spPr>
        <p:txBody>
          <a:bodyPr/>
          <a:lstStyle/>
          <a:p>
            <a:pPr fontAlgn="auto">
              <a:spcAft>
                <a:spcPts val="0"/>
              </a:spcAft>
              <a:defRPr/>
            </a:pPr>
            <a:endParaRPr lang="ru-RU" dirty="0"/>
          </a:p>
        </p:txBody>
      </p:sp>
      <p:sp>
        <p:nvSpPr>
          <p:cNvPr id="24578" name="Объект 2"/>
          <p:cNvSpPr>
            <a:spLocks noGrp="1"/>
          </p:cNvSpPr>
          <p:nvPr>
            <p:ph idx="1"/>
          </p:nvPr>
        </p:nvSpPr>
        <p:spPr>
          <a:xfrm>
            <a:off x="822325" y="1100138"/>
            <a:ext cx="7521575" cy="4849812"/>
          </a:xfrm>
        </p:spPr>
        <p:txBody>
          <a:bodyPr/>
          <a:lstStyle/>
          <a:p>
            <a:r>
              <a:rPr lang="ru-RU" u="sng" smtClean="0"/>
              <a:t> Тест на профессиональное выгорание.</a:t>
            </a:r>
            <a:endParaRPr lang="ru-RU" smtClean="0"/>
          </a:p>
          <a:p>
            <a:r>
              <a:rPr lang="ru-RU" u="sng" smtClean="0"/>
              <a:t>Вам предложены утверждения, с которыми Вы согласны (да), не согласны (нет), они верны в некоторых случаях (иногда).</a:t>
            </a:r>
            <a:endParaRPr lang="ru-RU" smtClean="0"/>
          </a:p>
          <a:p>
            <a:r>
              <a:rPr lang="ru-RU" u="sng" smtClean="0"/>
              <a:t>- Меня тяготит педагогическая деятельность.</a:t>
            </a:r>
            <a:endParaRPr lang="ru-RU" smtClean="0"/>
          </a:p>
          <a:p>
            <a:r>
              <a:rPr lang="ru-RU" u="sng" smtClean="0"/>
              <a:t>- У меня нет желания общаться после работы.</a:t>
            </a:r>
            <a:endParaRPr lang="ru-RU" smtClean="0"/>
          </a:p>
          <a:p>
            <a:r>
              <a:rPr lang="ru-RU" u="sng" smtClean="0"/>
              <a:t>- У меня в группе есть "плохие" дети.</a:t>
            </a:r>
            <a:endParaRPr lang="ru-RU" smtClean="0"/>
          </a:p>
          <a:p>
            <a:r>
              <a:rPr lang="ru-RU" u="sng" smtClean="0"/>
              <a:t>- Если есть настроение - проявлю соучастие и сочувствие к ребенку, если нет настроения - не считаю это необходимым.</a:t>
            </a:r>
            <a:endParaRPr lang="ru-RU" smtClean="0"/>
          </a:p>
          <a:p>
            <a:r>
              <a:rPr lang="ru-RU" u="sng" smtClean="0"/>
              <a:t>- Желая упростить решение профессиональных задач, я могу упростить обязанности, требующие эмоциональных затрат.</a:t>
            </a:r>
            <a:endParaRPr lang="ru-RU" smtClean="0"/>
          </a:p>
          <a:p>
            <a:r>
              <a:rPr lang="ru-RU" u="sng" smtClean="0"/>
              <a:t>Результаты теста конфиденциальны и каждый сам решает, стоит ли полученной информацией делиться с другими.</a:t>
            </a:r>
            <a:endParaRPr lang="ru-RU" smtClean="0"/>
          </a:p>
          <a:p>
            <a:r>
              <a:rPr lang="ru-RU" u="sng" smtClean="0"/>
              <a:t>Каждый ответ "да"- 3 очка, "иногда"-2 очка, "нет"- 1 очко.</a:t>
            </a:r>
            <a:endParaRPr lang="ru-RU" smtClean="0"/>
          </a:p>
          <a:p>
            <a:endParaRPr lang="ru-RU"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25602" name="Объект 2"/>
          <p:cNvSpPr>
            <a:spLocks noGrp="1"/>
          </p:cNvSpPr>
          <p:nvPr>
            <p:ph idx="1"/>
          </p:nvPr>
        </p:nvSpPr>
        <p:spPr>
          <a:xfrm>
            <a:off x="822325" y="1100138"/>
            <a:ext cx="7521575" cy="2760662"/>
          </a:xfrm>
        </p:spPr>
        <p:txBody>
          <a:bodyPr/>
          <a:lstStyle/>
          <a:p>
            <a:r>
              <a:rPr lang="ru-RU" sz="2000" u="sng" smtClean="0"/>
              <a:t>Ключ:</a:t>
            </a:r>
          </a:p>
          <a:p>
            <a:r>
              <a:rPr lang="ru-RU" sz="2000" u="sng" smtClean="0"/>
              <a:t> 5-8 очков - Вы не подвержены синдрому эмоционального выгорания;</a:t>
            </a:r>
          </a:p>
          <a:p>
            <a:r>
              <a:rPr lang="ru-RU" sz="2000" u="sng" smtClean="0"/>
              <a:t> 9-12 очков - идет формирование профессиональных деформаций в виде эмоционального выгорания;</a:t>
            </a:r>
          </a:p>
          <a:p>
            <a:r>
              <a:rPr lang="ru-RU" sz="2000" u="sng" smtClean="0"/>
              <a:t> 13-15 очков - идет развитие синдрома эмоционального выгорания </a:t>
            </a:r>
          </a:p>
          <a:p>
            <a:endParaRPr lang="ru-RU" sz="2000" smtClean="0"/>
          </a:p>
        </p:txBody>
      </p:sp>
      <p:pic>
        <p:nvPicPr>
          <p:cNvPr id="25603" name="Picture 2" descr="E:\утомление\дети с восп рисуют.jpg"/>
          <p:cNvPicPr>
            <a:picLocks noChangeAspect="1" noChangeArrowheads="1"/>
          </p:cNvPicPr>
          <p:nvPr/>
        </p:nvPicPr>
        <p:blipFill>
          <a:blip r:embed="rId2" cstate="print"/>
          <a:srcRect/>
          <a:stretch>
            <a:fillRect/>
          </a:stretch>
        </p:blipFill>
        <p:spPr bwMode="auto">
          <a:xfrm>
            <a:off x="3492500" y="3933825"/>
            <a:ext cx="4679950" cy="2671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325" y="365125"/>
            <a:ext cx="7521575" cy="184150"/>
          </a:xfrm>
        </p:spPr>
        <p:txBody>
          <a:bodyPr/>
          <a:lstStyle/>
          <a:p>
            <a:pPr fontAlgn="auto">
              <a:spcAft>
                <a:spcPts val="0"/>
              </a:spcAft>
              <a:defRPr/>
            </a:pPr>
            <a:endParaRPr lang="ru-RU" dirty="0"/>
          </a:p>
        </p:txBody>
      </p:sp>
      <p:sp>
        <p:nvSpPr>
          <p:cNvPr id="3" name="Объект 2"/>
          <p:cNvSpPr>
            <a:spLocks noGrp="1"/>
          </p:cNvSpPr>
          <p:nvPr>
            <p:ph idx="1"/>
          </p:nvPr>
        </p:nvSpPr>
        <p:spPr/>
        <p:txBody>
          <a:bodyPr rtlCol="0">
            <a:normAutofit lnSpcReduction="10000"/>
          </a:bodyPr>
          <a:lstStyle/>
          <a:p>
            <a:pPr fontAlgn="auto">
              <a:spcAft>
                <a:spcPts val="0"/>
              </a:spcAft>
              <a:buFont typeface="Arial" pitchFamily="34" charset="0"/>
              <a:buNone/>
              <a:defRPr/>
            </a:pPr>
            <a:endParaRPr lang="ru-RU" sz="2000" dirty="0" smtClean="0"/>
          </a:p>
          <a:p>
            <a:pPr fontAlgn="auto">
              <a:spcAft>
                <a:spcPts val="0"/>
              </a:spcAft>
              <a:buFont typeface="Arial" pitchFamily="34" charset="0"/>
              <a:buNone/>
              <a:defRPr/>
            </a:pPr>
            <a:endParaRPr lang="ru-RU" sz="2000" dirty="0"/>
          </a:p>
          <a:p>
            <a:pPr fontAlgn="auto">
              <a:spcAft>
                <a:spcPts val="0"/>
              </a:spcAft>
              <a:buFont typeface="Arial" pitchFamily="34" charset="0"/>
              <a:buNone/>
              <a:defRPr/>
            </a:pPr>
            <a:endParaRPr lang="ru-RU" sz="2000" dirty="0" smtClean="0"/>
          </a:p>
          <a:p>
            <a:pPr fontAlgn="auto">
              <a:spcAft>
                <a:spcPts val="0"/>
              </a:spcAft>
              <a:buFont typeface="Arial" pitchFamily="34" charset="0"/>
              <a:buNone/>
              <a:defRPr/>
            </a:pPr>
            <a:endParaRPr lang="ru-RU" sz="2000" dirty="0"/>
          </a:p>
          <a:p>
            <a:pPr fontAlgn="auto">
              <a:spcAft>
                <a:spcPts val="0"/>
              </a:spcAft>
              <a:buFont typeface="Arial" pitchFamily="34" charset="0"/>
              <a:buNone/>
              <a:defRPr/>
            </a:pPr>
            <a:endParaRPr lang="ru-RU" sz="2000" dirty="0" smtClean="0"/>
          </a:p>
          <a:p>
            <a:pPr fontAlgn="auto">
              <a:spcAft>
                <a:spcPts val="0"/>
              </a:spcAft>
              <a:buFont typeface="Arial" pitchFamily="34" charset="0"/>
              <a:buNone/>
              <a:defRPr/>
            </a:pPr>
            <a:endParaRPr lang="ru-RU" sz="2000" dirty="0"/>
          </a:p>
          <a:p>
            <a:pPr fontAlgn="auto">
              <a:spcAft>
                <a:spcPts val="0"/>
              </a:spcAft>
              <a:buFont typeface="Arial" pitchFamily="34" charset="0"/>
              <a:buNone/>
              <a:defRPr/>
            </a:pPr>
            <a:r>
              <a:rPr lang="ru-RU" sz="2000" dirty="0" smtClean="0"/>
              <a:t>Итак, уважаемые коллеги, поскольку в нашей с вами работе избежать нервных нагрузок нельзя и трудно исключить влияние стрессов то для снятия нервного напряжения можно вам предложить:</a:t>
            </a:r>
            <a:endParaRPr lang="ru-RU" sz="2000" dirty="0"/>
          </a:p>
        </p:txBody>
      </p:sp>
      <p:pic>
        <p:nvPicPr>
          <p:cNvPr id="26627" name="Picture 2" descr="E:\утомление\дети с восп.jpg"/>
          <p:cNvPicPr>
            <a:picLocks noChangeAspect="1" noChangeArrowheads="1"/>
          </p:cNvPicPr>
          <p:nvPr/>
        </p:nvPicPr>
        <p:blipFill>
          <a:blip r:embed="rId2" cstate="print"/>
          <a:srcRect/>
          <a:stretch>
            <a:fillRect/>
          </a:stretch>
        </p:blipFill>
        <p:spPr bwMode="auto">
          <a:xfrm>
            <a:off x="2032000" y="836613"/>
            <a:ext cx="45561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325" y="365125"/>
            <a:ext cx="7521575" cy="184150"/>
          </a:xfrm>
        </p:spPr>
        <p:txBody>
          <a:bodyPr/>
          <a:lstStyle/>
          <a:p>
            <a:pPr fontAlgn="auto">
              <a:spcAft>
                <a:spcPts val="0"/>
              </a:spcAft>
              <a:defRPr/>
            </a:pPr>
            <a:endParaRPr lang="ru-RU" dirty="0"/>
          </a:p>
        </p:txBody>
      </p:sp>
      <p:sp>
        <p:nvSpPr>
          <p:cNvPr id="3" name="Объект 2"/>
          <p:cNvSpPr>
            <a:spLocks noGrp="1"/>
          </p:cNvSpPr>
          <p:nvPr>
            <p:ph idx="1"/>
          </p:nvPr>
        </p:nvSpPr>
        <p:spPr>
          <a:xfrm>
            <a:off x="539750" y="1196975"/>
            <a:ext cx="7519988" cy="3579813"/>
          </a:xfrm>
        </p:spPr>
        <p:txBody>
          <a:bodyPr rtlCol="0">
            <a:normAutofit/>
          </a:bodyPr>
          <a:lstStyle/>
          <a:p>
            <a:pPr fontAlgn="auto">
              <a:spcAft>
                <a:spcPts val="0"/>
              </a:spcAft>
              <a:buFont typeface="Arial" pitchFamily="34" charset="0"/>
              <a:buAutoNum type="arabicPeriod"/>
              <a:defRPr/>
            </a:pPr>
            <a:r>
              <a:rPr lang="ru-RU" sz="2400" dirty="0" smtClean="0"/>
              <a:t>Пятиминутка бодрости;</a:t>
            </a:r>
          </a:p>
          <a:p>
            <a:pPr marL="0" indent="0" fontAlgn="auto">
              <a:spcAft>
                <a:spcPts val="0"/>
              </a:spcAft>
              <a:buFont typeface="Arial" pitchFamily="34" charset="0"/>
              <a:buNone/>
              <a:defRPr/>
            </a:pPr>
            <a:r>
              <a:rPr lang="ru-RU" sz="2400" dirty="0" smtClean="0"/>
              <a:t>2. Игры-</a:t>
            </a:r>
            <a:r>
              <a:rPr lang="ru-RU" sz="2400" dirty="0" err="1" smtClean="0"/>
              <a:t>релаксакции</a:t>
            </a:r>
            <a:r>
              <a:rPr lang="ru-RU" sz="2400" dirty="0" smtClean="0"/>
              <a:t>;</a:t>
            </a:r>
          </a:p>
          <a:p>
            <a:pPr marL="0" indent="0" fontAlgn="auto">
              <a:spcAft>
                <a:spcPts val="0"/>
              </a:spcAft>
              <a:buFont typeface="Arial" pitchFamily="34" charset="0"/>
              <a:buNone/>
              <a:defRPr/>
            </a:pPr>
            <a:r>
              <a:rPr lang="ru-RU" sz="2400" dirty="0" smtClean="0"/>
              <a:t>3.Упражнение «Внутренний луч»</a:t>
            </a:r>
          </a:p>
          <a:p>
            <a:pPr marL="0" indent="0" fontAlgn="auto">
              <a:spcAft>
                <a:spcPts val="0"/>
              </a:spcAft>
              <a:buFont typeface="Arial" pitchFamily="34" charset="0"/>
              <a:buNone/>
              <a:defRPr/>
            </a:pPr>
            <a:r>
              <a:rPr lang="ru-RU" sz="2400" dirty="0" smtClean="0"/>
              <a:t>4.Индивидуальное упражнение «Пресс»</a:t>
            </a:r>
          </a:p>
          <a:p>
            <a:pPr marL="0" indent="0" fontAlgn="auto">
              <a:spcAft>
                <a:spcPts val="0"/>
              </a:spcAft>
              <a:buFont typeface="Arial" pitchFamily="34" charset="0"/>
              <a:buNone/>
              <a:defRPr/>
            </a:pPr>
            <a:endParaRPr lang="ru-RU" sz="2400" dirty="0"/>
          </a:p>
        </p:txBody>
      </p:sp>
      <p:pic>
        <p:nvPicPr>
          <p:cNvPr id="27651" name="Picture 2" descr="E:\утомление\воспитатель-и-дети-внимательно-смотрят-концерт.jpg"/>
          <p:cNvPicPr>
            <a:picLocks noChangeAspect="1" noChangeArrowheads="1"/>
          </p:cNvPicPr>
          <p:nvPr/>
        </p:nvPicPr>
        <p:blipFill>
          <a:blip r:embed="rId2" cstate="print"/>
          <a:srcRect/>
          <a:stretch>
            <a:fillRect/>
          </a:stretch>
        </p:blipFill>
        <p:spPr bwMode="auto">
          <a:xfrm>
            <a:off x="1042988" y="3141663"/>
            <a:ext cx="7058025"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325" y="365125"/>
            <a:ext cx="7521575" cy="184150"/>
          </a:xfrm>
        </p:spPr>
        <p:txBody>
          <a:bodyPr/>
          <a:lstStyle/>
          <a:p>
            <a:pPr fontAlgn="auto">
              <a:spcAft>
                <a:spcPts val="0"/>
              </a:spcAft>
              <a:defRPr/>
            </a:pPr>
            <a:endParaRPr lang="ru-RU" dirty="0"/>
          </a:p>
        </p:txBody>
      </p:sp>
      <p:sp>
        <p:nvSpPr>
          <p:cNvPr id="28674" name="Объект 2"/>
          <p:cNvSpPr>
            <a:spLocks noGrp="1"/>
          </p:cNvSpPr>
          <p:nvPr>
            <p:ph idx="1"/>
          </p:nvPr>
        </p:nvSpPr>
        <p:spPr/>
        <p:txBody>
          <a:bodyPr/>
          <a:lstStyle/>
          <a:p>
            <a:r>
              <a:rPr lang="ru-RU" sz="2000" smtClean="0"/>
              <a:t>Чайные сборы:</a:t>
            </a:r>
          </a:p>
          <a:p>
            <a:r>
              <a:rPr lang="ru-RU" sz="2000" smtClean="0"/>
              <a:t>Сбор Шасси:</a:t>
            </a:r>
          </a:p>
          <a:p>
            <a:r>
              <a:rPr lang="ru-RU" sz="2000" i="1" smtClean="0"/>
              <a:t>Валериана(корень) – 50г.</a:t>
            </a:r>
          </a:p>
          <a:p>
            <a:r>
              <a:rPr lang="ru-RU" sz="2000" i="1" smtClean="0"/>
              <a:t>Пустырник (трава) – 50г.</a:t>
            </a:r>
          </a:p>
          <a:p>
            <a:r>
              <a:rPr lang="ru-RU" sz="2000" i="1" smtClean="0"/>
              <a:t>Укроп (семя) – 50 г.</a:t>
            </a:r>
          </a:p>
          <a:p>
            <a:r>
              <a:rPr lang="ru-RU" sz="2000" i="1" smtClean="0"/>
              <a:t>Тмин (семя) – 50г.</a:t>
            </a:r>
          </a:p>
          <a:p>
            <a:r>
              <a:rPr lang="ru-RU" sz="2000" i="1" smtClean="0"/>
              <a:t>Две столовые ложки смеси залить 1 стаканом кипятка, настоять 20-30мин. Пить по 0,5 стакана 2-3 раза в день</a:t>
            </a:r>
          </a:p>
          <a:p>
            <a:r>
              <a:rPr lang="ru-RU" sz="2000" i="1" smtClean="0"/>
              <a:t>Этому рецепту, уважаемые коллеги, более трёхсот лет!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325" y="365125"/>
            <a:ext cx="7521575" cy="184150"/>
          </a:xfrm>
        </p:spPr>
        <p:txBody>
          <a:bodyPr/>
          <a:lstStyle/>
          <a:p>
            <a:pPr fontAlgn="auto">
              <a:spcAft>
                <a:spcPts val="0"/>
              </a:spcAft>
              <a:defRPr/>
            </a:pPr>
            <a:endParaRPr lang="ru-RU" dirty="0"/>
          </a:p>
        </p:txBody>
      </p:sp>
      <p:sp>
        <p:nvSpPr>
          <p:cNvPr id="29698" name="Объект 2"/>
          <p:cNvSpPr>
            <a:spLocks noGrp="1"/>
          </p:cNvSpPr>
          <p:nvPr>
            <p:ph idx="1"/>
          </p:nvPr>
        </p:nvSpPr>
        <p:spPr>
          <a:xfrm>
            <a:off x="822325" y="1100138"/>
            <a:ext cx="7521575" cy="5065712"/>
          </a:xfrm>
        </p:spPr>
        <p:txBody>
          <a:bodyPr/>
          <a:lstStyle/>
          <a:p>
            <a:r>
              <a:rPr lang="ru-RU" smtClean="0"/>
              <a:t>«</a:t>
            </a:r>
            <a:r>
              <a:rPr lang="ru-RU" sz="1800" smtClean="0"/>
              <a:t>Чайный бальзам»  Р.И.Ходановой</a:t>
            </a:r>
          </a:p>
          <a:p>
            <a:r>
              <a:rPr lang="ru-RU" sz="1800" i="1" smtClean="0"/>
              <a:t>Чай – 250г.</a:t>
            </a:r>
          </a:p>
          <a:p>
            <a:r>
              <a:rPr lang="ru-RU" sz="1800" i="1" smtClean="0"/>
              <a:t>Мята (трава) -1ст.л.</a:t>
            </a:r>
          </a:p>
          <a:p>
            <a:r>
              <a:rPr lang="ru-RU" sz="1800" i="1" smtClean="0"/>
              <a:t>Валериана (корень) – 1 ст.л.</a:t>
            </a:r>
          </a:p>
          <a:p>
            <a:r>
              <a:rPr lang="ru-RU" sz="1800" i="1" smtClean="0"/>
              <a:t>Пустырник (трава) – 2 ст.л.</a:t>
            </a:r>
          </a:p>
          <a:p>
            <a:r>
              <a:rPr lang="ru-RU" sz="1800" i="1" smtClean="0"/>
              <a:t>Душица (трава) – 2 ст.л.</a:t>
            </a:r>
          </a:p>
          <a:p>
            <a:r>
              <a:rPr lang="ru-RU" sz="1800" i="1" smtClean="0"/>
              <a:t>Алтей (корень) – 2 ст.л.</a:t>
            </a:r>
          </a:p>
          <a:p>
            <a:r>
              <a:rPr lang="ru-RU" sz="1800" i="1" smtClean="0"/>
              <a:t>Хмель (шишки) – 2ст.л.</a:t>
            </a:r>
          </a:p>
          <a:p>
            <a:r>
              <a:rPr lang="ru-RU" sz="1800" i="1" smtClean="0"/>
              <a:t>Ромашка (цвет) – 2 ст.л.</a:t>
            </a:r>
          </a:p>
          <a:p>
            <a:r>
              <a:rPr lang="ru-RU" sz="1800" smtClean="0"/>
              <a:t>1 – 1,5 ч.л. Смеси заварить в 1 стакане кипятка. Настоять 10-15 мин. Пить по 1 стакану  2-3 раза в день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325" y="365125"/>
            <a:ext cx="7521575" cy="111125"/>
          </a:xfrm>
        </p:spPr>
        <p:txBody>
          <a:bodyPr/>
          <a:lstStyle/>
          <a:p>
            <a:pPr fontAlgn="auto">
              <a:spcAft>
                <a:spcPts val="0"/>
              </a:spcAft>
              <a:defRPr/>
            </a:pPr>
            <a:endParaRPr lang="ru-RU" dirty="0"/>
          </a:p>
        </p:txBody>
      </p:sp>
      <p:sp>
        <p:nvSpPr>
          <p:cNvPr id="30722" name="Объект 2"/>
          <p:cNvSpPr>
            <a:spLocks noGrp="1"/>
          </p:cNvSpPr>
          <p:nvPr>
            <p:ph idx="1"/>
          </p:nvPr>
        </p:nvSpPr>
        <p:spPr>
          <a:xfrm>
            <a:off x="822325" y="1100138"/>
            <a:ext cx="7521575" cy="5497512"/>
          </a:xfrm>
        </p:spPr>
        <p:txBody>
          <a:bodyPr/>
          <a:lstStyle/>
          <a:p>
            <a:r>
              <a:rPr lang="ru-RU" smtClean="0"/>
              <a:t>Однако «сгорание» не является неизбежным. Своевременно предпринятые профилактические шаги могут предотвратить, ослабить или исключить его возникновение.</a:t>
            </a:r>
          </a:p>
          <a:p>
            <a:r>
              <a:rPr lang="ru-RU" smtClean="0"/>
              <a:t>На сегодняшний день используются разнообразные подходы в разрешении обозначенных выше трудностей. Рассмотрим некоторые из них.</a:t>
            </a:r>
          </a:p>
          <a:p>
            <a:r>
              <a:rPr lang="ru-RU" smtClean="0"/>
              <a:t>Наиболее распространенным средством является непрерывное психолого-педагогическое образование педагога, повышение его квалификации. Это связано с тем, что знания, полученные в период обучения в образовательном учреждении быстро устаревают. В зарубежной литературе фигурирует даже единица измерения устаревания знаний специалиста, так называемый «период полураспада компетентности», заимствованный из ядерной физики. В данном случае означает продолжительность времени после окончания образовательного учреждения, когда в результате устарения полученных знаний по мере появления новых знаний и новой информации компетентность специалиста снижается на 50%.</a:t>
            </a:r>
          </a:p>
          <a:p>
            <a:endParaRPr lang="ru-RU"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325" y="365125"/>
            <a:ext cx="7521575" cy="46038"/>
          </a:xfrm>
        </p:spPr>
        <p:txBody>
          <a:bodyPr/>
          <a:lstStyle/>
          <a:p>
            <a:pPr fontAlgn="auto">
              <a:spcAft>
                <a:spcPts val="0"/>
              </a:spcAft>
              <a:defRPr/>
            </a:pPr>
            <a:endParaRPr lang="ru-RU" dirty="0"/>
          </a:p>
        </p:txBody>
      </p:sp>
      <p:sp>
        <p:nvSpPr>
          <p:cNvPr id="31746" name="Объект 2"/>
          <p:cNvSpPr>
            <a:spLocks noGrp="1"/>
          </p:cNvSpPr>
          <p:nvPr>
            <p:ph idx="1"/>
          </p:nvPr>
        </p:nvSpPr>
        <p:spPr>
          <a:xfrm>
            <a:off x="822325" y="1100138"/>
            <a:ext cx="7521575" cy="4921250"/>
          </a:xfrm>
        </p:spPr>
        <p:txBody>
          <a:bodyPr/>
          <a:lstStyle/>
          <a:p>
            <a:r>
              <a:rPr lang="ru-RU" sz="2000" smtClean="0"/>
              <a:t>Важным аспектом в профессиональной деятельности педагога является саморегуляция. Необходимость саморегуляции возникает тогда, когда педагог сталкивается с новой, необычной, трудноразрешимой для него проблемой, которая не имеет однозначного решения или предполагает несколько альтернативных вариантов ситуации, когда педагог находится в состоянии повышенного эмоционального и физического напряжения, что побуждает его к импульсивным действиям. Или в случае, если он находится в ситуации оценивания со стороны детей, коллег, других людей.</a:t>
            </a:r>
          </a:p>
          <a:p>
            <a:endParaRPr lang="ru-RU"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9140000">
            <a:off x="817563" y="1730375"/>
            <a:ext cx="5648325" cy="1204913"/>
          </a:xfrm>
        </p:spPr>
        <p:txBody>
          <a:bodyPr/>
          <a:lstStyle/>
          <a:p>
            <a:pPr fontAlgn="auto">
              <a:spcAft>
                <a:spcPts val="0"/>
              </a:spcAft>
              <a:defRPr/>
            </a:pPr>
            <a:r>
              <a:rPr lang="ru-RU" dirty="0" smtClean="0"/>
              <a:t>Профилактика утомления у воспитателей детских садов</a:t>
            </a:r>
            <a:endParaRPr lang="ru-RU" dirty="0"/>
          </a:p>
        </p:txBody>
      </p:sp>
      <p:sp>
        <p:nvSpPr>
          <p:cNvPr id="4" name="Подзаголовок 3"/>
          <p:cNvSpPr>
            <a:spLocks noGrp="1"/>
          </p:cNvSpPr>
          <p:nvPr>
            <p:ph type="subTitle" idx="1"/>
          </p:nvPr>
        </p:nvSpPr>
        <p:spPr>
          <a:xfrm rot="19140000">
            <a:off x="1473200" y="2106613"/>
            <a:ext cx="7573963" cy="2327275"/>
          </a:xfrm>
        </p:spPr>
        <p:txBody>
          <a:bodyPr/>
          <a:lstStyle/>
          <a:p>
            <a:r>
              <a:rPr lang="ru-RU" b="1" cap="none">
                <a:ea typeface="Tunga" pitchFamily="2"/>
              </a:rPr>
              <a:t>ОСНОВНЫЕ НАПРАВЛЕНИЯ РАБОТЫ ПО ПРЕОДОЛЕНИЮ</a:t>
            </a:r>
            <a:endParaRPr lang="ru-RU" cap="none">
              <a:ea typeface="Tunga" pitchFamily="2"/>
            </a:endParaRPr>
          </a:p>
          <a:p>
            <a:r>
              <a:rPr lang="ru-RU" b="1" cap="none">
                <a:ea typeface="Tunga" pitchFamily="2"/>
              </a:rPr>
              <a:t>СИНДРОМА «ЭМОЦИОНАЛЬНОГО ВЫГОРАНИЯ».</a:t>
            </a:r>
            <a:endParaRPr lang="ru-RU" cap="none">
              <a:ea typeface="Tunga" pitchFamily="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325" y="365125"/>
            <a:ext cx="7521575" cy="46038"/>
          </a:xfrm>
        </p:spPr>
        <p:txBody>
          <a:bodyPr/>
          <a:lstStyle/>
          <a:p>
            <a:pPr fontAlgn="auto">
              <a:spcAft>
                <a:spcPts val="0"/>
              </a:spcAft>
              <a:defRPr/>
            </a:pPr>
            <a:endParaRPr lang="ru-RU" dirty="0"/>
          </a:p>
        </p:txBody>
      </p:sp>
      <p:pic>
        <p:nvPicPr>
          <p:cNvPr id="32770" name="Picture 2" descr="E:\IMG_2274.jpg"/>
          <p:cNvPicPr>
            <a:picLocks noGrp="1" noChangeAspect="1" noChangeArrowheads="1"/>
          </p:cNvPicPr>
          <p:nvPr>
            <p:ph idx="1"/>
          </p:nvPr>
        </p:nvPicPr>
        <p:blipFill>
          <a:blip r:embed="rId2" cstate="print"/>
          <a:srcRect/>
          <a:stretch>
            <a:fillRect/>
          </a:stretch>
        </p:blipFill>
        <p:spPr>
          <a:xfrm>
            <a:off x="971550" y="620713"/>
            <a:ext cx="7704138" cy="568801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325" y="365125"/>
            <a:ext cx="7521575" cy="184150"/>
          </a:xfrm>
        </p:spPr>
        <p:txBody>
          <a:bodyPr/>
          <a:lstStyle/>
          <a:p>
            <a:pPr fontAlgn="auto">
              <a:spcAft>
                <a:spcPts val="0"/>
              </a:spcAft>
              <a:defRPr/>
            </a:pPr>
            <a:r>
              <a:rPr lang="ru-RU" dirty="0" smtClean="0"/>
              <a:t>Итак:</a:t>
            </a:r>
            <a:endParaRPr lang="ru-RU" dirty="0"/>
          </a:p>
        </p:txBody>
      </p:sp>
      <p:sp>
        <p:nvSpPr>
          <p:cNvPr id="33794" name="Объект 2"/>
          <p:cNvSpPr>
            <a:spLocks noGrp="1"/>
          </p:cNvSpPr>
          <p:nvPr>
            <p:ph idx="1"/>
          </p:nvPr>
        </p:nvSpPr>
        <p:spPr>
          <a:xfrm>
            <a:off x="395288" y="1100138"/>
            <a:ext cx="8748712" cy="5353050"/>
          </a:xfrm>
        </p:spPr>
        <p:txBody>
          <a:bodyPr/>
          <a:lstStyle/>
          <a:p>
            <a:r>
              <a:rPr lang="ru-RU" smtClean="0"/>
              <a:t>НЕ скрывайте свои чувства. Научитесь выражать их культуросообразным образом. Учитесь обсуждать их вместе с коллегами, которым доверяете. Однако именно обсуждайте, чтобы найти выход, а не жалуйтесь.</a:t>
            </a:r>
          </a:p>
          <a:p>
            <a:r>
              <a:rPr lang="ru-RU" smtClean="0"/>
              <a:t>НЕ избегайте говорить о неприятных для вас ситуациях, но при этом не забывайте рассказывать об успехах и достижениях. Используйте каждую возможность пересмотреть свой опыт наедине с собой или вместе с другими.</a:t>
            </a:r>
          </a:p>
          <a:p>
            <a:r>
              <a:rPr lang="ru-RU" smtClean="0"/>
              <a:t>НЕ стесняйтесь попросить о помощи и  принять ее.</a:t>
            </a:r>
          </a:p>
          <a:p>
            <a:r>
              <a:rPr lang="ru-RU" smtClean="0"/>
              <a:t>НЕ позволяйте чувствам стеснения, неловкости  или почти подростковому «Я сам!» останавливать Вас, когда другие предоставляют вам шанс говорить или предлагают помощь.</a:t>
            </a:r>
          </a:p>
          <a:p>
            <a:r>
              <a:rPr lang="ru-RU" smtClean="0"/>
              <a:t>НЕ ожидайте, что  тяжелые состояния, характерные для выгорания, уйдут сами по себе. Если не предпринимать мер, они будут только углубляться .</a:t>
            </a:r>
          </a:p>
          <a:p>
            <a:r>
              <a:rPr lang="ru-RU" smtClean="0"/>
              <a:t>Выделяйте достаточное время для сна, отдыха. Размышлений.</a:t>
            </a:r>
          </a:p>
          <a:p>
            <a:r>
              <a:rPr lang="ru-RU" smtClean="0"/>
              <a:t>Постарайтесь сохранять нормальный распорядок жизни, насколько это возможно.</a:t>
            </a:r>
          </a:p>
          <a:p>
            <a:endParaRPr lang="ru-RU"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pic>
        <p:nvPicPr>
          <p:cNvPr id="34818" name="Picture 2" descr="D:\всё, что было на белой флешке\спорт праздник\DSC09060.JPG"/>
          <p:cNvPicPr>
            <a:picLocks noGrp="1" noChangeAspect="1" noChangeArrowheads="1"/>
          </p:cNvPicPr>
          <p:nvPr>
            <p:ph idx="1"/>
          </p:nvPr>
        </p:nvPicPr>
        <p:blipFill>
          <a:blip r:embed="rId2" cstate="print"/>
          <a:srcRect/>
          <a:stretch>
            <a:fillRect/>
          </a:stretch>
        </p:blipFill>
        <p:spPr>
          <a:xfrm>
            <a:off x="827088" y="620713"/>
            <a:ext cx="7345362" cy="5329237"/>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325" y="365125"/>
            <a:ext cx="7521575" cy="111125"/>
          </a:xfrm>
        </p:spPr>
        <p:txBody>
          <a:bodyPr/>
          <a:lstStyle/>
          <a:p>
            <a:pPr fontAlgn="auto">
              <a:spcAft>
                <a:spcPts val="0"/>
              </a:spcAft>
              <a:defRPr/>
            </a:pPr>
            <a:endParaRPr lang="ru-RU" dirty="0"/>
          </a:p>
        </p:txBody>
      </p:sp>
      <p:sp>
        <p:nvSpPr>
          <p:cNvPr id="35842" name="Объект 2"/>
          <p:cNvSpPr>
            <a:spLocks noGrp="1"/>
          </p:cNvSpPr>
          <p:nvPr>
            <p:ph idx="1"/>
          </p:nvPr>
        </p:nvSpPr>
        <p:spPr>
          <a:xfrm>
            <a:off x="822325" y="1100138"/>
            <a:ext cx="7521575" cy="4992687"/>
          </a:xfrm>
        </p:spPr>
        <p:txBody>
          <a:bodyPr/>
          <a:lstStyle/>
          <a:p>
            <a:r>
              <a:rPr lang="ru-RU" smtClean="0"/>
              <a:t>Список литературы:</a:t>
            </a:r>
          </a:p>
          <a:p>
            <a:r>
              <a:rPr lang="ru-RU" u="sng" smtClean="0"/>
              <a:t>Семенова Е.Г. Тренинг эмоциональной устойчивости педагога [Текст]: Учебное пособие. / Е.Г. Семенова. - М.: Издательство Института психотерапии, 2002.</a:t>
            </a:r>
          </a:p>
          <a:p>
            <a:r>
              <a:rPr lang="ru-RU" u="sng" smtClean="0"/>
              <a:t>Безюлева Г.В. Толерантность: взгляд, поиск, решение [Текст]: Учебное пособие./ Г.В. Безюлева, Г.М. Шеламова. - М.: Вербум - М, 2003.</a:t>
            </a:r>
            <a:endParaRPr lang="ru-RU" smtClean="0"/>
          </a:p>
          <a:p>
            <a:r>
              <a:rPr lang="ru-RU" smtClean="0"/>
              <a:t>: </a:t>
            </a:r>
            <a:r>
              <a:rPr lang="ru-RU" u="sng" smtClean="0">
                <a:hlinkClick r:id="rId2"/>
              </a:rPr>
              <a:t>http://cyberleninka.ru/article/n/psihoemotsionalnoe-napryazhenie-i-utomlenie-uchitelya-mehanizmy-diagnostika-i-profilaktika#ixzz2EL5aguTv</a:t>
            </a:r>
            <a:endParaRPr lang="ru-RU" u="sng" smtClean="0"/>
          </a:p>
          <a:p>
            <a:r>
              <a:rPr lang="ru-RU" u="sng" smtClean="0"/>
              <a:t>Бойко В.В. Энергия эмоций в общении: взгляд на себя и других [Текст]: Практическое пособие./ В.В. Бойко.- М.: Информационно - издательский дом "Филинъ", 1996.</a:t>
            </a:r>
          </a:p>
          <a:p>
            <a:r>
              <a:rPr lang="ru-RU" u="sng" smtClean="0"/>
              <a:t>Организация методической работы старшего воспитателя с педагогическим коллективом доу. /Санкт-петербург2009</a:t>
            </a:r>
            <a:endParaRPr lang="ru-RU" smtClean="0"/>
          </a:p>
          <a:p>
            <a:endParaRPr lang="ru-RU"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325" y="365125"/>
            <a:ext cx="7521575" cy="1839913"/>
          </a:xfrm>
        </p:spPr>
        <p:txBody>
          <a:bodyPr/>
          <a:lstStyle/>
          <a:p>
            <a:pPr fontAlgn="auto">
              <a:spcAft>
                <a:spcPts val="0"/>
              </a:spcAft>
              <a:defRPr/>
            </a:pPr>
            <a:r>
              <a:rPr lang="ru-RU" sz="2000" b="1" i="1" dirty="0"/>
              <a:t>Бессердечье к себе – это тоже увечье,</a:t>
            </a:r>
            <a:br>
              <a:rPr lang="ru-RU" sz="2000" b="1" i="1" dirty="0"/>
            </a:br>
            <a:r>
              <a:rPr lang="ru-RU" sz="2000" b="1" i="1" dirty="0"/>
              <a:t>Не пора ли тебе  отдохнуть?</a:t>
            </a:r>
            <a:br>
              <a:rPr lang="ru-RU" sz="2000" b="1" i="1" dirty="0"/>
            </a:br>
            <a:r>
              <a:rPr lang="ru-RU" sz="2000" b="1" i="1" dirty="0"/>
              <a:t>Прояви, наконец, сам к себе человечность,-</a:t>
            </a:r>
            <a:br>
              <a:rPr lang="ru-RU" sz="2000" b="1" i="1" dirty="0"/>
            </a:br>
            <a:r>
              <a:rPr lang="ru-RU" sz="2000" b="1" i="1" dirty="0"/>
              <a:t>Сам собою побудь…</a:t>
            </a:r>
            <a:br>
              <a:rPr lang="ru-RU" sz="2000" b="1" i="1" dirty="0"/>
            </a:br>
            <a:r>
              <a:rPr lang="ru-RU" sz="2000" b="1" i="1" dirty="0" smtClean="0"/>
              <a:t>                                                            Евгений </a:t>
            </a:r>
            <a:r>
              <a:rPr lang="ru-RU" sz="2000" b="1" i="1" dirty="0"/>
              <a:t>Евтушенко.</a:t>
            </a:r>
            <a:r>
              <a:rPr lang="ru-RU" dirty="0"/>
              <a:t/>
            </a:r>
            <a:br>
              <a:rPr lang="ru-RU" dirty="0"/>
            </a:br>
            <a:endParaRPr lang="ru-RU" dirty="0"/>
          </a:p>
        </p:txBody>
      </p:sp>
      <p:pic>
        <p:nvPicPr>
          <p:cNvPr id="15362" name="Picture 2" descr="E:\утомление\обхв. голову.jpg"/>
          <p:cNvPicPr>
            <a:picLocks noGrp="1" noChangeAspect="1" noChangeArrowheads="1"/>
          </p:cNvPicPr>
          <p:nvPr>
            <p:ph idx="1"/>
          </p:nvPr>
        </p:nvPicPr>
        <p:blipFill>
          <a:blip r:embed="rId2" cstate="print"/>
          <a:srcRect/>
          <a:stretch>
            <a:fillRect/>
          </a:stretch>
        </p:blipFill>
        <p:spPr>
          <a:xfrm>
            <a:off x="1547813" y="2133600"/>
            <a:ext cx="3816350" cy="290671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ъект 2"/>
          <p:cNvSpPr>
            <a:spLocks noGrp="1"/>
          </p:cNvSpPr>
          <p:nvPr>
            <p:ph idx="1"/>
          </p:nvPr>
        </p:nvSpPr>
        <p:spPr>
          <a:xfrm>
            <a:off x="323850" y="765175"/>
            <a:ext cx="8569325" cy="5543550"/>
          </a:xfrm>
        </p:spPr>
        <p:txBody>
          <a:bodyPr/>
          <a:lstStyle/>
          <a:p>
            <a:r>
              <a:rPr lang="ru-RU" smtClean="0"/>
              <a:t> </a:t>
            </a:r>
          </a:p>
          <a:p>
            <a:r>
              <a:rPr lang="ru-RU" sz="2000" smtClean="0"/>
              <a:t>Психологическое самочувствие воспитателя оказывает непосредственное влияние на всю атмосферу дошкольного учреждения. Многие исследования доказывают, что для значительного числа педагогов характерны эмоциональная неустойчивость, высокий уровень тревожности, напряженность. По мнению Е. С. Асмаковец, отрицательно окрашенные психологические состояния педагога снижают эффективность воспитания и обучения детей, повышают конфликтность во взаимоотношениях с воспитанниками, родителями, коллегами, способствуют возникновению и закреплению в структуре характера и профессиональных качеств негативных черт, разрушают психическое здоровье, обуславливают высокую напряженность, агрессивную самозащиту, подавляют творческую активность.</a:t>
            </a:r>
          </a:p>
          <a:p>
            <a:endParaRPr lang="ru-RU"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утомление\осинцева.jpeg"/>
          <p:cNvPicPr>
            <a:picLocks noGrp="1" noChangeAspect="1" noChangeArrowheads="1"/>
          </p:cNvPicPr>
          <p:nvPr>
            <p:ph idx="1"/>
          </p:nvPr>
        </p:nvPicPr>
        <p:blipFill>
          <a:blip r:embed="rId2" cstate="print"/>
          <a:srcRect/>
          <a:stretch>
            <a:fillRect/>
          </a:stretch>
        </p:blipFill>
        <p:spPr>
          <a:xfrm>
            <a:off x="3492500" y="476250"/>
            <a:ext cx="4967288" cy="3384550"/>
          </a:xfrm>
        </p:spPr>
      </p:pic>
      <p:sp>
        <p:nvSpPr>
          <p:cNvPr id="17411" name="Прямоугольник 3"/>
          <p:cNvSpPr>
            <a:spLocks noChangeArrowheads="1"/>
          </p:cNvSpPr>
          <p:nvPr/>
        </p:nvSpPr>
        <p:spPr bwMode="auto">
          <a:xfrm>
            <a:off x="387350" y="4652963"/>
            <a:ext cx="8532813" cy="1323975"/>
          </a:xfrm>
          <a:prstGeom prst="rect">
            <a:avLst/>
          </a:prstGeom>
          <a:noFill/>
          <a:ln w="9525">
            <a:noFill/>
            <a:miter lim="800000"/>
            <a:headEnd/>
            <a:tailEnd/>
          </a:ln>
        </p:spPr>
        <p:txBody>
          <a:bodyPr>
            <a:spAutoFit/>
          </a:bodyPr>
          <a:lstStyle/>
          <a:p>
            <a:r>
              <a:rPr lang="ru-RU" sz="2000" b="1">
                <a:latin typeface="Century Gothic" pitchFamily="34" charset="0"/>
              </a:rPr>
              <a:t>Одним из показателей профессиональной дезадаптации педагога является так называемый «эффект эмоционального сгорания» (термин появился в середине 70-х годов 20 века в результате исследований Х.Дж. Фрейденберга).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2325" y="1100138"/>
            <a:ext cx="7521575" cy="5568950"/>
          </a:xfrm>
        </p:spPr>
        <p:txBody>
          <a:bodyPr rtlCol="0">
            <a:normAutofit fontScale="47500" lnSpcReduction="20000"/>
          </a:bodyPr>
          <a:lstStyle/>
          <a:p>
            <a:pPr fontAlgn="auto">
              <a:spcAft>
                <a:spcPts val="0"/>
              </a:spcAft>
              <a:buFont typeface="Arial" pitchFamily="34" charset="0"/>
              <a:buNone/>
              <a:defRPr/>
            </a:pPr>
            <a:r>
              <a:rPr lang="ru-RU" sz="4200" dirty="0"/>
              <a:t>Е. </a:t>
            </a:r>
            <a:r>
              <a:rPr lang="ru-RU" sz="4200" dirty="0" err="1"/>
              <a:t>Махер</a:t>
            </a:r>
            <a:r>
              <a:rPr lang="ru-RU" sz="4200" dirty="0"/>
              <a:t> (1983г.) разработал </a:t>
            </a:r>
            <a:r>
              <a:rPr lang="ru-RU" sz="4200" dirty="0" err="1"/>
              <a:t>симптомокомплекс</a:t>
            </a:r>
            <a:r>
              <a:rPr lang="ru-RU" sz="4200" dirty="0"/>
              <a:t> качеств, характеризующих состояние и поведение человека, подверженного синдрому «эмоционального выгорания»:</a:t>
            </a:r>
          </a:p>
          <a:p>
            <a:pPr fontAlgn="auto">
              <a:spcAft>
                <a:spcPts val="0"/>
              </a:spcAft>
              <a:buFont typeface="Arial" pitchFamily="34" charset="0"/>
              <a:buNone/>
              <a:defRPr/>
            </a:pPr>
            <a:r>
              <a:rPr lang="ru-RU" sz="4200" dirty="0"/>
              <a:t>§        Усталость, утомление, истощение, бессонница;</a:t>
            </a:r>
          </a:p>
          <a:p>
            <a:pPr fontAlgn="auto">
              <a:spcAft>
                <a:spcPts val="0"/>
              </a:spcAft>
              <a:buFont typeface="Arial" pitchFamily="34" charset="0"/>
              <a:buNone/>
              <a:defRPr/>
            </a:pPr>
            <a:r>
              <a:rPr lang="ru-RU" sz="4200" dirty="0"/>
              <a:t>§        Негативное отношение к собеседнику;</a:t>
            </a:r>
          </a:p>
          <a:p>
            <a:pPr fontAlgn="auto">
              <a:spcAft>
                <a:spcPts val="0"/>
              </a:spcAft>
              <a:buFont typeface="Arial" pitchFamily="34" charset="0"/>
              <a:buNone/>
              <a:defRPr/>
            </a:pPr>
            <a:r>
              <a:rPr lang="ru-RU" sz="4200" dirty="0"/>
              <a:t>§        Негативное отношение к работе;</a:t>
            </a:r>
          </a:p>
          <a:p>
            <a:pPr fontAlgn="auto">
              <a:spcAft>
                <a:spcPts val="0"/>
              </a:spcAft>
              <a:buFont typeface="Arial" pitchFamily="34" charset="0"/>
              <a:buNone/>
              <a:defRPr/>
            </a:pPr>
            <a:r>
              <a:rPr lang="ru-RU" sz="4200" dirty="0"/>
              <a:t>§        Скудность репертуара рабочих действий;</a:t>
            </a:r>
          </a:p>
          <a:p>
            <a:pPr fontAlgn="auto">
              <a:spcAft>
                <a:spcPts val="0"/>
              </a:spcAft>
              <a:buFont typeface="Arial" pitchFamily="34" charset="0"/>
              <a:buNone/>
              <a:defRPr/>
            </a:pPr>
            <a:r>
              <a:rPr lang="ru-RU" sz="4200" dirty="0"/>
              <a:t>§        Злоупотребление табаком, кофе, алкоголем;</a:t>
            </a:r>
          </a:p>
          <a:p>
            <a:pPr fontAlgn="auto">
              <a:spcAft>
                <a:spcPts val="0"/>
              </a:spcAft>
              <a:buFont typeface="Arial" pitchFamily="34" charset="0"/>
              <a:buNone/>
              <a:defRPr/>
            </a:pPr>
            <a:r>
              <a:rPr lang="ru-RU" sz="4200" dirty="0"/>
              <a:t>§        Отсутствие аппетита или переедание;</a:t>
            </a:r>
          </a:p>
          <a:p>
            <a:pPr fontAlgn="auto">
              <a:spcAft>
                <a:spcPts val="0"/>
              </a:spcAft>
              <a:buFont typeface="Arial" pitchFamily="34" charset="0"/>
              <a:buNone/>
              <a:defRPr/>
            </a:pPr>
            <a:r>
              <a:rPr lang="ru-RU" sz="4200" dirty="0"/>
              <a:t>§        Негативная «Я-концепция»;</a:t>
            </a:r>
          </a:p>
          <a:p>
            <a:pPr fontAlgn="auto">
              <a:spcAft>
                <a:spcPts val="0"/>
              </a:spcAft>
              <a:buFont typeface="Arial" pitchFamily="34" charset="0"/>
              <a:buNone/>
              <a:defRPr/>
            </a:pPr>
            <a:r>
              <a:rPr lang="ru-RU" sz="4200" dirty="0"/>
              <a:t>§        Агрессивные чувства;</a:t>
            </a:r>
          </a:p>
          <a:p>
            <a:pPr fontAlgn="auto">
              <a:spcAft>
                <a:spcPts val="0"/>
              </a:spcAft>
              <a:buFont typeface="Arial" pitchFamily="34" charset="0"/>
              <a:buNone/>
              <a:defRPr/>
            </a:pPr>
            <a:r>
              <a:rPr lang="ru-RU" sz="4200" dirty="0"/>
              <a:t>§        Тревожность, раздражительность;</a:t>
            </a:r>
          </a:p>
          <a:p>
            <a:pPr fontAlgn="auto">
              <a:spcAft>
                <a:spcPts val="0"/>
              </a:spcAft>
              <a:buFont typeface="Arial" pitchFamily="34" charset="0"/>
              <a:buNone/>
              <a:defRPr/>
            </a:pPr>
            <a:r>
              <a:rPr lang="ru-RU" sz="4200" dirty="0"/>
              <a:t>§        </a:t>
            </a:r>
            <a:r>
              <a:rPr lang="ru-RU" sz="4200" dirty="0" err="1"/>
              <a:t>Упаднические</a:t>
            </a:r>
            <a:r>
              <a:rPr lang="ru-RU" sz="4200" dirty="0"/>
              <a:t> настроения и связанные с этим эмоции: цинизм, пессимизм, апатия, депрессия;</a:t>
            </a:r>
          </a:p>
          <a:p>
            <a:pPr fontAlgn="auto">
              <a:spcAft>
                <a:spcPts val="0"/>
              </a:spcAft>
              <a:buFont typeface="Arial" pitchFamily="34" charset="0"/>
              <a:buNone/>
              <a:defRPr/>
            </a:pPr>
            <a:r>
              <a:rPr lang="ru-RU" sz="4200" dirty="0"/>
              <a:t>§        Переживание чувства вины.</a:t>
            </a:r>
          </a:p>
          <a:p>
            <a:pPr fontAlgn="auto">
              <a:spcAft>
                <a:spcPts val="0"/>
              </a:spcAft>
              <a:buFont typeface="Arial" pitchFamily="34" charset="0"/>
              <a:buNone/>
              <a:defRPr/>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sp>
        <p:nvSpPr>
          <p:cNvPr id="3" name="Объект 2"/>
          <p:cNvSpPr>
            <a:spLocks noGrp="1"/>
          </p:cNvSpPr>
          <p:nvPr>
            <p:ph idx="1"/>
          </p:nvPr>
        </p:nvSpPr>
        <p:spPr>
          <a:xfrm>
            <a:off x="822325" y="476250"/>
            <a:ext cx="7521575" cy="5761038"/>
          </a:xfrm>
        </p:spPr>
        <p:txBody>
          <a:bodyPr rtlCol="0">
            <a:normAutofit lnSpcReduction="10000"/>
          </a:bodyPr>
          <a:lstStyle/>
          <a:p>
            <a:pPr fontAlgn="auto">
              <a:spcAft>
                <a:spcPts val="0"/>
              </a:spcAft>
              <a:buFont typeface="Arial" pitchFamily="34" charset="0"/>
              <a:buNone/>
              <a:defRPr/>
            </a:pPr>
            <a:r>
              <a:rPr lang="ru-RU" u="sng" dirty="0"/>
              <a:t>На развитие синдрома </a:t>
            </a:r>
            <a:r>
              <a:rPr lang="ru-RU" u="sng" dirty="0" smtClean="0"/>
              <a:t>эмоционального </a:t>
            </a:r>
            <a:r>
              <a:rPr lang="ru-RU" u="sng" dirty="0"/>
              <a:t>выгорания оказывают влияние внешние и внутренние факторы.</a:t>
            </a:r>
            <a:endParaRPr lang="ru-RU" dirty="0"/>
          </a:p>
          <a:p>
            <a:pPr fontAlgn="auto">
              <a:spcAft>
                <a:spcPts val="0"/>
              </a:spcAft>
              <a:buFont typeface="Arial" pitchFamily="34" charset="0"/>
              <a:buNone/>
              <a:defRPr/>
            </a:pPr>
            <a:r>
              <a:rPr lang="ru-RU" u="sng" dirty="0"/>
              <a:t>К внешним факторам, провоцирующим выгорание у воспитателей ДОУ, можно отнести специфику профессиональной педагогической деятельности, характеризующейся высокой эмоциональной загруженностью и наличием большого числа </a:t>
            </a:r>
            <a:r>
              <a:rPr lang="ru-RU" u="sng" dirty="0" err="1"/>
              <a:t>эмоциогенных</a:t>
            </a:r>
            <a:r>
              <a:rPr lang="ru-RU" u="sng" dirty="0"/>
              <a:t> факторов, как объективных, так и субъективных, которые воздействуют на труд педагога и могут вызывать сильное напряжение и стресс. Необходимость сопереживания, сочувствия, нравственная ответственность за жизнь и здоровье вверенных ему детей, осуществляемые в режиме внешнего и внутреннего контроля, способствуют возникновению неблагоприятных эмоциональных состояний и формированию защитного поведения. Влияние организационного фактора в условиях ДОУ чаще всего проявляется в неблагополучной психологической атмосфере в педагогическом коллективе. Однополый состав коллектива, наличие конфликтов по вертикали и горизонтали, нервозная обстановка побуждают одних растрачивать эмоции, а других искать способы экономии своих психических ресурсов.</a:t>
            </a:r>
            <a:endParaRPr lang="ru-RU" dirty="0"/>
          </a:p>
          <a:p>
            <a:pPr fontAlgn="auto">
              <a:spcAft>
                <a:spcPts val="0"/>
              </a:spcAft>
              <a:buFont typeface="Arial" pitchFamily="34" charset="0"/>
              <a:buNone/>
              <a:defRPr/>
            </a:pPr>
            <a:r>
              <a:rPr lang="ru-RU" u="sng" dirty="0"/>
              <a:t>К внутренним факторам относятся личностный фактор, который проявляется в неудовлетворенности своей самореализацией в различных жизненных и профессиональных ситуациях.</a:t>
            </a:r>
            <a:endParaRPr lang="ru-RU" dirty="0"/>
          </a:p>
          <a:p>
            <a:pPr fontAlgn="auto">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pic>
        <p:nvPicPr>
          <p:cNvPr id="20482" name="Picture 2" descr="E:\утомление\в чёрном костюме.jpg"/>
          <p:cNvPicPr>
            <a:picLocks noGrp="1" noChangeAspect="1" noChangeArrowheads="1"/>
          </p:cNvPicPr>
          <p:nvPr>
            <p:ph idx="1"/>
          </p:nvPr>
        </p:nvPicPr>
        <p:blipFill>
          <a:blip r:embed="rId2" cstate="print"/>
          <a:srcRect/>
          <a:stretch>
            <a:fillRect/>
          </a:stretch>
        </p:blipFill>
        <p:spPr>
          <a:xfrm>
            <a:off x="755650" y="981075"/>
            <a:ext cx="6840538" cy="48958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325" y="500042"/>
            <a:ext cx="7521575" cy="414358"/>
          </a:xfrm>
        </p:spPr>
        <p:txBody>
          <a:bodyPr/>
          <a:lstStyle/>
          <a:p>
            <a:pPr fontAlgn="auto">
              <a:spcAft>
                <a:spcPts val="0"/>
              </a:spcAft>
              <a:defRPr/>
            </a:pPr>
            <a:endParaRPr lang="ru-RU" dirty="0"/>
          </a:p>
        </p:txBody>
      </p:sp>
      <p:sp>
        <p:nvSpPr>
          <p:cNvPr id="3" name="Объект 2"/>
          <p:cNvSpPr>
            <a:spLocks noGrp="1"/>
          </p:cNvSpPr>
          <p:nvPr>
            <p:ph idx="1"/>
          </p:nvPr>
        </p:nvSpPr>
        <p:spPr>
          <a:xfrm>
            <a:off x="822325" y="1100138"/>
            <a:ext cx="7521575" cy="4921250"/>
          </a:xfrm>
        </p:spPr>
        <p:txBody>
          <a:bodyPr rtlCol="0">
            <a:normAutofit lnSpcReduction="10000"/>
          </a:bodyPr>
          <a:lstStyle/>
          <a:p>
            <a:pPr fontAlgn="auto">
              <a:spcAft>
                <a:spcPts val="0"/>
              </a:spcAft>
              <a:buFont typeface="Arial" pitchFamily="34" charset="0"/>
              <a:buNone/>
              <a:defRPr/>
            </a:pPr>
            <a:r>
              <a:rPr lang="ru-RU" u="sng" dirty="0"/>
              <a:t>К внешним, объективным условиям педагогического труда относятся:</a:t>
            </a:r>
            <a:endParaRPr lang="ru-RU" dirty="0"/>
          </a:p>
          <a:p>
            <a:pPr fontAlgn="auto">
              <a:spcAft>
                <a:spcPts val="0"/>
              </a:spcAft>
              <a:buFont typeface="Arial" pitchFamily="34" charset="0"/>
              <a:buNone/>
              <a:defRPr/>
            </a:pPr>
            <a:r>
              <a:rPr lang="ru-RU" u="sng" dirty="0"/>
              <a:t>характер решаемых задач и ответственность за исполняемые функции;</a:t>
            </a:r>
            <a:endParaRPr lang="ru-RU" dirty="0"/>
          </a:p>
          <a:p>
            <a:pPr fontAlgn="auto">
              <a:spcAft>
                <a:spcPts val="0"/>
              </a:spcAft>
              <a:buFont typeface="Arial" pitchFamily="34" charset="0"/>
              <a:buNone/>
              <a:defRPr/>
            </a:pPr>
            <a:r>
              <a:rPr lang="ru-RU" u="sng" dirty="0"/>
              <a:t>загруженность рабочего дня;</a:t>
            </a:r>
            <a:endParaRPr lang="ru-RU" dirty="0"/>
          </a:p>
          <a:p>
            <a:pPr fontAlgn="auto">
              <a:spcAft>
                <a:spcPts val="0"/>
              </a:spcAft>
              <a:buFont typeface="Arial" pitchFamily="34" charset="0"/>
              <a:buNone/>
              <a:defRPr/>
            </a:pPr>
            <a:r>
              <a:rPr lang="ru-RU" u="sng" dirty="0"/>
              <a:t>высокие интеллектуальные и эмоциональные нагрузки;</a:t>
            </a:r>
            <a:endParaRPr lang="ru-RU" dirty="0"/>
          </a:p>
          <a:p>
            <a:pPr fontAlgn="auto">
              <a:spcAft>
                <a:spcPts val="0"/>
              </a:spcAft>
              <a:buFont typeface="Arial" pitchFamily="34" charset="0"/>
              <a:buNone/>
              <a:defRPr/>
            </a:pPr>
            <a:r>
              <a:rPr lang="ru-RU" u="sng" dirty="0"/>
              <a:t>большое количество детей в группе;</a:t>
            </a:r>
            <a:endParaRPr lang="ru-RU" dirty="0"/>
          </a:p>
          <a:p>
            <a:pPr fontAlgn="auto">
              <a:spcAft>
                <a:spcPts val="0"/>
              </a:spcAft>
              <a:buFont typeface="Arial" pitchFamily="34" charset="0"/>
              <a:buNone/>
              <a:defRPr/>
            </a:pPr>
            <a:r>
              <a:rPr lang="ru-RU" u="sng" dirty="0"/>
              <a:t>нечеткая организация деятельности;</a:t>
            </a:r>
            <a:endParaRPr lang="ru-RU" dirty="0"/>
          </a:p>
          <a:p>
            <a:pPr fontAlgn="auto">
              <a:spcAft>
                <a:spcPts val="0"/>
              </a:spcAft>
              <a:buFont typeface="Arial" pitchFamily="34" charset="0"/>
              <a:buNone/>
              <a:defRPr/>
            </a:pPr>
            <a:r>
              <a:rPr lang="ru-RU" u="sng" dirty="0"/>
              <a:t>неблагоприятная психологическая обстановка в учреждении;</a:t>
            </a:r>
            <a:endParaRPr lang="ru-RU" dirty="0"/>
          </a:p>
          <a:p>
            <a:pPr fontAlgn="auto">
              <a:spcAft>
                <a:spcPts val="0"/>
              </a:spcAft>
              <a:buFont typeface="Arial" pitchFamily="34" charset="0"/>
              <a:buNone/>
              <a:defRPr/>
            </a:pPr>
            <a:r>
              <a:rPr lang="ru-RU" u="sng" dirty="0"/>
              <a:t>социальные условия.</a:t>
            </a:r>
            <a:endParaRPr lang="ru-RU" dirty="0"/>
          </a:p>
          <a:p>
            <a:pPr fontAlgn="auto">
              <a:spcAft>
                <a:spcPts val="0"/>
              </a:spcAft>
              <a:buFont typeface="Arial" pitchFamily="34" charset="0"/>
              <a:buNone/>
              <a:defRPr/>
            </a:pPr>
            <a:r>
              <a:rPr lang="ru-RU" u="sng" dirty="0"/>
              <a:t>Среди субъективных факторов выделяются:</a:t>
            </a:r>
            <a:endParaRPr lang="ru-RU" dirty="0"/>
          </a:p>
          <a:p>
            <a:pPr fontAlgn="auto">
              <a:spcAft>
                <a:spcPts val="0"/>
              </a:spcAft>
              <a:buFont typeface="Arial" pitchFamily="34" charset="0"/>
              <a:buNone/>
              <a:defRPr/>
            </a:pPr>
            <a:r>
              <a:rPr lang="ru-RU" u="sng" dirty="0"/>
              <a:t>индивидуальные свойства нервной системы;</a:t>
            </a:r>
            <a:endParaRPr lang="ru-RU" dirty="0"/>
          </a:p>
          <a:p>
            <a:pPr fontAlgn="auto">
              <a:spcAft>
                <a:spcPts val="0"/>
              </a:spcAft>
              <a:buFont typeface="Arial" pitchFamily="34" charset="0"/>
              <a:buNone/>
              <a:defRPr/>
            </a:pPr>
            <a:r>
              <a:rPr lang="ru-RU" u="sng" dirty="0"/>
              <a:t>уровень чувствительности к профессиональным трудностям;</a:t>
            </a:r>
            <a:endParaRPr lang="ru-RU" dirty="0"/>
          </a:p>
          <a:p>
            <a:pPr fontAlgn="auto">
              <a:spcAft>
                <a:spcPts val="0"/>
              </a:spcAft>
              <a:buFont typeface="Arial" pitchFamily="34" charset="0"/>
              <a:buNone/>
              <a:defRPr/>
            </a:pPr>
            <a:r>
              <a:rPr lang="ru-RU" u="sng" dirty="0"/>
              <a:t>мотивации к профессиональной деятельности и поведению;</a:t>
            </a:r>
            <a:endParaRPr lang="ru-RU" dirty="0"/>
          </a:p>
          <a:p>
            <a:pPr fontAlgn="auto">
              <a:spcAft>
                <a:spcPts val="0"/>
              </a:spcAft>
              <a:buFont typeface="Arial" pitchFamily="34" charset="0"/>
              <a:buNone/>
              <a:defRPr/>
            </a:pPr>
            <a:r>
              <a:rPr lang="ru-RU" u="sng" dirty="0"/>
              <a:t>опыт, знания, навыки.</a:t>
            </a:r>
            <a:endParaRPr lang="ru-RU" dirty="0"/>
          </a:p>
          <a:p>
            <a:pPr fontAlgn="auto">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150</TotalTime>
  <Words>1028</Words>
  <Application>Microsoft Office PowerPoint</Application>
  <PresentationFormat>Экран (4:3)</PresentationFormat>
  <Paragraphs>109</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Углы</vt:lpstr>
      <vt:lpstr>МУНИЦИПАЛЬНОЕ БЮДЖЕТНОЕ ДОШКОЛЬНОЕ ОБРАЗОВАТЕЛЬНОЕ  УЧРЕЖДЕНИЕ «ДЕТСКИЙ САД №11 «Орленок»</vt:lpstr>
      <vt:lpstr>Профилактика утомления у воспитателей детских садов</vt:lpstr>
      <vt:lpstr>Бессердечье к себе – это тоже увечье, Не пора ли тебе  отдохнуть? Прояви, наконец, сам к себе человечность,- Сам собою побудь…                                                             Евгений Евтушенко. </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Итак:</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утомления у воспитателей детских садов</dc:title>
  <dc:creator>Ольга</dc:creator>
  <cp:lastModifiedBy>www.PHILka.RU</cp:lastModifiedBy>
  <cp:revision>14</cp:revision>
  <dcterms:created xsi:type="dcterms:W3CDTF">2012-12-07T14:38:54Z</dcterms:created>
  <dcterms:modified xsi:type="dcterms:W3CDTF">2013-10-04T13:14:20Z</dcterms:modified>
</cp:coreProperties>
</file>