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7BE37-271F-4A70-973D-EAFDDB2E4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1D1DA0-5E63-41AF-9E2F-7F537695F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1E9D7-996A-484C-B0E7-81939F241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04A5C-18FD-4BDA-B25C-636A7F25E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F92FA-60E0-48BA-8D9B-5C3E7C9DB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F730-5409-4C1F-B5F2-B4A80595A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B759-2C17-4C73-9BB3-DC7FBF2D6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6EEF1-928C-4BE0-9D0C-15C3E9AB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0D2A9-EE4B-4742-A7BC-991290EC6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1C85F-A50D-4E90-941C-812D0D384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D2AD-17D3-4901-89FC-905BC64229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DA422-8D47-45D9-9BE2-848432C57A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8D3544E-655F-41A3-ACAE-62889237F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3"/>
          <p:cNvSpPr>
            <a:spLocks noChangeArrowheads="1"/>
          </p:cNvSpPr>
          <p:nvPr/>
        </p:nvSpPr>
        <p:spPr bwMode="auto">
          <a:xfrm>
            <a:off x="642938" y="1857375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1" dirty="0">
                <a:latin typeface="Gabriola" pitchFamily="82" charset="0"/>
              </a:rPr>
              <a:t>ОРГАНИЗАЦИЯ   </a:t>
            </a:r>
            <a:r>
              <a:rPr lang="ru-RU" sz="5400" b="1" dirty="0" smtClean="0">
                <a:latin typeface="Gabriola" pitchFamily="82" charset="0"/>
              </a:rPr>
              <a:t> РАБОТЫ</a:t>
            </a:r>
          </a:p>
          <a:p>
            <a:pPr algn="ctr"/>
            <a:r>
              <a:rPr lang="ru-RU" sz="5400" b="1" dirty="0" smtClean="0">
                <a:latin typeface="Gabriola" pitchFamily="82" charset="0"/>
              </a:rPr>
              <a:t>  В   ДОУ   С   </a:t>
            </a:r>
            <a:r>
              <a:rPr lang="ru-RU" sz="5400" b="1" dirty="0">
                <a:latin typeface="Gabriola" pitchFamily="82" charset="0"/>
              </a:rPr>
              <a:t>УЧЕТОМ  </a:t>
            </a:r>
            <a:endParaRPr lang="ru-RU" sz="5400" b="1" dirty="0" smtClean="0">
              <a:latin typeface="Gabriola" pitchFamily="82" charset="0"/>
            </a:endParaRPr>
          </a:p>
          <a:p>
            <a:pPr algn="ctr"/>
            <a:r>
              <a:rPr lang="ru-RU" sz="5400" b="1" dirty="0" smtClean="0">
                <a:latin typeface="Gabriola" pitchFamily="82" charset="0"/>
              </a:rPr>
              <a:t> </a:t>
            </a:r>
            <a:r>
              <a:rPr lang="ru-RU" sz="5400" b="1" dirty="0">
                <a:latin typeface="Gabriola" pitchFamily="82" charset="0"/>
              </a:rPr>
              <a:t>ТРЕБОВАНИЙ  </a:t>
            </a:r>
            <a:r>
              <a:rPr lang="ru-RU" sz="5400" b="1" dirty="0" smtClean="0">
                <a:latin typeface="Gabriola" pitchFamily="82" charset="0"/>
              </a:rPr>
              <a:t> ФГОС </a:t>
            </a:r>
          </a:p>
          <a:p>
            <a:pPr algn="ctr"/>
            <a:r>
              <a:rPr lang="ru-RU" sz="5400" b="1" dirty="0" smtClean="0">
                <a:latin typeface="Gabriola" pitchFamily="82" charset="0"/>
              </a:rPr>
              <a:t>ДОШКОЛЬНОГО   ОБРАЗОВАНИЯ</a:t>
            </a:r>
            <a:endParaRPr lang="ru-RU" sz="5400" b="1" dirty="0">
              <a:latin typeface="Gabriola" pitchFamily="82" charset="0"/>
            </a:endParaRPr>
          </a:p>
        </p:txBody>
      </p:sp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85750" y="428625"/>
            <a:ext cx="8501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МБДОУ «Центр развития ребёнка – детский сад №53»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051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285875"/>
            <a:ext cx="17811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000500"/>
            <a:ext cx="17811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0" y="1071563"/>
            <a:ext cx="18097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0" y="285750"/>
            <a:ext cx="1771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13" y="3929063"/>
            <a:ext cx="17716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Прямоугольник 7"/>
          <p:cNvSpPr>
            <a:spLocks noChangeArrowheads="1"/>
          </p:cNvSpPr>
          <p:nvPr/>
        </p:nvSpPr>
        <p:spPr bwMode="auto">
          <a:xfrm>
            <a:off x="3000375" y="428625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Gabriola" pitchFamily="82" charset="0"/>
              </a:rPr>
              <a:t>Пособия для педагогов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143000"/>
            <a:ext cx="2682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3" y="2500313"/>
            <a:ext cx="278606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1285875"/>
            <a:ext cx="2405062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Прямоугольник 4"/>
          <p:cNvSpPr>
            <a:spLocks noChangeArrowheads="1"/>
          </p:cNvSpPr>
          <p:nvPr/>
        </p:nvSpPr>
        <p:spPr bwMode="auto">
          <a:xfrm>
            <a:off x="0" y="357188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Gabriola" pitchFamily="82" charset="0"/>
              </a:rPr>
              <a:t>Примерные основные образовательные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14375"/>
            <a:ext cx="3571875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"/>
          <p:cNvSpPr>
            <a:spLocks noChangeArrowheads="1"/>
          </p:cNvSpPr>
          <p:nvPr/>
        </p:nvSpPr>
        <p:spPr bwMode="auto">
          <a:xfrm>
            <a:off x="3857625" y="0"/>
            <a:ext cx="52863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abriola" pitchFamily="82" charset="0"/>
              </a:rPr>
              <a:t>Авторский коллектив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 </a:t>
            </a:r>
            <a:r>
              <a:rPr lang="ru-RU" sz="2400" b="1">
                <a:latin typeface="Gabriola" pitchFamily="82" charset="0"/>
              </a:rPr>
              <a:t>Загвоздкин Владимир Константинович,</a:t>
            </a:r>
          </a:p>
          <a:p>
            <a:r>
              <a:rPr lang="ru-RU" sz="2400">
                <a:latin typeface="Gabriola" pitchFamily="82" charset="0"/>
              </a:rPr>
              <a:t>кандидат педагогических наук, старший научный</a:t>
            </a:r>
          </a:p>
          <a:p>
            <a:r>
              <a:rPr lang="ru-RU" sz="2400">
                <a:latin typeface="Gabriola" pitchFamily="82" charset="0"/>
              </a:rPr>
              <a:t>сотрудник МИОО, ФИРО, член рабочей группы по</a:t>
            </a:r>
          </a:p>
          <a:p>
            <a:r>
              <a:rPr lang="ru-RU" sz="2400">
                <a:latin typeface="Gabriola" pitchFamily="82" charset="0"/>
              </a:rPr>
              <a:t>разработке ФГОС ДО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 </a:t>
            </a:r>
            <a:r>
              <a:rPr lang="ru-RU" sz="2400" b="1">
                <a:latin typeface="Gabriola" pitchFamily="82" charset="0"/>
              </a:rPr>
              <a:t>Кириллов Иван Львович,</a:t>
            </a:r>
          </a:p>
          <a:p>
            <a:r>
              <a:rPr lang="ru-RU" sz="2400">
                <a:latin typeface="Gabriola" pitchFamily="82" charset="0"/>
              </a:rPr>
              <a:t>кандидат педагогических наук, заместитель директора</a:t>
            </a:r>
          </a:p>
          <a:p>
            <a:r>
              <a:rPr lang="ru-RU" sz="2400">
                <a:latin typeface="Gabriola" pitchFamily="82" charset="0"/>
              </a:rPr>
              <a:t>Института психолого-педагогических проблем детства,</a:t>
            </a:r>
          </a:p>
          <a:p>
            <a:r>
              <a:rPr lang="ru-RU" sz="2400">
                <a:latin typeface="Gabriola" pitchFamily="82" charset="0"/>
              </a:rPr>
              <a:t>доцент кафедры дошкольной педагогики и психологии</a:t>
            </a:r>
          </a:p>
          <a:p>
            <a:r>
              <a:rPr lang="ru-RU" sz="2400">
                <a:latin typeface="Gabriola" pitchFamily="82" charset="0"/>
              </a:rPr>
              <a:t>МГППУ, член рабочей группы по разработке ФГОС ДО</a:t>
            </a:r>
          </a:p>
          <a:p>
            <a:pPr>
              <a:buFont typeface="Arial" charset="0"/>
              <a:buChar char="•"/>
            </a:pPr>
            <a:r>
              <a:rPr lang="ru-RU" sz="2400">
                <a:latin typeface="Gabriola" pitchFamily="82" charset="0"/>
              </a:rPr>
              <a:t> </a:t>
            </a:r>
            <a:r>
              <a:rPr lang="ru-RU" sz="2400" b="1">
                <a:latin typeface="Gabriola" pitchFamily="82" charset="0"/>
              </a:rPr>
              <a:t>Свирская Лидия Васильевна,</a:t>
            </a:r>
          </a:p>
          <a:p>
            <a:r>
              <a:rPr lang="ru-RU" sz="2400">
                <a:latin typeface="Gabriola" pitchFamily="82" charset="0"/>
              </a:rPr>
              <a:t>кандидат педагогических наук, доцент кафедры</a:t>
            </a:r>
          </a:p>
          <a:p>
            <a:r>
              <a:rPr lang="ru-RU" sz="2400">
                <a:latin typeface="Gabriola" pitchFamily="82" charset="0"/>
              </a:rPr>
              <a:t>педагогики и психологии Новгородского института развития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42938" y="714375"/>
            <a:ext cx="8001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Gabriola" pitchFamily="82" charset="0"/>
              </a:rPr>
              <a:t>Программа «Вдохновение»</a:t>
            </a:r>
          </a:p>
          <a:p>
            <a:pPr>
              <a:buFont typeface="Arial" charset="0"/>
              <a:buChar char="•"/>
            </a:pPr>
            <a:r>
              <a:rPr lang="ru-RU" sz="3200">
                <a:latin typeface="Gabriola" pitchFamily="82" charset="0"/>
              </a:rPr>
              <a:t> Программа позитивной социализации и индивидуализации личности</a:t>
            </a:r>
          </a:p>
          <a:p>
            <a:pPr>
              <a:buFont typeface="Arial" charset="0"/>
              <a:buChar char="•"/>
            </a:pPr>
            <a:r>
              <a:rPr lang="ru-RU" sz="3200">
                <a:latin typeface="Gabriola" pitchFamily="82" charset="0"/>
              </a:rPr>
              <a:t> Первая программа открытого типа, которая позволяет каждому ее участнику стать её  соавтором</a:t>
            </a:r>
          </a:p>
          <a:p>
            <a:pPr>
              <a:buFont typeface="Arial" charset="0"/>
              <a:buChar char="•"/>
            </a:pPr>
            <a:r>
              <a:rPr lang="ru-RU" sz="3200">
                <a:latin typeface="Gabriola" pitchFamily="82" charset="0"/>
              </a:rPr>
              <a:t> Программа, которая транслирует новые ценности</a:t>
            </a:r>
          </a:p>
          <a:p>
            <a:r>
              <a:rPr lang="ru-RU" sz="3200">
                <a:latin typeface="Gabriola" pitchFamily="82" charset="0"/>
              </a:rPr>
              <a:t>образования, включая идеи инновационного  развития</a:t>
            </a:r>
          </a:p>
          <a:p>
            <a:pPr>
              <a:buFont typeface="Arial" charset="0"/>
              <a:buChar char="•"/>
            </a:pPr>
            <a:r>
              <a:rPr lang="ru-RU" sz="3200">
                <a:latin typeface="Gabriola" pitchFamily="82" charset="0"/>
              </a:rPr>
              <a:t> Программа совместима с программой   Вальдорфского образования, программой   Монтессори, образовательной программой «Сообщество»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Gabriola" pitchFamily="82" charset="0"/>
              </a:rPr>
              <a:t>«Успех»</a:t>
            </a:r>
          </a:p>
          <a:p>
            <a:pPr algn="ctr"/>
            <a:r>
              <a:rPr lang="ru-RU" sz="3600" b="1">
                <a:latin typeface="Gabriola" pitchFamily="82" charset="0"/>
              </a:rPr>
              <a:t>основная   образовательная   программа</a:t>
            </a:r>
          </a:p>
          <a:p>
            <a:pPr algn="ctr"/>
            <a:r>
              <a:rPr lang="ru-RU" sz="3600" b="1">
                <a:latin typeface="Gabriola" pitchFamily="82" charset="0"/>
              </a:rPr>
              <a:t> дошкольного образования</a:t>
            </a:r>
            <a:endParaRPr lang="ru-RU" sz="3600">
              <a:latin typeface="Gabriola" pitchFamily="82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906588"/>
            <a:ext cx="2786062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13" y="2786063"/>
            <a:ext cx="2286000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642938" y="0"/>
            <a:ext cx="8215312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Gabriola" pitchFamily="82" charset="0"/>
              </a:rPr>
              <a:t>Основные характеристики</a:t>
            </a:r>
          </a:p>
          <a:p>
            <a:r>
              <a:rPr lang="ru-RU" sz="3200">
                <a:latin typeface="Gabriola" pitchFamily="82" charset="0"/>
              </a:rPr>
              <a:t>• Соответствует   ФГОС ДО</a:t>
            </a:r>
          </a:p>
          <a:p>
            <a:r>
              <a:rPr lang="ru-RU" sz="3200">
                <a:latin typeface="Gabriola" pitchFamily="82" charset="0"/>
              </a:rPr>
              <a:t>• Основывается на положениях отечественной  научной психолого-педагогической школы  о закономерностях развития ребёнка</a:t>
            </a:r>
          </a:p>
          <a:p>
            <a:r>
              <a:rPr lang="ru-RU" sz="3200">
                <a:latin typeface="Gabriola" pitchFamily="82" charset="0"/>
              </a:rPr>
              <a:t>• Определяет обязательную часть основной   общеобразовательной программы дошкольного  образования детей от 3 до 7 лет</a:t>
            </a:r>
          </a:p>
          <a:p>
            <a:r>
              <a:rPr lang="ru-RU" sz="3200">
                <a:latin typeface="Gabriola" pitchFamily="82" charset="0"/>
              </a:rPr>
              <a:t>• Является документом, на основе которого ДОУ   самостоятельно разрабатывает, утверждает и реализует   основную общеобразовательную программу    дошкольного образования с учётом специфики условий  осуществления   образовательного   процесса.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428625" y="0"/>
            <a:ext cx="8429625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Gabriola" pitchFamily="82" charset="0"/>
              </a:rPr>
              <a:t>Основные характеристики</a:t>
            </a:r>
          </a:p>
          <a:p>
            <a:pPr algn="ctr"/>
            <a:r>
              <a:rPr lang="ru-RU" sz="3200" b="1">
                <a:latin typeface="Gabriola" pitchFamily="82" charset="0"/>
              </a:rPr>
              <a:t>(продолжение)</a:t>
            </a:r>
          </a:p>
          <a:p>
            <a:r>
              <a:rPr lang="ru-RU" sz="2800">
                <a:latin typeface="Gabriola" pitchFamily="82" charset="0"/>
              </a:rPr>
              <a:t>• Уходит от учебной (ЗУНовской) модели построения   образовательного процесса, опираясь на принцип   возрастной адекватности; включает игровую деятельность   наравне с другими в объём и содержание понятия НОД</a:t>
            </a:r>
          </a:p>
          <a:p>
            <a:r>
              <a:rPr lang="ru-RU" sz="2800">
                <a:latin typeface="Gabriola" pitchFamily="82" charset="0"/>
              </a:rPr>
              <a:t>• Реализует принцип интеграции</a:t>
            </a:r>
          </a:p>
          <a:p>
            <a:r>
              <a:rPr lang="ru-RU" sz="2800">
                <a:latin typeface="Gabriola" pitchFamily="82" charset="0"/>
              </a:rPr>
              <a:t>• Реализует комплексно-тематический принцип построения   образовательного процесса с помощью международного   и российского календаря праздников (событий)</a:t>
            </a:r>
          </a:p>
          <a:p>
            <a:r>
              <a:rPr lang="ru-RU" sz="2800">
                <a:latin typeface="Gabriola" pitchFamily="82" charset="0"/>
              </a:rPr>
              <a:t>• Учитывает гендерную специфику образования дошкольников</a:t>
            </a:r>
          </a:p>
          <a:p>
            <a:r>
              <a:rPr lang="ru-RU" sz="2800">
                <a:latin typeface="Gabriola" pitchFamily="82" charset="0"/>
              </a:rPr>
              <a:t>• Обеспечивает преемственность с образовательным процессом   начальной школы</a:t>
            </a:r>
          </a:p>
          <a:p>
            <a:r>
              <a:rPr lang="ru-RU" sz="2800">
                <a:latin typeface="Gabriola" pitchFamily="82" charset="0"/>
              </a:rPr>
              <a:t>• Сопровождается психологами, физиологами и гигиенистами  с начала разработки.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3143250" y="785813"/>
            <a:ext cx="6000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Gabriola" pitchFamily="82" charset="0"/>
              </a:rPr>
              <a:t>«Радуга»</a:t>
            </a:r>
          </a:p>
          <a:p>
            <a:pPr algn="ctr"/>
            <a:r>
              <a:rPr lang="ru-RU" sz="3600" b="1">
                <a:latin typeface="Gabriola" pitchFamily="82" charset="0"/>
              </a:rPr>
              <a:t>основная образовательная  программа </a:t>
            </a:r>
          </a:p>
          <a:p>
            <a:pPr algn="ctr"/>
            <a:r>
              <a:rPr lang="ru-RU" sz="3600" b="1">
                <a:latin typeface="Gabriola" pitchFamily="82" charset="0"/>
              </a:rPr>
              <a:t>дошкольного   образования</a:t>
            </a:r>
          </a:p>
          <a:p>
            <a:pPr algn="ctr"/>
            <a:r>
              <a:rPr lang="ru-RU" sz="3600" b="1">
                <a:latin typeface="Gabriola" pitchFamily="82" charset="0"/>
              </a:rPr>
              <a:t>для детей 0 - 7 лет</a:t>
            </a:r>
          </a:p>
          <a:p>
            <a:pPr algn="ctr"/>
            <a:endParaRPr lang="ru-RU" sz="3600">
              <a:latin typeface="Gabriola" pitchFamily="82" charset="0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4325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0" y="3643313"/>
            <a:ext cx="9144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Gabriola" pitchFamily="82" charset="0"/>
              </a:rPr>
              <a:t>Руководитель авторского   коллектива   </a:t>
            </a:r>
          </a:p>
          <a:p>
            <a:pPr algn="ctr"/>
            <a:r>
              <a:rPr lang="ru-RU" sz="2800" b="1">
                <a:latin typeface="Gabriola" pitchFamily="82" charset="0"/>
              </a:rPr>
              <a:t>Соловьёва Елена Викторовна,</a:t>
            </a:r>
          </a:p>
          <a:p>
            <a:pPr algn="ctr"/>
            <a:r>
              <a:rPr lang="ru-RU" sz="2800">
                <a:latin typeface="Gabriola" pitchFamily="82" charset="0"/>
              </a:rPr>
              <a:t>Психолог,   кандидат педагогических наук, доцент,   генеральный директор и руководитель   образовательных программ   Психологического центра поддержки семьи  «Контакт»</a:t>
            </a:r>
          </a:p>
        </p:txBody>
      </p:sp>
      <p:pic>
        <p:nvPicPr>
          <p:cNvPr id="225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4350" y="5772150"/>
            <a:ext cx="1009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0" y="714375"/>
            <a:ext cx="9144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Gabriola" pitchFamily="82" charset="0"/>
              </a:rPr>
              <a:t>Основные цели программы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abriola" pitchFamily="82" charset="0"/>
              </a:rPr>
              <a:t>Сохранять и укреплять здоровье детей   и сформировать у них привычку   к здоровому образу жизни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abriola" pitchFamily="82" charset="0"/>
              </a:rPr>
              <a:t>Способствовать своевременному   и полноценному психическому развитию   каждого ребёнка</a:t>
            </a:r>
          </a:p>
          <a:p>
            <a:pPr>
              <a:buFont typeface="Arial" charset="0"/>
              <a:buChar char="•"/>
            </a:pPr>
            <a:r>
              <a:rPr lang="ru-RU" sz="3600">
                <a:latin typeface="Gabriola" pitchFamily="82" charset="0"/>
              </a:rPr>
              <a:t>Обеспечить каждому ребёнку возможность   радостно и содержательно прожить период   дошкольного детства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5014913"/>
            <a:ext cx="17145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386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аспекты коррекционно- педагогической работы в образовании»</dc:title>
  <dc:creator>1</dc:creator>
  <cp:lastModifiedBy>НЕУСТРАШИМЫЙ</cp:lastModifiedBy>
  <cp:revision>37</cp:revision>
  <dcterms:created xsi:type="dcterms:W3CDTF">2013-08-27T18:27:43Z</dcterms:created>
  <dcterms:modified xsi:type="dcterms:W3CDTF">2014-04-19T16:18:31Z</dcterms:modified>
</cp:coreProperties>
</file>