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22" autoAdjust="0"/>
  </p:normalViewPr>
  <p:slideViewPr>
    <p:cSldViewPr>
      <p:cViewPr>
        <p:scale>
          <a:sx n="50" d="100"/>
          <a:sy n="50" d="100"/>
        </p:scale>
        <p:origin x="-125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D2583E1-B906-44F8-821E-C8400F03321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D1159E-E920-4378-9BC4-EC0E665E57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583E1-B906-44F8-821E-C8400F03321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1159E-E920-4378-9BC4-EC0E665E5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583E1-B906-44F8-821E-C8400F03321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1159E-E920-4378-9BC4-EC0E665E5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583E1-B906-44F8-821E-C8400F03321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1159E-E920-4378-9BC4-EC0E665E5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D2583E1-B906-44F8-821E-C8400F03321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D1159E-E920-4378-9BC4-EC0E665E57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583E1-B906-44F8-821E-C8400F03321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7D1159E-E920-4378-9BC4-EC0E665E57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583E1-B906-44F8-821E-C8400F03321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7D1159E-E920-4378-9BC4-EC0E665E5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583E1-B906-44F8-821E-C8400F03321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1159E-E920-4378-9BC4-EC0E665E57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2583E1-B906-44F8-821E-C8400F03321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D1159E-E920-4378-9BC4-EC0E665E5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D2583E1-B906-44F8-821E-C8400F03321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D1159E-E920-4378-9BC4-EC0E665E57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D2583E1-B906-44F8-821E-C8400F03321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7D1159E-E920-4378-9BC4-EC0E665E57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D2583E1-B906-44F8-821E-C8400F03321B}" type="datetimeFigureOut">
              <a:rPr lang="ru-RU" smtClean="0"/>
              <a:pPr/>
              <a:t>23.04.2014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7D1159E-E920-4378-9BC4-EC0E665E57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18199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 игре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5661248"/>
            <a:ext cx="6400800" cy="648072"/>
          </a:xfrm>
        </p:spPr>
        <p:txBody>
          <a:bodyPr>
            <a:normAutofit/>
          </a:bodyPr>
          <a:lstStyle/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Составитель Абрамова Е.Н.</a:t>
            </a:r>
          </a:p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ГБДОУ №61 «Ягодка»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08723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83986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Средний возраст (5 – </a:t>
            </a:r>
            <a:r>
              <a:rPr lang="ru-RU" sz="1200" b="1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год жизни)</a:t>
            </a:r>
          </a:p>
          <a:p>
            <a:pPr marL="0"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То же, что и в младшей группе, но с середины года 50 % игровых ситуаций свернуто.</a:t>
            </a:r>
          </a:p>
          <a:p>
            <a:pPr marL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Используется 40 % предметов – заместителей.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Многоперсонажные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сюжеты, где одна роль непосредственно связана со всеми остальными, персонажей больше, чем участников игры.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«Салон красоты»</a:t>
            </a:r>
          </a:p>
          <a:p>
            <a:pPr lvl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зеркало, модели причесок /нарисованные лица, к ним разные прически, которые можно менять/, шампуни, кремы, муссы, грим, лак, расчески, фен, маникюрный набор, лак для ногтей, накидки, подиум.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«Поликлиника»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то же, что в младшей группе + таблица для проверки зрения и буквы, и картинки/, лопаточка для того, чтобы закрыть глаз, оправы очков, капли для глаз, пипетка /предмет - заместитель/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«Универсам»</a:t>
            </a:r>
          </a:p>
          <a:p>
            <a:pPr marL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то же, что в младшей группе, + отдел игрушек /игрушки с ценами/, отдел овощи – фрукты /муляжи овощей и фруктов с ценами, сумочки, сетки/, отдел бакалейный /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хлебо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булочные изделия из соленого теста, крупы, макаронные изделия/, отдел кондитерский /конфеты из пластилина в обертках, конфеты из соленого теста в коробках, сахар – рафинад в коробке из пенопласта, пирожные, торты и др./, цены цифрами, деньги, надписи /слово – образ/.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«Экскурсия»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модели /правила поведения, правила дорожного движения/, светофор, зебра, макет улицы, детского сада, участка детского сада, экологическая тропа детского сада </a:t>
            </a:r>
          </a:p>
          <a:p>
            <a:pPr>
              <a:buNone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Дополнительно:</a:t>
            </a:r>
          </a:p>
          <a:p>
            <a:pPr lvl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наборы игрушек для режиссерской игры,  костюмы, маски для игр – имитаций, хороводных игр, пиктограммы, кукольная мебель более мелкого размера,  считалки, модели; игровые модули; коробки, игрушки - самоделки.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«Зоопарк»</a:t>
            </a:r>
          </a:p>
          <a:p>
            <a:pPr lvl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крупный напольный строитель; силуэты кустарников, деревьев; игрушки – животные /взрослые и животные/; инвентарь /миски, ведерки, метелки, совочки, тряпочки/; фартучки, косынки, береты; машины; корм для животных; таблички на клетки /с названием и рисунком животного или модели/; план – схема расположения животных; афиша, билеты, деньги, табличка «Зоопарк», «кассир», «начало осмотра».</a:t>
            </a:r>
          </a:p>
          <a:p>
            <a:pPr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7733"/>
          </a:xfrm>
        </p:spPr>
        <p:txBody>
          <a:bodyPr>
            <a:normAutofit fontScale="25000" lnSpcReduction="20000"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Старший дошкольный возраст /6-7 – ой год жизни/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То же, что в средней группе, но уход от бытовых сюжетов к социализации. </a:t>
            </a:r>
            <a:endParaRPr lang="ru-RU" sz="49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«Библиотека»</a:t>
            </a:r>
          </a:p>
          <a:p>
            <a:pPr marL="0" lvl="0" algn="just"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формуляры, каталоги, читательские билеты, библиотечка книжек – малюток, наборы картинок,  иллюстрации для выставок / с видами Петербурга, цветов, животных, портреты писателей, поэтов, художников  и т.д./</a:t>
            </a:r>
          </a:p>
          <a:p>
            <a:pPr algn="just"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«Школа»</a:t>
            </a:r>
          </a:p>
          <a:p>
            <a:pPr lvl="0" algn="just"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куклы, мебель /парты/, тетради – самоделки, учебники, школьные принадлежности, указка, доска</a:t>
            </a:r>
          </a:p>
          <a:p>
            <a:pPr algn="just"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«Экскурсия»</a:t>
            </a:r>
          </a:p>
          <a:p>
            <a:pPr marL="0" lvl="0" algn="just"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по городу / карта города, руль, указка, картинки с видами Петербурга, модели описательных рассказов о достопримечательностях Петербурга, </a:t>
            </a:r>
            <a:r>
              <a:rPr lang="ru-RU" sz="4900" dirty="0" err="1" smtClean="0">
                <a:latin typeface="Times New Roman" pitchFamily="18" charset="0"/>
                <a:cs typeface="Times New Roman" pitchFamily="18" charset="0"/>
              </a:rPr>
              <a:t>мнемо</a:t>
            </a: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 таблицы, коллажи, правила дорожного движения, правила поведения на улицах города, в общественных местах/, в Русский музей /репродукции картин, находящихся в Русском музее/, в ботанический сад /комнатные растения, модели рассказов о растениях/.</a:t>
            </a:r>
          </a:p>
          <a:p>
            <a:pPr algn="just"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«Мы – артисты»</a:t>
            </a:r>
          </a:p>
          <a:p>
            <a:pPr marL="0" lvl="0" algn="just"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набор игрушек животных, героев сказки, элементов костюмов, декораций, музыкальных инструментов или их заместителей; ширма, занавес, афиши, билеты, программки, костюмы и их элементы, декорации; Атрибуты для организации кафе: вывеска, меню, ценники, муляжи продуктов, подносы, посуда, передник, косынка.</a:t>
            </a:r>
          </a:p>
          <a:p>
            <a:pPr algn="just"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«Конкурс красоты»</a:t>
            </a:r>
          </a:p>
          <a:p>
            <a:pPr marL="0" lvl="0" algn="just"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куклы разного размера с комплектами разнообразной одежды; игровая мебель; журналы мод для мальчиков и девочек; журналы образцов причесок, рекламные проспекты косметических и гигиенических средств; правила ухода за кожей, волосами; стол парикмахера /фен, ножницы, расчески, бигуди, гель, лак, шампунь/; стол визажиста / тени, лаки для ногтей, тушь, помада, карандаши для глаз, тональный крем, пудра, блеск, туалетная вода, духи/;</a:t>
            </a:r>
          </a:p>
          <a:p>
            <a:pPr algn="just">
              <a:buNone/>
            </a:pP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«Аптека»</a:t>
            </a:r>
          </a:p>
          <a:p>
            <a:pPr algn="just"/>
            <a:endParaRPr lang="ru-RU" sz="4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>Игры по сюжетам любимых литературных произведений, конкурс красоты, карнавал, игра – фантазирование /полет в космос,  путешествие на дно океана/.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758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Целевые ориентиры ДО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Требования Стандарта к результатам освоения Программы представлены в виде целевых ориентиров ДО, которые представляют собой социально-нормативные возрастные характеристики возможных достижений ребёнка на этапе завершения уровня дошкольного образования.</a:t>
            </a:r>
          </a:p>
          <a:p>
            <a:pPr marL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Целевые ориентиры (ЦО) не подлежат непосредственной оценке, в том числе в виде мониторинга, и не являются основанием для их формального сравнения с реальными достижениями детей.</a:t>
            </a:r>
          </a:p>
          <a:p>
            <a:pPr marL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ЦО  не могут служить непосредственным основанием при решении управленческих задач (аттестацию педагогических кадров, оценку качества образования, оценку уровня развития детей, оценку выполнения государственного задания, распределение стимулирующего фонда оплаты труда работников организации).</a:t>
            </a:r>
          </a:p>
          <a:p>
            <a:pPr marL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ЦО Программы выступают основаниями преемственности дошкольного и начального общего образования. Настоящие ЦО предполагают формирование у детей дошкольного возраста предпосылок к учебной деятельности на этапе завершения ими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дошкольного образования.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Общие положения ФГОС.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Требования к структуре образовательной программы дошкольного образования и её объёму.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Требования к условиям реализации основной образовательной программы дошкольного образования.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Требованиям к результатам освоения основной образовательной программы дошкольного образования.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Уголки развития для сюжетно – ролевых игр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Целевые ориентиры дошкольного образования.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Общие положения ФГОС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ФГОС – Федеральный Государственный Образовательный Стандарт Дошкольного Образования, представляющий собой совокупность обязательных требований к дошкольному образованию.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Стандарт был утверждён  приказом Министерства образования и науки РФ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 17 октября 2013 г. № 1155.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Стандарт разработан на основе Конституции Российской Федерации и  законодательства РФ и с учётом Конвенции ООН о правах ребёнка,  в основе которых заложены принципы.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Один из которых является реализация программы в формах, специфических для детей  данной возрастной группы,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прежде всего в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форме игры,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познавательной и исследовательской деятельности, в форме творческой активности, обеспечивающей художественно-эстетическое развитие ребенка. Основным принципом ДО остается полноценное проживание ребёнком всех этапов детства, обогащение детского развития.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Стандарт направлен  на решение множественных задач. Наиболее важной из которых  является  создание благоприятных условий развития  детей  в соответствии с их возрастными и индивидуальными особенностями и склонностями, развития способностей и  творческого потенциала каждого ребенка как субъекта отношений с самим собой, другими детьми, взрослыми и миром.</a:t>
            </a:r>
          </a:p>
          <a:p>
            <a:pPr algn="just">
              <a:buNone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Требования к структуре образовательной программы дошкольного образования и её объёму.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Требований к структуре образовательной программы дошкольного образования более 10. Хотелось бы выделить 3 наиболее значимых :</a:t>
            </a:r>
          </a:p>
          <a:p>
            <a:pPr marL="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Программа направлена на  Создание условий развития ребёнка,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деятельности. </a:t>
            </a:r>
          </a:p>
          <a:p>
            <a:pPr marL="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Содержание программы  должно обеспечивать развитие личности, мотивации и способностей детей в различных видах деятельности и охватывать  5 образовательных областей (Социально-коммуникативное развитие; познавательное; речевое; художественно-эстетическое; Физическое).</a:t>
            </a:r>
          </a:p>
          <a:p>
            <a:pPr marL="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Конкретное содержание указанных образовательных областей зависит от возрастных и индивидуальных особенностей детей, определяется целями и задачами Программы и может реализоваться в различных видах деятельности (общении, игре).</a:t>
            </a:r>
          </a:p>
          <a:p>
            <a:pPr marL="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Содержание Программы должно отражать следующие аспекты образовательной среды для ребёнка дошкольного возраста:</a:t>
            </a:r>
          </a:p>
          <a:p>
            <a:pPr marL="0" indent="-342900">
              <a:buFont typeface="+mj-lt"/>
              <a:buAutoNum type="alphaL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Предметно-пространственная  развивающая образовательная среда;</a:t>
            </a:r>
          </a:p>
          <a:p>
            <a:pPr marL="0" indent="-342900">
              <a:buFont typeface="+mj-lt"/>
              <a:buAutoNum type="alphaL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Характер взаимодействия со взрослыми;</a:t>
            </a:r>
          </a:p>
          <a:p>
            <a:pPr marL="0" indent="-342900">
              <a:buFont typeface="+mj-lt"/>
              <a:buAutoNum type="alphaL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Характер взаимодействия с другими детьми;</a:t>
            </a:r>
          </a:p>
          <a:p>
            <a:pPr marL="0" indent="-342900">
              <a:buFont typeface="+mj-lt"/>
              <a:buAutoNum type="alphaL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Система отношений ребёнка к миру, к другим людям, к себе самому.</a:t>
            </a:r>
          </a:p>
          <a:p>
            <a:pPr marL="0" indent="-34290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65518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9741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Конкретное содержание указанных образовательных областей зависит от возрастных и индивидуальных особенностей детей и может реализовываться в различных видах деятельности:</a:t>
            </a:r>
          </a:p>
          <a:p>
            <a:pPr marL="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раннем возрасте (1 - 3 года) – предметная деятельность и игры с составными и динамическими игрушками; экспериментирование с материалами и веществами, общение со взрослыми и совместные игры со сверстниками; самообслуживание и действия с бытовыми предметами; восприятие смысла музыки, сказок, стихов, рассматривание картинок; двигательная активность.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детей дошкольного возраста (3-8 лет) – игровой вид деятельности, включая сюжетно-ролевую игру; коммуникативная деятельность; познавательно - исследовательская деятельность; восприятие художественной литературы и фольклора; самообслуживание и элементарный бытовой труд; конструирование; изобразительная, музыкальная и двигательная формы активности ребёнка.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8723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Требования к условиям реализации основной образовательной программы дошкольного образования.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-34290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Условия реализации Программы должны обеспечивать полноценное развитие личности детей во всех основных образовательных областях.</a:t>
            </a:r>
          </a:p>
          <a:p>
            <a:pPr marL="0" indent="-34290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успешной реализации Программы должны быть обеспечены следующие психолого-педагогические условия:</a:t>
            </a:r>
          </a:p>
          <a:p>
            <a:pPr marL="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уважение взрослых к человеческому достоинству детей, формирование и поддержка их положительной самооценки, уверенности в собственных возможностях и способностях;</a:t>
            </a:r>
          </a:p>
          <a:p>
            <a:pPr marL="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Использование в образовательной деятельности форм и методов работы с детьми, соответствующих их возрастным и индивидуальным особенностям;</a:t>
            </a:r>
          </a:p>
          <a:p>
            <a:pPr marL="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Поддержка взрослыми положительного, доброжелательного отношения друг к другу и между детьми;</a:t>
            </a:r>
          </a:p>
          <a:p>
            <a:pPr marL="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Поддержка инициативы и самостоятельности детей в специфических для них видах деятельности;</a:t>
            </a:r>
          </a:p>
          <a:p>
            <a:pPr marL="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Возможность выбора детьми материалов, видов активности, участников совместной деятельности;</a:t>
            </a:r>
          </a:p>
          <a:p>
            <a:pPr marL="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Защита детей от всех форм физического и психического насилия;</a:t>
            </a:r>
          </a:p>
          <a:p>
            <a:pPr marL="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Поддержка родителей в воспитании детей;</a:t>
            </a:r>
          </a:p>
          <a:p>
            <a:pPr marL="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Построение образовательной деятельности на основе взаимодействия взрослых с детьми, ориентированного на интересы и возможности каждого ребёнка и учитывающего социальную ситуацию его развития.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91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9741"/>
          </a:xfrm>
        </p:spPr>
        <p:txBody>
          <a:bodyPr>
            <a:normAutofit/>
          </a:bodyPr>
          <a:lstStyle/>
          <a:p>
            <a:pPr marL="50800" indent="-34290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Условия, необходимые для создания социальной ситуации развития детей, соответствующей специфики дошкольного возраста, предполагают:</a:t>
            </a:r>
          </a:p>
          <a:p>
            <a:pPr marL="5080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Обеспечение эмоционального благополучия;</a:t>
            </a:r>
          </a:p>
          <a:p>
            <a:pPr marL="5080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Поддержку индивидуальности и инициативы детей;</a:t>
            </a:r>
          </a:p>
          <a:p>
            <a:pPr marL="5080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Установление правил взаимодействия в разных ситуациях;</a:t>
            </a:r>
          </a:p>
          <a:p>
            <a:pPr marL="5080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Построение вариативного развивающего образования;</a:t>
            </a:r>
          </a:p>
          <a:p>
            <a:pPr marL="50800" indent="-342900">
              <a:buFont typeface="+mj-lt"/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Взаимодействие с родителями.</a:t>
            </a:r>
          </a:p>
          <a:p>
            <a:pPr marL="50800" indent="-34290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0800" indent="-34290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Одним из важных требований являются требования к развивающей предметно-пространственной среде.</a:t>
            </a:r>
          </a:p>
          <a:p>
            <a:pPr marL="50800" indent="-34290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0800" indent="-34290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 должна быть содержательно-насыщенной, трансформируемой, полифункциональной, вариативной, доступной и безопасной.</a:t>
            </a:r>
          </a:p>
          <a:p>
            <a:pPr marL="50800" indent="-34290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Насыщенность среды должна соответствовать возрастным возможностям детей и содержанию Программы. </a:t>
            </a:r>
          </a:p>
          <a:p>
            <a:pPr marL="50800" indent="-34290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Организация образовательного пространства и разнообразие материалов, оборудования и инвентаря должны обеспечивать: игровую, познавательную, исследовательскую и творческую активность всех воспитанников; двигательную активность; эмоциональное благополучие детей; возможность самовыражения детей.</a:t>
            </a:r>
          </a:p>
          <a:p>
            <a:pPr marL="50800" indent="-34290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0800" indent="-342900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0800" indent="-342900">
              <a:buFont typeface="+mj-lt"/>
              <a:buAutoNum type="arabicPeriod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Содержание уголков развития для сюжетно – ролевых игр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1572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600" b="1" dirty="0" smtClean="0"/>
              <a:t>Ранний возраст (3-ий год жизни)</a:t>
            </a:r>
          </a:p>
          <a:p>
            <a:pPr>
              <a:buNone/>
            </a:pPr>
            <a:endParaRPr lang="ru-RU" sz="1600" b="1" dirty="0" smtClean="0"/>
          </a:p>
          <a:p>
            <a:r>
              <a:rPr lang="ru-RU" sz="1600" dirty="0" smtClean="0"/>
              <a:t>«Кухня» (приготовить еду, накормить, вымыть посуду):</a:t>
            </a:r>
          </a:p>
          <a:p>
            <a:pPr lvl="0">
              <a:buNone/>
            </a:pPr>
            <a:r>
              <a:rPr lang="ru-RU" sz="1600" dirty="0" smtClean="0"/>
              <a:t>посуда (чайная и столовая, кастрюли, ложки); раковина; плита; полотенце, прихватки, скатерти, салфетки;</a:t>
            </a:r>
          </a:p>
          <a:p>
            <a:pPr lvl="0">
              <a:buNone/>
            </a:pPr>
            <a:r>
              <a:rPr lang="ru-RU" sz="1600" dirty="0" smtClean="0"/>
              <a:t>предметы – заместители (кубик вместо мыла, палочка вместо ложки); куклы, другие игрушки (зайцы, мишки).</a:t>
            </a:r>
          </a:p>
          <a:p>
            <a:pPr lvl="0">
              <a:buNone/>
            </a:pPr>
            <a:endParaRPr lang="ru-RU" sz="1600" dirty="0" smtClean="0"/>
          </a:p>
          <a:p>
            <a:r>
              <a:rPr lang="ru-RU" sz="1600" dirty="0" smtClean="0"/>
              <a:t>«Стирка и глаженье»</a:t>
            </a:r>
          </a:p>
          <a:p>
            <a:pPr marL="0" lvl="0">
              <a:buNone/>
            </a:pPr>
            <a:r>
              <a:rPr lang="ru-RU" sz="1600" dirty="0" smtClean="0"/>
              <a:t>тазики; предметы – заместители; вещи и предметы для стирки; прищепки, веревка для сушки белья; утюги; гладильная доска.</a:t>
            </a:r>
          </a:p>
          <a:p>
            <a:pPr lvl="0">
              <a:buNone/>
            </a:pPr>
            <a:endParaRPr lang="ru-RU" sz="1600" dirty="0" smtClean="0"/>
          </a:p>
          <a:p>
            <a:r>
              <a:rPr lang="ru-RU" sz="1600" dirty="0" smtClean="0"/>
              <a:t>«Комната» (уложи спать – подними; собери на прогулку – погуляй; наряди – напои чаем):</a:t>
            </a:r>
          </a:p>
          <a:p>
            <a:pPr marL="0" lvl="0">
              <a:buNone/>
            </a:pPr>
            <a:r>
              <a:rPr lang="ru-RU" sz="1600" dirty="0" smtClean="0"/>
              <a:t>кровать с постельным бельем, подушкой, покрывалом, одеялом; шкаф для одежды; дидактическая кукла (одежда на все сезоны, пижама или ночная сорочка, обувь, бантики, нарядная одежда); стол, стулья; скатерть, салфетки;</a:t>
            </a:r>
          </a:p>
          <a:p>
            <a:pPr marL="0" lvl="0">
              <a:buNone/>
            </a:pPr>
            <a:r>
              <a:rPr lang="ru-RU" sz="1600" dirty="0" smtClean="0"/>
              <a:t>посуда чайная; вазочка с цветами на стол.</a:t>
            </a:r>
          </a:p>
          <a:p>
            <a:pPr marL="0" lvl="0">
              <a:buNone/>
            </a:pPr>
            <a:endParaRPr lang="ru-RU" sz="1600" dirty="0" smtClean="0"/>
          </a:p>
          <a:p>
            <a:r>
              <a:rPr lang="ru-RU" sz="1600" dirty="0" smtClean="0"/>
              <a:t>«Лечение» (2 – </a:t>
            </a:r>
            <a:r>
              <a:rPr lang="ru-RU" sz="1600" dirty="0" err="1" smtClean="0"/>
              <a:t>ая</a:t>
            </a:r>
            <a:r>
              <a:rPr lang="ru-RU" sz="1600" dirty="0" smtClean="0"/>
              <a:t> половина года):</a:t>
            </a:r>
          </a:p>
          <a:p>
            <a:pPr marL="0" lvl="0">
              <a:buNone/>
            </a:pPr>
            <a:r>
              <a:rPr lang="ru-RU" sz="1600" dirty="0" smtClean="0"/>
              <a:t>ширма, кровать; градусник; фонендоскоп; лекарства</a:t>
            </a:r>
          </a:p>
          <a:p>
            <a:pPr marL="0">
              <a:buNone/>
            </a:pPr>
            <a:r>
              <a:rPr lang="ru-RU" sz="1600" dirty="0" smtClean="0"/>
              <a:t> </a:t>
            </a:r>
          </a:p>
          <a:p>
            <a:pPr marL="0">
              <a:buNone/>
            </a:pPr>
            <a:r>
              <a:rPr lang="ru-RU" sz="1600" dirty="0" smtClean="0"/>
              <a:t>Дополнительно: </a:t>
            </a:r>
          </a:p>
          <a:p>
            <a:pPr marL="0" lvl="0">
              <a:buNone/>
            </a:pPr>
            <a:r>
              <a:rPr lang="ru-RU" sz="1600" dirty="0" smtClean="0"/>
              <a:t>картотеки текстов для игр – имитаций /движения и звукоподражания/;</a:t>
            </a:r>
          </a:p>
          <a:p>
            <a:pPr marL="0" lvl="0">
              <a:buNone/>
            </a:pPr>
            <a:r>
              <a:rPr lang="ru-RU" sz="1600" dirty="0" smtClean="0"/>
              <a:t>кассеты с музыкальным сопровождением;</a:t>
            </a:r>
          </a:p>
          <a:p>
            <a:pPr marL="0" lvl="0">
              <a:buNone/>
            </a:pPr>
            <a:r>
              <a:rPr lang="ru-RU" sz="1600" dirty="0" smtClean="0"/>
              <a:t>маски – шапочки животных.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912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8773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1600" b="1" dirty="0" smtClean="0"/>
              <a:t>Младший возраст (4 – </a:t>
            </a:r>
            <a:r>
              <a:rPr lang="ru-RU" sz="1600" b="1" dirty="0" err="1" smtClean="0"/>
              <a:t>ый</a:t>
            </a:r>
            <a:r>
              <a:rPr lang="ru-RU" sz="1600" b="1" dirty="0" smtClean="0"/>
              <a:t> год жизни)</a:t>
            </a:r>
          </a:p>
          <a:p>
            <a:pPr>
              <a:buNone/>
            </a:pPr>
            <a:endParaRPr lang="ru-RU" sz="1600" b="1" dirty="0" smtClean="0"/>
          </a:p>
          <a:p>
            <a:r>
              <a:rPr lang="ru-RU" sz="1600" dirty="0" smtClean="0"/>
              <a:t>«Семья» («Дом», «Дочки – матери»):</a:t>
            </a:r>
          </a:p>
          <a:p>
            <a:pPr marL="0" algn="just">
              <a:buNone/>
            </a:pPr>
            <a:r>
              <a:rPr lang="ru-RU" sz="1600" dirty="0" smtClean="0"/>
              <a:t> посуда (чайная и столовая, кастрюли, ложки);  раковина;  плита; стол, стулья, шкаф; кровать с постельным бельем, подушкой, покрывалом, одеялом; полотенце, прихватки, скатерти, салфетки; предметы – заместители; куклы, другие игрушки; тазики; вещи и предметы для стирки; прищепки, веревка для сушки белья; утюги; гладильная доска; дидактическая кукла /одежда на все сезоны, пижама или ночная сорочка, обувь, бантики, нарядная одежда/; скатерть, салфетки; вазочка с цветами на стол; телефоны настольные и прикрепленные; торшеры, лампы, проигрыватели, магнитофоны, телевизоры</a:t>
            </a:r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r>
              <a:rPr lang="ru-RU" sz="1600" dirty="0" smtClean="0"/>
              <a:t>«Магазин» /овощи – фрукты/, /магазин игрушек/: </a:t>
            </a:r>
          </a:p>
          <a:p>
            <a:pPr marL="0" lvl="0" algn="just">
              <a:buNone/>
            </a:pPr>
            <a:r>
              <a:rPr lang="ru-RU" sz="1600" dirty="0" smtClean="0"/>
              <a:t>мелкие игрушки; сетки, сумочки; наборы овощей и фруктов; стеллаж для овощей; полки в магазине, а также продающиеся товары с эталонами цвета и формы; деньги /геометрические фигуры разного цвета/; детали костюма для продавца; предметы - заместители</a:t>
            </a:r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r>
              <a:rPr lang="ru-RU" sz="1600" dirty="0" smtClean="0"/>
              <a:t>«Доктор»</a:t>
            </a:r>
          </a:p>
          <a:p>
            <a:pPr marL="0" algn="just">
              <a:buNone/>
            </a:pPr>
            <a:r>
              <a:rPr lang="ru-RU" sz="1600" dirty="0" smtClean="0"/>
              <a:t> шапочка, халат; фонендоскоп, шприц, градусник, бинт, шпатель, баночки с мазями; баночки с витаминами; предметы – заместители.</a:t>
            </a:r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r>
              <a:rPr lang="ru-RU" sz="1600" dirty="0" smtClean="0"/>
              <a:t>«Парикмахерская»</a:t>
            </a:r>
          </a:p>
          <a:p>
            <a:pPr marL="0" algn="just">
              <a:buNone/>
            </a:pPr>
            <a:r>
              <a:rPr lang="ru-RU" sz="1600" dirty="0" smtClean="0"/>
              <a:t> зеркало /трюмо/; расчески, бигуди, ножницы; накидка на плечи; лак, мусс, гель, шампунь для волос; ленты, банты; образцы причесок; предметы – заместители</a:t>
            </a:r>
          </a:p>
          <a:p>
            <a:pPr marL="0">
              <a:buNone/>
            </a:pPr>
            <a:r>
              <a:rPr lang="ru-RU" sz="1600" dirty="0" smtClean="0"/>
              <a:t> </a:t>
            </a:r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pPr marL="0"/>
            <a:r>
              <a:rPr lang="ru-RU" sz="1600" dirty="0" smtClean="0"/>
              <a:t>«Шофер», «Пароход»</a:t>
            </a:r>
          </a:p>
          <a:p>
            <a:pPr marL="0" algn="just">
              <a:buNone/>
            </a:pPr>
            <a:r>
              <a:rPr lang="ru-RU" sz="1600" dirty="0" smtClean="0"/>
              <a:t> штурвал, руль; складные рамы для обозначения условного игрового пространства; фуражка капитана;  якорь; крупный строитель; бинокль; сумка кондуктора; билеты; предметы – заместители /бумага – деньги/</a:t>
            </a:r>
          </a:p>
          <a:p>
            <a:pPr marL="0">
              <a:buNone/>
            </a:pPr>
            <a:r>
              <a:rPr lang="ru-RU" sz="1600" dirty="0" smtClean="0"/>
              <a:t> </a:t>
            </a:r>
          </a:p>
          <a:p>
            <a:pPr marL="0">
              <a:buNone/>
            </a:pPr>
            <a:r>
              <a:rPr lang="ru-RU" sz="1600" dirty="0" smtClean="0"/>
              <a:t>Дополнительно:</a:t>
            </a:r>
          </a:p>
          <a:p>
            <a:pPr marL="0" lvl="0" algn="just">
              <a:buNone/>
            </a:pPr>
            <a:r>
              <a:rPr lang="ru-RU" sz="1600" dirty="0" smtClean="0"/>
              <a:t>маски – шапочки животных, сказочных персонажей; игрушки – самоделки; простейшие модели; игровые модули; коробки.</a:t>
            </a:r>
          </a:p>
          <a:p>
            <a:endParaRPr lang="ru-RU" sz="1600" b="1" dirty="0" smtClean="0"/>
          </a:p>
          <a:p>
            <a:endParaRPr lang="ru-RU" sz="1600" b="1" dirty="0" smtClean="0"/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354</TotalTime>
  <Words>1201</Words>
  <Application>Microsoft Office PowerPoint</Application>
  <PresentationFormat>Экран (4:3)</PresentationFormat>
  <Paragraphs>149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ФГОС  об игре</vt:lpstr>
      <vt:lpstr>Содержание</vt:lpstr>
      <vt:lpstr>Общие положения ФГОС</vt:lpstr>
      <vt:lpstr>Требования к структуре образовательной программы дошкольного образования и её объёму. </vt:lpstr>
      <vt:lpstr>Слайд 5</vt:lpstr>
      <vt:lpstr>   Требования к условиям реализации основной образовательной программы дошкольного образования.</vt:lpstr>
      <vt:lpstr>Слайд 7</vt:lpstr>
      <vt:lpstr>Содержание уголков развития для сюжетно – ролевых игр</vt:lpstr>
      <vt:lpstr>Слайд 9</vt:lpstr>
      <vt:lpstr>Слайд 10</vt:lpstr>
      <vt:lpstr>Слайд 11</vt:lpstr>
      <vt:lpstr>Целевые ориентиры ДО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 об игре.</dc:title>
  <dc:creator>АРТЕМ</dc:creator>
  <cp:lastModifiedBy>АРТЕМ</cp:lastModifiedBy>
  <cp:revision>44</cp:revision>
  <dcterms:created xsi:type="dcterms:W3CDTF">2014-04-20T16:08:14Z</dcterms:created>
  <dcterms:modified xsi:type="dcterms:W3CDTF">2014-04-23T16:50:13Z</dcterms:modified>
</cp:coreProperties>
</file>