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70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167-D8DA-47F5-88AB-39F27E6375C5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F0F15D-1741-4147-BDF6-1E83D1D1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167-D8DA-47F5-88AB-39F27E6375C5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F15D-1741-4147-BDF6-1E83D1D1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167-D8DA-47F5-88AB-39F27E6375C5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F15D-1741-4147-BDF6-1E83D1D1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167-D8DA-47F5-88AB-39F27E6375C5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F0F15D-1741-4147-BDF6-1E83D1D1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167-D8DA-47F5-88AB-39F27E6375C5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F15D-1741-4147-BDF6-1E83D1D1F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167-D8DA-47F5-88AB-39F27E6375C5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F15D-1741-4147-BDF6-1E83D1D1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167-D8DA-47F5-88AB-39F27E6375C5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F0F15D-1741-4147-BDF6-1E83D1D1F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167-D8DA-47F5-88AB-39F27E6375C5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F15D-1741-4147-BDF6-1E83D1D1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167-D8DA-47F5-88AB-39F27E6375C5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F15D-1741-4147-BDF6-1E83D1D1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167-D8DA-47F5-88AB-39F27E6375C5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F15D-1741-4147-BDF6-1E83D1D1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167-D8DA-47F5-88AB-39F27E6375C5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F15D-1741-4147-BDF6-1E83D1D1F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51F167-D8DA-47F5-88AB-39F27E6375C5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F0F15D-1741-4147-BDF6-1E83D1D1F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645024"/>
            <a:ext cx="4788024" cy="321297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Стажировочной  площадки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ГБОУ ДПО РО</a:t>
            </a:r>
            <a:r>
              <a:rPr lang="ru-RU" sz="1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«Ростовского института повышения и профессиональной переподготовки работников образования  Г.Ростова – на Дону</a:t>
            </a:r>
            <a:r>
              <a:rPr lang="ru-RU" sz="18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и  базовой   площадки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Муниципального  дошкольного образовательного учреждения Центр развития ребёнка -  детский сад №18 г.Миллерово</a:t>
            </a:r>
            <a:endParaRPr lang="ru-RU" sz="1800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1844824"/>
            <a:ext cx="4392488" cy="864096"/>
          </a:xfrm>
        </p:spPr>
        <p:txBody>
          <a:bodyPr>
            <a:normAutofit fontScale="25000" lnSpcReduction="20000"/>
          </a:bodyPr>
          <a:lstStyle/>
          <a:p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 descr="http://parusmedia.ru/upload/blogs/81b638a9d428d38088629a85d028a1a3.pn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9992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88024" y="620688"/>
            <a:ext cx="4104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Совместная деятельность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50177" name="Picture 1" descr="G:\фото детский сад\123 1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489" y="2060848"/>
            <a:ext cx="4428999" cy="4320480"/>
          </a:xfrm>
          <a:prstGeom prst="rect">
            <a:avLst/>
          </a:prstGeom>
          <a:noFill/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060848"/>
            <a:ext cx="446449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07504"/>
          </a:xfrm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gradFill flip="none" rotWithShape="1">
                  <a:gsLst>
                    <a:gs pos="0">
                      <a:srgbClr val="7030A0">
                        <a:shade val="30000"/>
                        <a:satMod val="115000"/>
                      </a:srgbClr>
                    </a:gs>
                    <a:gs pos="50000">
                      <a:srgbClr val="7030A0">
                        <a:shade val="67500"/>
                        <a:satMod val="115000"/>
                      </a:srgbClr>
                    </a:gs>
                    <a:gs pos="100000">
                      <a:srgbClr val="7030A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effectLst>
                  <a:innerShdw blurRad="114300">
                    <a:prstClr val="black"/>
                  </a:innerShdw>
                  <a:reflection blurRad="12700" stA="48000" endA="300" endPos="55000" dir="5400000" sy="-90000" algn="bl" rotWithShape="0"/>
                </a:effectLst>
              </a:rPr>
              <a:t>Базовая площадка создана для реализации направления «Модернизация муниципальных систем дошкольного образования». </a:t>
            </a:r>
            <a:r>
              <a:rPr lang="ru-RU" sz="2400" b="1" dirty="0" smtClean="0">
                <a:solidFill>
                  <a:srgbClr val="7030A0"/>
                </a:solidFill>
              </a:rPr>
              <a:t/>
            </a:r>
            <a:br>
              <a:rPr lang="ru-RU" sz="2400" b="1" dirty="0" smtClean="0">
                <a:solidFill>
                  <a:srgbClr val="7030A0"/>
                </a:solidFill>
              </a:rPr>
            </a:b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1"/>
            <a:ext cx="8839200" cy="23762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b="1" dirty="0" err="1" smtClean="0">
                <a:solidFill>
                  <a:srgbClr val="002060"/>
                </a:solidFill>
              </a:rPr>
              <a:t>Стажировочная</a:t>
            </a:r>
            <a:r>
              <a:rPr lang="ru-RU" sz="2200" b="1" dirty="0" smtClean="0">
                <a:solidFill>
                  <a:srgbClr val="002060"/>
                </a:solidFill>
              </a:rPr>
              <a:t> площадка  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  ГБОУ ДПО РО РИПК и ППРО совместно 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  с базовой  площадкой  - МДОУ  ЦРР - </a:t>
            </a:r>
            <a:r>
              <a:rPr lang="ru-RU" sz="2200" dirty="0" err="1" smtClean="0">
                <a:solidFill>
                  <a:srgbClr val="002060"/>
                </a:solidFill>
              </a:rPr>
              <a:t>д</a:t>
            </a:r>
            <a:r>
              <a:rPr lang="ru-RU" sz="2200" dirty="0" smtClean="0">
                <a:solidFill>
                  <a:srgbClr val="002060"/>
                </a:solidFill>
              </a:rPr>
              <a:t>/с№18  осуществляет инновационную деятельность, обеспечивающую достижение современного качества образования в соответствии с целевыми показателями ФЦПРО на 2011-2015 гг. и Областной долгосрочной целевой программой «Развитие образования в Ростовской области на 2010-2015 годы».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265" y="394234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+mj-ea"/>
                <a:cs typeface="+mj-cs"/>
              </a:rPr>
              <a:t>тема инновационной деятельности базовой площадки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398496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buClr>
                <a:srgbClr val="2DA2BF"/>
              </a:buClr>
              <a:buSzPct val="70000"/>
            </a:pPr>
            <a:r>
              <a:rPr lang="ru-RU" sz="2800" i="1" dirty="0">
                <a:solidFill>
                  <a:srgbClr val="800080"/>
                </a:solidFill>
              </a:rPr>
              <a:t>«Модель реализации художественно – эстетического образования детей на основе интеграции образовательных областей»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8640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Цель базовой площадки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74711"/>
            <a:ext cx="304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268761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в образовательном пространстве ДОУ  модели  художественно – эстетического образования детей на основе интеграции образовательных областей.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Поиск теоретического и практического обоснования возможностей реализации самовыражения личности ребёнка и опытно-экспериментальная проверка комплекса педагогических условий ,обеспечивающих формирование интеллектуальных способностей дошкольника через интеграцию музыки и художественной деятельности в детский театр.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необходимых организационных условий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микросоциуме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ДОУ, позволяющих осуществлять  развитие творческих способностей  педагога 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повысить профессиональную компетентность педагогов ДОУ  в вопросах организации  инновационной деятельности 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087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Задачи базовой площадки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- разработать и реализовать все основные функции управления инновационной деятельностью ДОУ;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обеспечить  возможность самовыражения личности ребёнка, опытно экспериментальной проверкой  комплекса педагогических условий ,обеспечивающих формирование интеллектуальных способностей дошкольника через интеграцию образовательных областей ; 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построение инновационного художественно- творческого  пространства воспитанников на основе  творческих проектов, целевых программ,  взаимодействия педагогов – детей – родителей – представителей социума;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80"/>
                </a:solidFill>
              </a:rPr>
              <a:t>«Обучение в рамках тренинга «Проектирование образовательной программы дошкольного образовательного учреждения»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68760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solidFill>
                  <a:srgbClr val="800080"/>
                </a:solidFill>
              </a:rPr>
              <a:t>Семинар «Модернизация муниципальных систем дошкольного образования» </a:t>
            </a:r>
            <a:br>
              <a:rPr lang="ru-RU" sz="2400" dirty="0">
                <a:solidFill>
                  <a:srgbClr val="800080"/>
                </a:solidFill>
              </a:rPr>
            </a:b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04800" y="4725144"/>
            <a:ext cx="8686800" cy="1354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cap="all" dirty="0">
                <a:solidFill>
                  <a:srgbClr val="80008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+mj-ea"/>
                <a:cs typeface="+mj-cs"/>
              </a:rPr>
              <a:t>Проектирование предметно-развивающей среды ДОУ».  </a:t>
            </a:r>
            <a:r>
              <a:rPr lang="ru-RU" sz="2000" b="1" i="1" cap="all" dirty="0" smtClean="0">
                <a:solidFill>
                  <a:srgbClr val="80008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+mj-ea"/>
                <a:cs typeface="+mj-cs"/>
              </a:rPr>
              <a:t>Семинар </a:t>
            </a:r>
            <a:r>
              <a:rPr lang="ru-RU" sz="2000" b="1" i="1" cap="all" dirty="0">
                <a:solidFill>
                  <a:srgbClr val="80008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+mj-ea"/>
                <a:cs typeface="+mj-cs"/>
              </a:rPr>
              <a:t>для педагогов города .</a:t>
            </a:r>
            <a:r>
              <a:rPr lang="ru-RU" sz="2000" cap="all" dirty="0">
                <a:solidFill>
                  <a:srgbClr val="464646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+mj-ea"/>
                <a:cs typeface="+mj-cs"/>
              </a:rPr>
              <a:t/>
            </a:r>
            <a:br>
              <a:rPr lang="ru-RU" sz="2000" cap="all" dirty="0">
                <a:solidFill>
                  <a:srgbClr val="464646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572803"/>
            <a:ext cx="6534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+mj-ea"/>
                <a:cs typeface="+mj-cs"/>
              </a:rPr>
              <a:t>Авторские     семинары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4418" y="3429000"/>
            <a:ext cx="8208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2400" dirty="0" err="1">
                <a:solidFill>
                  <a:srgbClr val="800080"/>
                </a:solidFill>
              </a:rPr>
              <a:t>И.А.Лыковой</a:t>
            </a:r>
            <a:r>
              <a:rPr lang="ru-RU" sz="2400" dirty="0">
                <a:solidFill>
                  <a:srgbClr val="800080"/>
                </a:solidFill>
              </a:rPr>
              <a:t> «Художественный труд в детском саду»</a:t>
            </a:r>
            <a:endParaRPr lang="ru-RU" sz="2400" dirty="0">
              <a:solidFill>
                <a:srgbClr val="80008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4419" y="4075331"/>
            <a:ext cx="74879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2400" dirty="0">
                <a:solidFill>
                  <a:srgbClr val="800080"/>
                </a:solidFill>
              </a:rPr>
              <a:t>В.В. </a:t>
            </a:r>
            <a:r>
              <a:rPr lang="ru-RU" sz="2400" dirty="0" err="1">
                <a:solidFill>
                  <a:srgbClr val="800080"/>
                </a:solidFill>
              </a:rPr>
              <a:t>Воскобовича</a:t>
            </a:r>
            <a:r>
              <a:rPr lang="ru-RU" sz="2400" dirty="0">
                <a:solidFill>
                  <a:srgbClr val="800080"/>
                </a:solidFill>
              </a:rPr>
              <a:t> </a:t>
            </a:r>
            <a:r>
              <a:rPr lang="ru-RU" sz="2400" dirty="0" smtClean="0">
                <a:solidFill>
                  <a:srgbClr val="800080"/>
                </a:solidFill>
              </a:rPr>
              <a:t>"</a:t>
            </a:r>
            <a:r>
              <a:rPr lang="ru-RU" sz="2400" dirty="0">
                <a:solidFill>
                  <a:srgbClr val="800080"/>
                </a:solidFill>
              </a:rPr>
              <a:t>Сказочные лабиринты игры". </a:t>
            </a:r>
            <a:endParaRPr lang="ru-RU" sz="2400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/>
          </a:bodyPr>
          <a:lstStyle/>
          <a:p>
            <a:pPr lvl="0" algn="ctr"/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62068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cap="all" dirty="0">
                <a:solidFill>
                  <a:srgbClr val="80008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+mj-ea"/>
                <a:cs typeface="+mj-cs"/>
              </a:rPr>
              <a:t>Приглашаем к сотрудничеству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51620" y="2593067"/>
            <a:ext cx="60841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2DA2BF"/>
              </a:buClr>
              <a:buSzPct val="70000"/>
            </a:pPr>
            <a:r>
              <a:rPr lang="ru-RU" sz="1600" b="1" dirty="0">
                <a:solidFill>
                  <a:srgbClr val="39639D">
                    <a:lumMod val="75000"/>
                  </a:srgbClr>
                </a:solidFill>
              </a:rPr>
              <a:t>Адрес МДОУ ЦРР- д/с№18:</a:t>
            </a:r>
            <a:endParaRPr lang="ru-RU" sz="1600" dirty="0">
              <a:solidFill>
                <a:srgbClr val="39639D">
                  <a:lumMod val="75000"/>
                </a:srgbClr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2DA2BF"/>
              </a:buClr>
              <a:buSzPct val="70000"/>
            </a:pPr>
            <a:r>
              <a:rPr lang="ru-RU" sz="1600" b="1" dirty="0">
                <a:solidFill>
                  <a:srgbClr val="39639D">
                    <a:lumMod val="75000"/>
                  </a:srgbClr>
                </a:solidFill>
              </a:rPr>
              <a:t>346130,Ростовская область, г .Миллерово,</a:t>
            </a:r>
            <a:endParaRPr lang="ru-RU" sz="1600" dirty="0">
              <a:solidFill>
                <a:srgbClr val="39639D">
                  <a:lumMod val="75000"/>
                </a:srgbClr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2DA2BF"/>
              </a:buClr>
              <a:buSzPct val="70000"/>
            </a:pPr>
            <a:r>
              <a:rPr lang="ru-RU" sz="1600" b="1" dirty="0">
                <a:solidFill>
                  <a:srgbClr val="39639D">
                    <a:lumMod val="75000"/>
                  </a:srgbClr>
                </a:solidFill>
              </a:rPr>
              <a:t>переулок Коммунальный,7</a:t>
            </a:r>
            <a:endParaRPr lang="ru-RU" sz="1600" dirty="0">
              <a:solidFill>
                <a:srgbClr val="39639D">
                  <a:lumMod val="75000"/>
                </a:srgbClr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2DA2BF"/>
              </a:buClr>
              <a:buSzPct val="70000"/>
            </a:pPr>
            <a:r>
              <a:rPr lang="ru-RU" sz="1600" b="1" dirty="0">
                <a:solidFill>
                  <a:srgbClr val="39639D">
                    <a:lumMod val="75000"/>
                  </a:srgbClr>
                </a:solidFill>
              </a:rPr>
              <a:t>Телефон/факс: 8(86385)28763</a:t>
            </a:r>
            <a:endParaRPr lang="ru-RU" sz="1600" dirty="0">
              <a:solidFill>
                <a:srgbClr val="39639D">
                  <a:lumMod val="75000"/>
                </a:srgbClr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2DA2BF"/>
              </a:buClr>
              <a:buSzPct val="70000"/>
            </a:pPr>
            <a:r>
              <a:rPr lang="en-US" sz="1600" b="1" dirty="0">
                <a:solidFill>
                  <a:srgbClr val="39639D">
                    <a:lumMod val="75000"/>
                  </a:srgbClr>
                </a:solidFill>
              </a:rPr>
              <a:t>E</a:t>
            </a:r>
            <a:r>
              <a:rPr lang="ru-RU" sz="1600" b="1" dirty="0">
                <a:solidFill>
                  <a:srgbClr val="39639D">
                    <a:lumMod val="75000"/>
                  </a:srgbClr>
                </a:solidFill>
              </a:rPr>
              <a:t>-</a:t>
            </a:r>
            <a:r>
              <a:rPr lang="en-US" sz="1600" b="1" dirty="0">
                <a:solidFill>
                  <a:srgbClr val="39639D">
                    <a:lumMod val="75000"/>
                  </a:srgbClr>
                </a:solidFill>
              </a:rPr>
              <a:t>mail</a:t>
            </a:r>
            <a:r>
              <a:rPr lang="ru-RU" sz="1600" b="1" dirty="0">
                <a:solidFill>
                  <a:srgbClr val="39639D">
                    <a:lumMod val="75000"/>
                  </a:srgbClr>
                </a:solidFill>
              </a:rPr>
              <a:t>—</a:t>
            </a:r>
            <a:r>
              <a:rPr lang="en-US" sz="1600" b="1" dirty="0">
                <a:solidFill>
                  <a:srgbClr val="39639D">
                    <a:lumMod val="75000"/>
                  </a:srgbClr>
                </a:solidFill>
              </a:rPr>
              <a:t>z</a:t>
            </a:r>
            <a:r>
              <a:rPr lang="ru-RU" sz="1600" b="1" dirty="0">
                <a:solidFill>
                  <a:srgbClr val="39639D">
                    <a:lumMod val="75000"/>
                  </a:srgbClr>
                </a:solidFill>
              </a:rPr>
              <a:t>.</a:t>
            </a:r>
            <a:r>
              <a:rPr lang="en-US" sz="1600" b="1" dirty="0" err="1">
                <a:solidFill>
                  <a:srgbClr val="39639D">
                    <a:lumMod val="75000"/>
                  </a:srgbClr>
                </a:solidFill>
              </a:rPr>
              <a:t>svetlichnaya</a:t>
            </a:r>
            <a:r>
              <a:rPr lang="ru-RU" sz="1600" b="1" dirty="0">
                <a:solidFill>
                  <a:srgbClr val="39639D">
                    <a:lumMod val="75000"/>
                  </a:srgbClr>
                </a:solidFill>
              </a:rPr>
              <a:t>@</a:t>
            </a:r>
            <a:r>
              <a:rPr lang="en-US" sz="1600" b="1" dirty="0">
                <a:solidFill>
                  <a:srgbClr val="39639D">
                    <a:lumMod val="75000"/>
                  </a:srgbClr>
                </a:solidFill>
              </a:rPr>
              <a:t>mail</a:t>
            </a:r>
            <a:r>
              <a:rPr lang="ru-RU" sz="1600" b="1" dirty="0">
                <a:solidFill>
                  <a:srgbClr val="39639D">
                    <a:lumMod val="75000"/>
                  </a:srgbClr>
                </a:solidFill>
              </a:rPr>
              <a:t>.</a:t>
            </a:r>
            <a:r>
              <a:rPr lang="en-US" sz="1600" b="1" dirty="0" err="1">
                <a:solidFill>
                  <a:srgbClr val="39639D">
                    <a:lumMod val="75000"/>
                  </a:srgbClr>
                </a:solidFill>
              </a:rPr>
              <a:t>ru</a:t>
            </a:r>
            <a:r>
              <a:rPr lang="ru-RU" sz="1600" b="1" dirty="0">
                <a:solidFill>
                  <a:srgbClr val="39639D">
                    <a:lumMod val="75000"/>
                  </a:srgbClr>
                </a:solidFill>
              </a:rPr>
              <a:t>  ,</a:t>
            </a:r>
            <a:endParaRPr lang="ru-RU" sz="1600" dirty="0">
              <a:solidFill>
                <a:srgbClr val="39639D">
                  <a:lumMod val="75000"/>
                </a:srgbClr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2DA2BF"/>
              </a:buClr>
              <a:buSzPct val="70000"/>
            </a:pPr>
            <a:r>
              <a:rPr lang="en-US" sz="1600" b="1" dirty="0">
                <a:solidFill>
                  <a:srgbClr val="39639D">
                    <a:lumMod val="75000"/>
                  </a:srgbClr>
                </a:solidFill>
              </a:rPr>
              <a:t>Web-site   www.miller-mdou18.ru</a:t>
            </a:r>
            <a:endParaRPr lang="ru-RU" sz="1600" dirty="0">
              <a:solidFill>
                <a:srgbClr val="39639D">
                  <a:lumMod val="75000"/>
                </a:srgb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 flipV="1">
            <a:off x="304800" y="6080125"/>
            <a:ext cx="8686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948</TotalTime>
  <Words>309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Стажировочной  площадки ГБОУ ДПО РО«Ростовского института повышения и профессиональной переподготовки работников образования  Г.Ростова – на Дону  и  базовой   площадки Муниципального  дошкольного образовательного учреждения Центр развития ребёнка -  детский сад №18 г.Миллерово</vt:lpstr>
      <vt:lpstr> Базовая площадка создана для реализации направления «Модернизация муниципальных систем дошкольного образования».  </vt:lpstr>
      <vt:lpstr>Цель базовой площадки</vt:lpstr>
      <vt:lpstr>Задачи базовой площадки</vt:lpstr>
      <vt:lpstr>«Обучение в рамках тренинга «Проектирование образовательной программы дошкольного образовательного учреждения»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Пользователь</cp:lastModifiedBy>
  <cp:revision>102</cp:revision>
  <dcterms:created xsi:type="dcterms:W3CDTF">2013-02-09T07:58:03Z</dcterms:created>
  <dcterms:modified xsi:type="dcterms:W3CDTF">2014-05-04T13:55:41Z</dcterms:modified>
</cp:coreProperties>
</file>