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ms-office.vbaPro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ms-powerpoint.presentation.macroEnabled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71" r:id="rId3"/>
    <p:sldId id="270" r:id="rId4"/>
    <p:sldId id="272" r:id="rId5"/>
    <p:sldId id="257" r:id="rId6"/>
    <p:sldId id="262" r:id="rId7"/>
    <p:sldId id="258" r:id="rId8"/>
    <p:sldId id="259" r:id="rId9"/>
    <p:sldId id="264" r:id="rId10"/>
    <p:sldId id="260" r:id="rId11"/>
    <p:sldId id="263" r:id="rId12"/>
    <p:sldId id="273" r:id="rId13"/>
    <p:sldId id="261" r:id="rId14"/>
    <p:sldId id="265" r:id="rId15"/>
    <p:sldId id="266" r:id="rId16"/>
    <p:sldId id="267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6600"/>
    <a:srgbClr val="000066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38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06/relationships/vbaProject" Target="vbaProject.bin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AB47EE-0A70-4B6D-8515-6EBCDDC0E9D9}" type="datetimeFigureOut">
              <a:rPr lang="ru-RU" smtClean="0"/>
              <a:pPr/>
              <a:t>29.07.2014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646DE3-88FB-483A-B182-0E99AD0D9C1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2132833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сяья</a:t>
            </a:r>
            <a:r>
              <a:rPr lang="ru-RU" dirty="0" smtClean="0"/>
              <a:t>?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46DE3-88FB-483A-B182-0E99AD0D9C1C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31ACF3-14BF-4C23-B5BA-FF3E4278FA0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heel spokes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1F039A-CCF6-4236-8E4B-6F31B5996DC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heel spokes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ACFAFE-7082-4E2E-BEC0-01B1F1C0FC2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heel spokes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309764-49FB-44BB-B811-EFD63050376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heel spokes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C5C8B4-312A-4B57-ADFC-8925CC8D5A9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heel spokes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95057C-2126-49F7-BB51-57E8AF60AF2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heel spokes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FB836D-B5E2-4381-9D98-85E1553E33A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heel spokes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B6F776-FB49-4C35-AB25-D59B5406BAD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heel spokes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18EDFA-4376-4397-A81B-6686B5599C9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heel spokes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89F45A-A852-4C24-AC5F-1E351BE057F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heel spokes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3F27F6-A841-43FA-ABDE-5EFF9EE1E82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heel spokes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0B92855-244E-4E8F-B6BE-BD521B471BA3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wheel spokes="1"/>
  </p:transition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1042988" y="6308725"/>
            <a:ext cx="7416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200" b="1" dirty="0"/>
              <a:t>Эта презентация использует макрос </a:t>
            </a:r>
            <a:r>
              <a:rPr lang="ru-RU" sz="1200" b="1" dirty="0" err="1"/>
              <a:t>Drag</a:t>
            </a:r>
            <a:r>
              <a:rPr lang="ru-RU" sz="1200" b="1" dirty="0"/>
              <a:t> </a:t>
            </a:r>
            <a:r>
              <a:rPr lang="ru-RU" sz="1200" b="1" dirty="0" err="1"/>
              <a:t>and</a:t>
            </a:r>
            <a:r>
              <a:rPr lang="ru-RU" sz="1200" b="1" dirty="0"/>
              <a:t> </a:t>
            </a:r>
            <a:r>
              <a:rPr lang="ru-RU" sz="1200" b="1" dirty="0" err="1"/>
              <a:t>Drop</a:t>
            </a:r>
            <a:r>
              <a:rPr lang="ru-RU" sz="1200" b="1" dirty="0"/>
              <a:t>, созданный </a:t>
            </a:r>
            <a:r>
              <a:rPr lang="ru-RU" sz="1200" b="1" dirty="0" err="1"/>
              <a:t>hw@lemitec.de</a:t>
            </a:r>
            <a:endParaRPr lang="ru-RU" sz="1200" b="1" dirty="0"/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642910" y="928670"/>
            <a:ext cx="7772400" cy="1470025"/>
          </a:xfrm>
        </p:spPr>
        <p:txBody>
          <a:bodyPr/>
          <a:lstStyle/>
          <a:p>
            <a:r>
              <a:rPr lang="ru-RU" sz="48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Как сочинить загадку</a:t>
            </a:r>
            <a:endParaRPr lang="ru-RU" sz="48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0000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1428728" y="2714620"/>
            <a:ext cx="6400800" cy="1752600"/>
          </a:xfrm>
        </p:spPr>
        <p:txBody>
          <a:bodyPr/>
          <a:lstStyle/>
          <a:p>
            <a:r>
              <a:rPr lang="ru-RU" dirty="0" smtClean="0"/>
              <a:t>МОУ </a:t>
            </a:r>
            <a:r>
              <a:rPr lang="ru-RU" dirty="0" smtClean="0"/>
              <a:t>СОШ с.Лебедевка</a:t>
            </a:r>
          </a:p>
          <a:p>
            <a:r>
              <a:rPr lang="ru-RU" dirty="0" err="1" smtClean="0"/>
              <a:t>Леонгардт</a:t>
            </a:r>
            <a:r>
              <a:rPr lang="ru-RU" dirty="0" smtClean="0"/>
              <a:t> Светлана Александровна</a:t>
            </a:r>
            <a:endParaRPr lang="ru-RU" dirty="0" smtClean="0"/>
          </a:p>
        </p:txBody>
      </p:sp>
    </p:spTree>
  </p:cSld>
  <p:clrMapOvr>
    <a:masterClrMapping/>
  </p:clrMapOvr>
  <p:transition spd="med">
    <p:wheel spokes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00496" y="3214686"/>
            <a:ext cx="4729138" cy="3000388"/>
          </a:xfrm>
        </p:spPr>
        <p:txBody>
          <a:bodyPr/>
          <a:lstStyle/>
          <a:p>
            <a:r>
              <a:rPr lang="ru-RU" dirty="0" smtClean="0"/>
              <a:t>На что похожи?</a:t>
            </a:r>
            <a:br>
              <a:rPr lang="ru-RU" dirty="0" smtClean="0"/>
            </a:br>
            <a:r>
              <a:rPr lang="ru-RU" dirty="0" smtClean="0"/>
              <a:t>Какие?</a:t>
            </a:r>
            <a:br>
              <a:rPr lang="ru-RU" dirty="0" smtClean="0"/>
            </a:br>
            <a:r>
              <a:rPr lang="ru-RU" dirty="0" smtClean="0"/>
              <a:t>Что делают?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5" name="Содержимое 4" descr="40493398_0_24107_8ecabe51_L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428596" y="214290"/>
            <a:ext cx="3394472" cy="4525963"/>
          </a:xfrm>
        </p:spPr>
      </p:pic>
      <p:pic>
        <p:nvPicPr>
          <p:cNvPr id="6" name="Содержимое 5" descr="1fcd23ea9304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143372" y="285728"/>
            <a:ext cx="4038600" cy="3025407"/>
          </a:xfrm>
        </p:spPr>
      </p:pic>
    </p:spTree>
  </p:cSld>
  <p:clrMapOvr>
    <a:masterClrMapping/>
  </p:clrMapOvr>
  <p:transition spd="med">
    <p:wheel spokes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кругленный прямоугольник 5"/>
          <p:cNvSpPr/>
          <p:nvPr/>
        </p:nvSpPr>
        <p:spPr>
          <a:xfrm>
            <a:off x="6429356" y="5786454"/>
            <a:ext cx="2714644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на ниточке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429388" y="2857496"/>
            <a:ext cx="2071702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сидят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143240" y="1285860"/>
            <a:ext cx="1857388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белые 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143240" y="2285992"/>
            <a:ext cx="2286016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красные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429388" y="2143116"/>
            <a:ext cx="2071734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зовут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357950" y="1428736"/>
            <a:ext cx="2143140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растут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000364" y="5857892"/>
            <a:ext cx="2571768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на стебельке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57158" y="5857892"/>
            <a:ext cx="2357454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на ножке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285720" y="4357694"/>
            <a:ext cx="2357454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головки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285720" y="3357562"/>
            <a:ext cx="2357454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бубенчики</a:t>
            </a: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285720" y="2285992"/>
            <a:ext cx="2357454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шарики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85720" y="1357298"/>
            <a:ext cx="2357454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горошинки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214282" y="214290"/>
            <a:ext cx="2357454" cy="785818"/>
          </a:xfrm>
          <a:prstGeom prst="roundRect">
            <a:avLst>
              <a:gd name="adj" fmla="val 1152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На что похожи?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5643570" y="285728"/>
            <a:ext cx="2928926" cy="928694"/>
          </a:xfrm>
          <a:prstGeom prst="roundRect">
            <a:avLst>
              <a:gd name="adj" fmla="val 1152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Что делают?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3071802" y="285728"/>
            <a:ext cx="2000264" cy="785818"/>
          </a:xfrm>
          <a:prstGeom prst="roundRect">
            <a:avLst>
              <a:gd name="adj" fmla="val 1152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Какие?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3143240" y="3214686"/>
            <a:ext cx="2643206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фиолетовые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3214678" y="4071942"/>
            <a:ext cx="2286016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душистые </a:t>
            </a: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3214678" y="4929198"/>
            <a:ext cx="2286016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сладкие</a:t>
            </a: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6500826" y="4429132"/>
            <a:ext cx="1928826" cy="714380"/>
          </a:xfrm>
          <a:prstGeom prst="roundRect">
            <a:avLst>
              <a:gd name="adj" fmla="val 309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кивают</a:t>
            </a: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6429388" y="3643314"/>
            <a:ext cx="2071702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дрожат</a:t>
            </a:r>
          </a:p>
        </p:txBody>
      </p:sp>
    </p:spTree>
  </p:cSld>
  <p:clrMapOvr>
    <a:masterClrMapping/>
  </p:clrMapOvr>
  <p:transition spd="med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Проверь себя: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Белые горошинки на ниточке растут, нас к себе зовут.</a:t>
            </a:r>
          </a:p>
          <a:p>
            <a:r>
              <a:rPr lang="ru-RU" dirty="0" smtClean="0"/>
              <a:t>Красные шарики висят на стебельке, душистые и сладкие манят нас к себе.</a:t>
            </a:r>
          </a:p>
          <a:p>
            <a:r>
              <a:rPr lang="ru-RU" dirty="0" smtClean="0"/>
              <a:t>Фиолетовые головки кивают, нас удивляют.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wheel spokes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 smtClean="0"/>
              <a:t>Опора  (для загадки, построенной на отрицательном сравнении похожих предметов</a:t>
            </a:r>
            <a:endParaRPr lang="ru-RU" sz="2800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500034" y="1428736"/>
            <a:ext cx="4040188" cy="639762"/>
          </a:xfrm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Какой объект?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sz="half" idx="2"/>
          </p:nvPr>
        </p:nvSpPr>
        <p:spPr>
          <a:xfrm>
            <a:off x="214282" y="2000240"/>
            <a:ext cx="4040188" cy="3951288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острая</a:t>
            </a:r>
          </a:p>
          <a:p>
            <a:pPr>
              <a:buNone/>
            </a:pPr>
            <a:r>
              <a:rPr lang="ru-RU" dirty="0" smtClean="0"/>
              <a:t>блестящая</a:t>
            </a:r>
          </a:p>
          <a:p>
            <a:pPr>
              <a:buNone/>
            </a:pPr>
            <a:r>
              <a:rPr lang="ru-RU" dirty="0" smtClean="0"/>
              <a:t>скользкая </a:t>
            </a:r>
            <a:endParaRPr lang="ru-RU" dirty="0"/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3"/>
          </p:nvPr>
        </p:nvSpPr>
        <p:spPr>
          <a:xfrm>
            <a:off x="4786314" y="1428736"/>
            <a:ext cx="4041775" cy="639762"/>
          </a:xfrm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Что такое же?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9" name="Содержимое 8"/>
          <p:cNvSpPr>
            <a:spLocks noGrp="1"/>
          </p:cNvSpPr>
          <p:nvPr>
            <p:ph sz="quarter" idx="4"/>
          </p:nvPr>
        </p:nvSpPr>
        <p:spPr>
          <a:xfrm>
            <a:off x="4857752" y="2071678"/>
            <a:ext cx="4041775" cy="3951288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стрела</a:t>
            </a:r>
          </a:p>
          <a:p>
            <a:pPr>
              <a:buNone/>
            </a:pPr>
            <a:r>
              <a:rPr lang="ru-RU" dirty="0" smtClean="0"/>
              <a:t>ёлочная игрушка</a:t>
            </a:r>
          </a:p>
          <a:p>
            <a:pPr>
              <a:buNone/>
            </a:pPr>
            <a:r>
              <a:rPr lang="ru-RU" dirty="0" smtClean="0"/>
              <a:t>рыбка </a:t>
            </a:r>
            <a:endParaRPr lang="ru-RU" dirty="0"/>
          </a:p>
        </p:txBody>
      </p:sp>
      <p:pic>
        <p:nvPicPr>
          <p:cNvPr id="10" name="Содержимое 6" descr="419087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000364" y="3714752"/>
            <a:ext cx="1972628" cy="27686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Прямоугольник 10">
            <a:hlinkClick r:id="" action="ppaction://macro?name=DragandDrop"/>
          </p:cNvPr>
          <p:cNvSpPr/>
          <p:nvPr/>
        </p:nvSpPr>
        <p:spPr>
          <a:xfrm>
            <a:off x="3133719" y="2276471"/>
            <a:ext cx="1428760" cy="8572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, но не </a:t>
            </a:r>
            <a:endParaRPr lang="ru-RU" sz="2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214282" y="2174875"/>
            <a:ext cx="4786346" cy="3951288"/>
          </a:xfrm>
        </p:spPr>
        <p:txBody>
          <a:bodyPr/>
          <a:lstStyle/>
          <a:p>
            <a:pPr>
              <a:buNone/>
            </a:pPr>
            <a:r>
              <a:rPr lang="ru-RU" sz="3600" dirty="0" smtClean="0"/>
              <a:t>Острая, но не</a:t>
            </a:r>
          </a:p>
          <a:p>
            <a:pPr>
              <a:buNone/>
            </a:pPr>
            <a:r>
              <a:rPr lang="ru-RU" sz="3600" dirty="0" smtClean="0"/>
              <a:t>стрела; блестящая </a:t>
            </a:r>
          </a:p>
          <a:p>
            <a:pPr>
              <a:buNone/>
            </a:pPr>
            <a:r>
              <a:rPr lang="ru-RU" sz="3600" dirty="0" smtClean="0"/>
              <a:t>но не рыбка.</a:t>
            </a:r>
          </a:p>
          <a:p>
            <a:pPr>
              <a:buNone/>
            </a:pPr>
            <a:r>
              <a:rPr lang="ru-RU" sz="3600" dirty="0" smtClean="0"/>
              <a:t>Что это такое?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" name="Содержимое 6" descr="4190877.jpg"/>
          <p:cNvPicPr>
            <a:picLocks noGrp="1" noChangeAspect="1"/>
          </p:cNvPicPr>
          <p:nvPr>
            <p:ph sz="quarter" idx="4"/>
          </p:nvPr>
        </p:nvPicPr>
        <p:blipFill>
          <a:blip r:embed="rId2"/>
          <a:stretch>
            <a:fillRect/>
          </a:stretch>
        </p:blipFill>
        <p:spPr>
          <a:xfrm>
            <a:off x="5214942" y="1285860"/>
            <a:ext cx="3044198" cy="4272559"/>
          </a:xfrm>
        </p:spPr>
      </p:pic>
    </p:spTree>
  </p:cSld>
  <p:clrMapOvr>
    <a:masterClrMapping/>
  </p:clrMapOvr>
  <p:transition spd="med">
    <p:wheel spokes="1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 smtClean="0"/>
              <a:t>Попробуй составить загадку сам.</a:t>
            </a:r>
            <a:endParaRPr lang="ru-RU" sz="4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28596" y="1428736"/>
            <a:ext cx="4040188" cy="639762"/>
          </a:xfrm>
        </p:spPr>
        <p:txBody>
          <a:bodyPr/>
          <a:lstStyle/>
          <a:p>
            <a:r>
              <a:rPr lang="ru-RU" dirty="0" smtClean="0">
                <a:solidFill>
                  <a:schemeClr val="accent6"/>
                </a:solidFill>
              </a:rPr>
              <a:t>Что делает?</a:t>
            </a:r>
            <a:endParaRPr lang="ru-RU" dirty="0">
              <a:solidFill>
                <a:schemeClr val="accent6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6"/>
                </a:solidFill>
              </a:rPr>
              <a:t>Что делает то же действие?</a:t>
            </a:r>
            <a:endParaRPr lang="ru-RU" dirty="0">
              <a:solidFill>
                <a:schemeClr val="accent6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7" name="Содержимое 9" descr="lightning-3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2357422" y="3929066"/>
            <a:ext cx="4041775" cy="26945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wheel spokes="1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Проверь себя: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" name="Содержимое 6" descr="screen45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928662" y="2000240"/>
            <a:ext cx="2500330" cy="4167217"/>
          </a:xfrm>
        </p:spPr>
      </p:pic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4"/>
          </p:nvPr>
        </p:nvSpPr>
        <p:spPr>
          <a:xfrm>
            <a:off x="3786183" y="2174875"/>
            <a:ext cx="4900618" cy="3951288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</a:t>
            </a:r>
          </a:p>
          <a:p>
            <a:pPr>
              <a:buNone/>
            </a:pPr>
            <a:r>
              <a:rPr lang="ru-RU" dirty="0" smtClean="0"/>
              <a:t>Сверкает, но не алмаз,</a:t>
            </a:r>
          </a:p>
          <a:p>
            <a:pPr>
              <a:buNone/>
            </a:pPr>
            <a:r>
              <a:rPr lang="ru-RU" dirty="0" smtClean="0"/>
              <a:t>Ударяет, но не ток,</a:t>
            </a:r>
          </a:p>
          <a:p>
            <a:pPr>
              <a:buNone/>
            </a:pPr>
            <a:r>
              <a:rPr lang="ru-RU" dirty="0" smtClean="0"/>
              <a:t>Пугает, но не приведение.</a:t>
            </a:r>
            <a:endParaRPr lang="ru-RU" dirty="0"/>
          </a:p>
        </p:txBody>
      </p:sp>
    </p:spTree>
  </p:cSld>
  <p:clrMapOvr>
    <a:masterClrMapping/>
  </p:clrMapOvr>
  <p:transition spd="med">
    <p:wheel spokes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Загадки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Жанр устного народного творчества.</a:t>
            </a:r>
          </a:p>
          <a:p>
            <a:r>
              <a:rPr lang="ru-RU" dirty="0" smtClean="0"/>
              <a:t>1) Краткое иносказательное описание какого-л. предмета или явления, которые нужно разгадать.</a:t>
            </a:r>
          </a:p>
          <a:p>
            <a:pPr>
              <a:buNone/>
            </a:pPr>
            <a:r>
              <a:rPr lang="ru-RU" dirty="0" smtClean="0"/>
              <a:t>    2) То, что непонятно и требует решения или разъяснения.</a:t>
            </a:r>
          </a:p>
          <a:p>
            <a:r>
              <a:rPr lang="ru-RU" dirty="0" smtClean="0"/>
              <a:t>Народные и авторские.</a:t>
            </a:r>
            <a:endParaRPr lang="ru-RU" dirty="0"/>
          </a:p>
        </p:txBody>
      </p:sp>
    </p:spTree>
  </p:cSld>
  <p:clrMapOvr>
    <a:masterClrMapping/>
  </p:clrMapOvr>
  <p:transition spd="med">
    <p:wheel spokes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Жанровые особенности загадки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Содержание – всегда понятно.</a:t>
            </a:r>
          </a:p>
          <a:p>
            <a:r>
              <a:rPr lang="ru-RU" dirty="0" smtClean="0"/>
              <a:t>Построение – перечисление признаков, прямое  или скрытое сравнение.</a:t>
            </a:r>
          </a:p>
          <a:p>
            <a:r>
              <a:rPr lang="ru-RU" dirty="0" smtClean="0"/>
              <a:t>Речь – ритм, рифма – признаки стихотворной речи.</a:t>
            </a:r>
          </a:p>
          <a:p>
            <a:r>
              <a:rPr lang="ru-RU" dirty="0" smtClean="0"/>
              <a:t>Особенности языка – много определений, сравнений, слова в переносном значении.</a:t>
            </a:r>
            <a:endParaRPr lang="ru-RU" dirty="0"/>
          </a:p>
        </p:txBody>
      </p:sp>
    </p:spTree>
  </p:cSld>
  <p:clrMapOvr>
    <a:masterClrMapping/>
  </p:clrMapOvr>
  <p:transition spd="med">
    <p:wheel spokes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Какие бывают загадки?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Предмет описывается по разным признакам;</a:t>
            </a:r>
          </a:p>
          <a:p>
            <a:r>
              <a:rPr lang="ru-RU" dirty="0" smtClean="0"/>
              <a:t>Биографические;</a:t>
            </a:r>
          </a:p>
          <a:p>
            <a:r>
              <a:rPr lang="ru-RU" dirty="0" smtClean="0"/>
              <a:t>В форме вопроса;</a:t>
            </a:r>
          </a:p>
          <a:p>
            <a:r>
              <a:rPr lang="ru-RU" dirty="0" smtClean="0"/>
              <a:t>Похожие предметы сравниваются;</a:t>
            </a:r>
          </a:p>
          <a:p>
            <a:r>
              <a:rPr lang="ru-RU" dirty="0" smtClean="0"/>
              <a:t>Построенные на </a:t>
            </a:r>
            <a:r>
              <a:rPr lang="ru-RU" smtClean="0"/>
              <a:t>отрицательном сравнении </a:t>
            </a:r>
            <a:r>
              <a:rPr lang="ru-RU" dirty="0" smtClean="0"/>
              <a:t>двух похожих предметов.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wheel spokes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0"/>
            <a:ext cx="8229600" cy="1143000"/>
          </a:xfrm>
        </p:spPr>
        <p:txBody>
          <a:bodyPr/>
          <a:lstStyle/>
          <a:p>
            <a:r>
              <a:rPr lang="ru-RU" dirty="0" smtClean="0"/>
              <a:t>На что похож?</a:t>
            </a:r>
            <a:endParaRPr lang="ru-RU" dirty="0"/>
          </a:p>
        </p:txBody>
      </p:sp>
      <p:pic>
        <p:nvPicPr>
          <p:cNvPr id="5" name="Содержимое 4" descr="0_588f2_3b5a9969_L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214282" y="1214422"/>
            <a:ext cx="4038600" cy="2631994"/>
          </a:xfrm>
        </p:spPr>
      </p:pic>
      <p:pic>
        <p:nvPicPr>
          <p:cNvPr id="6" name="Содержимое 5" descr="PicGen2php_1278410909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643438" y="3500438"/>
            <a:ext cx="4038600" cy="3027436"/>
          </a:xfrm>
        </p:spPr>
      </p:pic>
      <p:sp>
        <p:nvSpPr>
          <p:cNvPr id="7" name="Скругленный прямоугольник 6"/>
          <p:cNvSpPr/>
          <p:nvPr/>
        </p:nvSpPr>
        <p:spPr>
          <a:xfrm>
            <a:off x="5214942" y="2000240"/>
            <a:ext cx="3286148" cy="9286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Слон в берете</a:t>
            </a:r>
            <a:endParaRPr lang="ru-RU" sz="32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кругленный прямоугольник 5"/>
          <p:cNvSpPr/>
          <p:nvPr/>
        </p:nvSpPr>
        <p:spPr>
          <a:xfrm>
            <a:off x="6072198" y="5857892"/>
            <a:ext cx="2357454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на огне стоит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357950" y="3714752"/>
            <a:ext cx="2500330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вода бурлит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928926" y="1571612"/>
            <a:ext cx="3000396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воду кипятит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928926" y="2714620"/>
            <a:ext cx="2928958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чаем нас поит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357950" y="2786058"/>
            <a:ext cx="2428892" cy="7143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вода кипит 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357950" y="1714488"/>
            <a:ext cx="2357454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пар валит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286116" y="5715016"/>
            <a:ext cx="2357454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на столе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6429388" y="4857760"/>
            <a:ext cx="2357454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на плите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285720" y="5143512"/>
            <a:ext cx="2357454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с крышкой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214282" y="3929066"/>
            <a:ext cx="2357454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с ручкой</a:t>
            </a: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214282" y="2714620"/>
            <a:ext cx="2357454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с носиком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14282" y="1500174"/>
            <a:ext cx="2357454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круглый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0" y="428604"/>
            <a:ext cx="2357454" cy="785818"/>
          </a:xfrm>
          <a:prstGeom prst="roundRect">
            <a:avLst>
              <a:gd name="adj" fmla="val 1152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Какой?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6000760" y="500042"/>
            <a:ext cx="2928926" cy="928694"/>
          </a:xfrm>
          <a:prstGeom prst="roundRect">
            <a:avLst>
              <a:gd name="adj" fmla="val 1152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Что в нём происходит?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2643174" y="428604"/>
            <a:ext cx="3214710" cy="785818"/>
          </a:xfrm>
          <a:prstGeom prst="roundRect">
            <a:avLst>
              <a:gd name="adj" fmla="val 1152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Для чего нужен?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3000364" y="4714884"/>
            <a:ext cx="3214710" cy="785818"/>
          </a:xfrm>
          <a:prstGeom prst="roundRect">
            <a:avLst>
              <a:gd name="adj" fmla="val 1152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Где находиться?</a:t>
            </a:r>
            <a:endParaRPr lang="ru-RU" sz="2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кругленный прямоугольник 5">
            <a:hlinkClick r:id="" action="ppaction://macro?name=DragandDrop"/>
          </p:cNvPr>
          <p:cNvSpPr/>
          <p:nvPr/>
        </p:nvSpPr>
        <p:spPr>
          <a:xfrm>
            <a:off x="6429388" y="3143248"/>
            <a:ext cx="2357454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на огне стоит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357554" y="3286124"/>
            <a:ext cx="2714644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вода бурлит</a:t>
            </a:r>
          </a:p>
        </p:txBody>
      </p:sp>
      <p:sp>
        <p:nvSpPr>
          <p:cNvPr id="8" name="Скругленный прямоугольник 7">
            <a:hlinkClick r:id="" action="ppaction://macro?name=DragandDrop"/>
          </p:cNvPr>
          <p:cNvSpPr/>
          <p:nvPr/>
        </p:nvSpPr>
        <p:spPr>
          <a:xfrm>
            <a:off x="3357554" y="1420650"/>
            <a:ext cx="2643206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воду кипятит</a:t>
            </a:r>
          </a:p>
        </p:txBody>
      </p:sp>
      <p:sp>
        <p:nvSpPr>
          <p:cNvPr id="9" name="Скругленный прямоугольник 8">
            <a:hlinkClick r:id="" action="ppaction://macro?name=DragandDrop"/>
          </p:cNvPr>
          <p:cNvSpPr/>
          <p:nvPr/>
        </p:nvSpPr>
        <p:spPr>
          <a:xfrm>
            <a:off x="3143240" y="2357430"/>
            <a:ext cx="2928958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чаем нас поит</a:t>
            </a:r>
          </a:p>
        </p:txBody>
      </p:sp>
      <p:sp>
        <p:nvSpPr>
          <p:cNvPr id="10" name="Скругленный прямоугольник 9">
            <a:hlinkClick r:id="" action="ppaction://macro?name=DragandDrop"/>
          </p:cNvPr>
          <p:cNvSpPr/>
          <p:nvPr/>
        </p:nvSpPr>
        <p:spPr>
          <a:xfrm>
            <a:off x="6357950" y="2357430"/>
            <a:ext cx="2571768" cy="7143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вода кипит </a:t>
            </a:r>
          </a:p>
        </p:txBody>
      </p:sp>
      <p:sp>
        <p:nvSpPr>
          <p:cNvPr id="11" name="Скругленный прямоугольник 10">
            <a:hlinkClick r:id="" action="ppaction://macro?name=DragandDrop"/>
          </p:cNvPr>
          <p:cNvSpPr/>
          <p:nvPr/>
        </p:nvSpPr>
        <p:spPr>
          <a:xfrm>
            <a:off x="6500826" y="1357298"/>
            <a:ext cx="2357454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пар валит</a:t>
            </a:r>
          </a:p>
        </p:txBody>
      </p:sp>
      <p:sp>
        <p:nvSpPr>
          <p:cNvPr id="12" name="Скругленный прямоугольник 11">
            <a:hlinkClick r:id="" action="ppaction://macro?name=DragandDrop"/>
          </p:cNvPr>
          <p:cNvSpPr/>
          <p:nvPr/>
        </p:nvSpPr>
        <p:spPr>
          <a:xfrm>
            <a:off x="6429388" y="4071942"/>
            <a:ext cx="2357454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на столе</a:t>
            </a:r>
          </a:p>
        </p:txBody>
      </p:sp>
      <p:sp>
        <p:nvSpPr>
          <p:cNvPr id="13" name="Скругленный прямоугольник 12">
            <a:hlinkClick r:id="" action="ppaction://macro?name=DragandDrop"/>
          </p:cNvPr>
          <p:cNvSpPr/>
          <p:nvPr/>
        </p:nvSpPr>
        <p:spPr>
          <a:xfrm>
            <a:off x="6429388" y="5072074"/>
            <a:ext cx="2357454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на плите</a:t>
            </a:r>
          </a:p>
        </p:txBody>
      </p:sp>
      <p:sp>
        <p:nvSpPr>
          <p:cNvPr id="14" name="Скругленный прямоугольник 13">
            <a:hlinkClick r:id="" action="ppaction://macro?name=DragandDrop"/>
          </p:cNvPr>
          <p:cNvSpPr/>
          <p:nvPr/>
        </p:nvSpPr>
        <p:spPr>
          <a:xfrm>
            <a:off x="357158" y="3786190"/>
            <a:ext cx="2357454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с крышкой</a:t>
            </a:r>
          </a:p>
        </p:txBody>
      </p:sp>
      <p:sp>
        <p:nvSpPr>
          <p:cNvPr id="15" name="Скругленный прямоугольник 14">
            <a:hlinkClick r:id="" action="ppaction://macro?name=DragandDrop"/>
          </p:cNvPr>
          <p:cNvSpPr/>
          <p:nvPr/>
        </p:nvSpPr>
        <p:spPr>
          <a:xfrm>
            <a:off x="357158" y="2857496"/>
            <a:ext cx="2357454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с ручкой</a:t>
            </a:r>
          </a:p>
        </p:txBody>
      </p:sp>
      <p:sp>
        <p:nvSpPr>
          <p:cNvPr id="16" name="Скругленный прямоугольник 15">
            <a:hlinkClick r:id="" action="ppaction://macro?name=DragandDrop"/>
          </p:cNvPr>
          <p:cNvSpPr/>
          <p:nvPr/>
        </p:nvSpPr>
        <p:spPr>
          <a:xfrm>
            <a:off x="285720" y="1857364"/>
            <a:ext cx="2357454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с носиком</a:t>
            </a:r>
          </a:p>
        </p:txBody>
      </p:sp>
      <p:sp>
        <p:nvSpPr>
          <p:cNvPr id="17" name="Скругленный прямоугольник 16">
            <a:hlinkClick r:id="" action="ppaction://macro?name=DragandDrop"/>
          </p:cNvPr>
          <p:cNvSpPr/>
          <p:nvPr/>
        </p:nvSpPr>
        <p:spPr>
          <a:xfrm>
            <a:off x="285720" y="928670"/>
            <a:ext cx="2357454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круглый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18" name="Скругленный прямоугольник 17">
            <a:hlinkClick r:id="" action="ppaction://macro?name=DragandDrop"/>
          </p:cNvPr>
          <p:cNvSpPr/>
          <p:nvPr/>
        </p:nvSpPr>
        <p:spPr>
          <a:xfrm>
            <a:off x="3714744" y="285728"/>
            <a:ext cx="3000396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Слон в беретке</a:t>
            </a:r>
          </a:p>
        </p:txBody>
      </p:sp>
      <p:sp>
        <p:nvSpPr>
          <p:cNvPr id="19" name="Стрелка вправо 18">
            <a:hlinkClick r:id="" action="ppaction://hlinkshowjump?jump=nextslide"/>
          </p:cNvPr>
          <p:cNvSpPr/>
          <p:nvPr/>
        </p:nvSpPr>
        <p:spPr>
          <a:xfrm>
            <a:off x="7286644" y="6215082"/>
            <a:ext cx="1500198" cy="4286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214282" y="142852"/>
            <a:ext cx="3071834" cy="571504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Перетащи прямоугольники</a:t>
            </a:r>
            <a:endParaRPr lang="ru-RU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med" advClick="0">
    <p:wheel spokes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Проверь себя: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100506" y="1714488"/>
            <a:ext cx="5043494" cy="452596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На плите пузатый слон</a:t>
            </a:r>
          </a:p>
          <a:p>
            <a:pPr>
              <a:buNone/>
            </a:pPr>
            <a:r>
              <a:rPr lang="ru-RU" dirty="0" smtClean="0"/>
              <a:t>Хочет сделать нам поклон.</a:t>
            </a:r>
          </a:p>
          <a:p>
            <a:pPr>
              <a:buNone/>
            </a:pPr>
            <a:r>
              <a:rPr lang="ru-RU" dirty="0" smtClean="0"/>
              <a:t>В нём кипит водица,</a:t>
            </a:r>
          </a:p>
          <a:p>
            <a:pPr>
              <a:buNone/>
            </a:pPr>
            <a:r>
              <a:rPr lang="ru-RU" dirty="0" smtClean="0"/>
              <a:t>Как бы нам напиться?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7" name="Содержимое 6" descr="stellar_chainik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00034" y="2000240"/>
            <a:ext cx="3544820" cy="3872716"/>
          </a:xfrm>
        </p:spPr>
      </p:pic>
    </p:spTree>
  </p:cSld>
  <p:clrMapOvr>
    <a:masterClrMapping/>
  </p:clrMapOvr>
  <p:transition spd="med">
    <p:wheel spokes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Составь загадки об этих цветах и ягодах?</a:t>
            </a:r>
            <a:endParaRPr lang="ru-RU" dirty="0"/>
          </a:p>
        </p:txBody>
      </p:sp>
      <p:pic>
        <p:nvPicPr>
          <p:cNvPr id="5" name="Содержимое 4" descr="146557.jpe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214282" y="1928802"/>
            <a:ext cx="4356212" cy="3872189"/>
          </a:xfrm>
        </p:spPr>
      </p:pic>
      <p:pic>
        <p:nvPicPr>
          <p:cNvPr id="6" name="Содержимое 5" descr="66283671_19a8ed61afd3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072066" y="1643050"/>
            <a:ext cx="3847069" cy="4525963"/>
          </a:xfrm>
        </p:spPr>
      </p:pic>
    </p:spTree>
  </p:cSld>
  <p:clrMapOvr>
    <a:masterClrMapping/>
  </p:clrMapOvr>
  <p:transition spd="med">
    <p:wheel spokes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301</TotalTime>
  <Words>382</Words>
  <Application>Microsoft Office PowerPoint</Application>
  <PresentationFormat>Экран (4:3)</PresentationFormat>
  <Paragraphs>108</Paragraphs>
  <Slides>16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Оформление по умолчанию</vt:lpstr>
      <vt:lpstr>Как сочинить загадку</vt:lpstr>
      <vt:lpstr>Загадки</vt:lpstr>
      <vt:lpstr>Жанровые особенности загадки</vt:lpstr>
      <vt:lpstr>Какие бывают загадки?</vt:lpstr>
      <vt:lpstr>На что похож?</vt:lpstr>
      <vt:lpstr>Слайд 6</vt:lpstr>
      <vt:lpstr>Слайд 7</vt:lpstr>
      <vt:lpstr>Проверь себя:</vt:lpstr>
      <vt:lpstr>Составь загадки об этих цветах и ягодах?</vt:lpstr>
      <vt:lpstr>На что похожи? Какие? Что делают? </vt:lpstr>
      <vt:lpstr>Слайд 11</vt:lpstr>
      <vt:lpstr>Проверь себя:</vt:lpstr>
      <vt:lpstr>Опора  (для загадки, построенной на отрицательном сравнении похожих предметов</vt:lpstr>
      <vt:lpstr>Слайд 14</vt:lpstr>
      <vt:lpstr>Попробуй составить загадку сам.</vt:lpstr>
      <vt:lpstr>Проверь себя: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6417</cp:lastModifiedBy>
  <cp:revision>33</cp:revision>
  <dcterms:created xsi:type="dcterms:W3CDTF">2010-04-23T03:00:43Z</dcterms:created>
  <dcterms:modified xsi:type="dcterms:W3CDTF">2014-07-29T11:25:39Z</dcterms:modified>
</cp:coreProperties>
</file>