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60" r:id="rId4"/>
    <p:sldId id="261" r:id="rId5"/>
    <p:sldId id="262" r:id="rId6"/>
    <p:sldId id="263" r:id="rId7"/>
    <p:sldId id="265" r:id="rId8"/>
    <p:sldId id="267" r:id="rId9"/>
    <p:sldId id="270" r:id="rId10"/>
    <p:sldId id="274" r:id="rId11"/>
    <p:sldId id="275" r:id="rId12"/>
    <p:sldId id="279" r:id="rId13"/>
    <p:sldId id="280" r:id="rId14"/>
    <p:sldId id="28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136B8-3DBD-4F20-AEDC-B7E1F411B991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307F1-CB78-493E-B3F0-54937F2882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2476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A9213-0D33-462B-BE37-457433EEE6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5292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08000" y="404813"/>
            <a:ext cx="5764213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МБДОУ Белоярский детский сад </a:t>
            </a:r>
          </a:p>
          <a:p>
            <a:pPr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«Буратино» Алтайский район</a:t>
            </a:r>
          </a:p>
          <a:p>
            <a:pPr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с. Белый яр, ул. Мира 16 Б.т.8(39041) 2-10-82</a:t>
            </a:r>
          </a:p>
        </p:txBody>
      </p:sp>
      <p:sp>
        <p:nvSpPr>
          <p:cNvPr id="2051" name="WordArt 15"/>
          <p:cNvSpPr>
            <a:spLocks noChangeArrowheads="1" noChangeShapeType="1" noTextEdit="1"/>
          </p:cNvSpPr>
          <p:nvPr/>
        </p:nvSpPr>
        <p:spPr bwMode="auto">
          <a:xfrm>
            <a:off x="2339975" y="5429250"/>
            <a:ext cx="4808538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20"/>
              </a:avLst>
            </a:prstTxWarp>
          </a:bodyPr>
          <a:lstStyle/>
          <a:p>
            <a:pPr algn="ctr"/>
            <a:r>
              <a:rPr lang="ru-RU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Автор проекта: Шишканова Людмила Владимировна</a:t>
            </a:r>
          </a:p>
          <a:p>
            <a:pPr algn="ctr"/>
            <a:r>
              <a:rPr lang="ru-RU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воспитатель 1кв.категории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267744" y="1844824"/>
            <a:ext cx="4032448" cy="221599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FF0000"/>
                </a:solidFill>
              </a:rPr>
              <a:t>  </a:t>
            </a:r>
            <a:r>
              <a:rPr lang="ru-RU" sz="3200" b="1" i="1" dirty="0">
                <a:solidFill>
                  <a:srgbClr val="0070C0"/>
                </a:solidFill>
              </a:rPr>
              <a:t>МИНИ-ПРОЕКТ</a:t>
            </a:r>
          </a:p>
          <a:p>
            <a:pPr>
              <a:defRPr/>
            </a:pPr>
            <a:endParaRPr lang="ru-RU" b="1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sz="4400" b="1" i="1" dirty="0">
                <a:solidFill>
                  <a:srgbClr val="00B0F0"/>
                </a:solidFill>
              </a:rPr>
              <a:t> «Я ПОЗНАЮ</a:t>
            </a:r>
          </a:p>
          <a:p>
            <a:pPr>
              <a:defRPr/>
            </a:pPr>
            <a:r>
              <a:rPr lang="ru-RU" sz="4400" b="1" i="1" dirty="0">
                <a:solidFill>
                  <a:srgbClr val="00B0F0"/>
                </a:solidFill>
              </a:rPr>
              <a:t>      СЕБЯ!»</a:t>
            </a:r>
          </a:p>
        </p:txBody>
      </p:sp>
      <p:sp>
        <p:nvSpPr>
          <p:cNvPr id="2055" name="Rectangle 3"/>
          <p:cNvSpPr>
            <a:spLocks noChangeArrowheads="1"/>
          </p:cNvSpPr>
          <p:nvPr/>
        </p:nvSpPr>
        <p:spPr bwMode="auto">
          <a:xfrm>
            <a:off x="2830513" y="4221163"/>
            <a:ext cx="26193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b="1">
                <a:solidFill>
                  <a:srgbClr val="0070C0"/>
                </a:solidFill>
              </a:rPr>
              <a:t>Старшая группа «Б»</a:t>
            </a:r>
          </a:p>
        </p:txBody>
      </p:sp>
      <p:pic>
        <p:nvPicPr>
          <p:cNvPr id="2056" name="Picture 6" descr="708464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AECF6"/>
              </a:clrFrom>
              <a:clrTo>
                <a:srgbClr val="DAEC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196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4288"/>
            <a:ext cx="9132888" cy="1516062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Ежедневная  профилактическая работа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20483" name="Прямоугольник 4"/>
          <p:cNvSpPr>
            <a:spLocks noChangeArrowheads="1"/>
          </p:cNvSpPr>
          <p:nvPr/>
        </p:nvSpPr>
        <p:spPr bwMode="auto">
          <a:xfrm>
            <a:off x="1692275" y="5732463"/>
            <a:ext cx="5327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>
                <a:solidFill>
                  <a:srgbClr val="7030A0"/>
                </a:solidFill>
              </a:rPr>
              <a:t>                 Прогулки </a:t>
            </a:r>
          </a:p>
        </p:txBody>
      </p:sp>
      <p:pic>
        <p:nvPicPr>
          <p:cNvPr id="20484" name="Picture 2" descr="D:\август 20133\сентябрь 05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-487"/>
          <a:stretch>
            <a:fillRect/>
          </a:stretch>
        </p:blipFill>
        <p:spPr bwMode="auto">
          <a:xfrm>
            <a:off x="4329113" y="1412875"/>
            <a:ext cx="4275137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D:\август 20133\август 2013 12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" r="-3488"/>
          <a:stretch>
            <a:fillRect/>
          </a:stretch>
        </p:blipFill>
        <p:spPr bwMode="auto">
          <a:xfrm>
            <a:off x="468313" y="1412875"/>
            <a:ext cx="4067175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4976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4288"/>
            <a:ext cx="9132888" cy="98582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Ежедневная профилактическая работа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21507" name="Прямоугольник 4"/>
          <p:cNvSpPr>
            <a:spLocks noChangeArrowheads="1"/>
          </p:cNvSpPr>
          <p:nvPr/>
        </p:nvSpPr>
        <p:spPr bwMode="auto">
          <a:xfrm>
            <a:off x="0" y="4500570"/>
            <a:ext cx="392905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7030A0"/>
                </a:solidFill>
              </a:rPr>
              <a:t>  </a:t>
            </a:r>
            <a:r>
              <a:rPr lang="ru-RU" sz="2400" dirty="0" smtClean="0">
                <a:solidFill>
                  <a:srgbClr val="7030A0"/>
                </a:solidFill>
              </a:rPr>
              <a:t>Гимнастика </a:t>
            </a:r>
            <a:r>
              <a:rPr lang="ru-RU" sz="2400" dirty="0">
                <a:solidFill>
                  <a:srgbClr val="7030A0"/>
                </a:solidFill>
              </a:rPr>
              <a:t>пробуждения </a:t>
            </a:r>
          </a:p>
        </p:txBody>
      </p:sp>
      <p:pic>
        <p:nvPicPr>
          <p:cNvPr id="21508" name="Picture 3" descr="D:\август 20133\сентябрь 11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28670"/>
            <a:ext cx="4929189" cy="328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D:\август 20133\сентябрь 12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395" y="2928934"/>
            <a:ext cx="5240605" cy="3929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4929190" y="2357430"/>
            <a:ext cx="397036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7030A0"/>
                </a:solidFill>
              </a:rPr>
              <a:t>          </a:t>
            </a:r>
            <a:r>
              <a:rPr lang="ru-RU" sz="2400" dirty="0">
                <a:solidFill>
                  <a:srgbClr val="7030A0"/>
                </a:solidFill>
              </a:rPr>
              <a:t>Дорожка здоровья </a:t>
            </a:r>
          </a:p>
        </p:txBody>
      </p:sp>
    </p:spTree>
    <p:extLst>
      <p:ext uri="{BB962C8B-B14F-4D97-AF65-F5344CB8AC3E}">
        <p14:creationId xmlns="" xmlns:p14="http://schemas.microsoft.com/office/powerpoint/2010/main" val="148961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D:\август 20133\сентябрь 13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74750"/>
            <a:ext cx="3838575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 descr="D:\август 20133\сентябрь 13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1174750"/>
            <a:ext cx="4406900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0813" y="285728"/>
            <a:ext cx="8993187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Совместная деятельность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родителей</a:t>
            </a:r>
          </a:p>
        </p:txBody>
      </p:sp>
      <p:sp>
        <p:nvSpPr>
          <p:cNvPr id="25605" name="Прямоугольник 7"/>
          <p:cNvSpPr>
            <a:spLocks noChangeArrowheads="1"/>
          </p:cNvSpPr>
          <p:nvPr/>
        </p:nvSpPr>
        <p:spPr bwMode="auto">
          <a:xfrm>
            <a:off x="31750" y="4781550"/>
            <a:ext cx="8455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>
                <a:solidFill>
                  <a:srgbClr val="7030A0"/>
                </a:solidFill>
              </a:rPr>
              <a:t>                           Копилка «Что такое хорошо,</a:t>
            </a:r>
          </a:p>
          <a:p>
            <a:r>
              <a:rPr lang="ru-RU" sz="2400">
                <a:solidFill>
                  <a:srgbClr val="7030A0"/>
                </a:solidFill>
              </a:rPr>
              <a:t>                                      что такое Плохо?» </a:t>
            </a:r>
          </a:p>
        </p:txBody>
      </p:sp>
    </p:spTree>
    <p:extLst>
      <p:ext uri="{BB962C8B-B14F-4D97-AF65-F5344CB8AC3E}">
        <p14:creationId xmlns="" xmlns:p14="http://schemas.microsoft.com/office/powerpoint/2010/main" val="356259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0813" y="285728"/>
            <a:ext cx="8993187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Совместная деятельность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родителей</a:t>
            </a:r>
          </a:p>
        </p:txBody>
      </p:sp>
      <p:sp>
        <p:nvSpPr>
          <p:cNvPr id="26627" name="Прямоугольник 5"/>
          <p:cNvSpPr>
            <a:spLocks noChangeArrowheads="1"/>
          </p:cNvSpPr>
          <p:nvPr/>
        </p:nvSpPr>
        <p:spPr bwMode="auto">
          <a:xfrm>
            <a:off x="500034" y="5857892"/>
            <a:ext cx="7459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</a:rPr>
              <a:t>                          «</a:t>
            </a:r>
            <a:r>
              <a:rPr lang="ru-RU" sz="2800" dirty="0">
                <a:solidFill>
                  <a:srgbClr val="7030A0"/>
                </a:solidFill>
              </a:rPr>
              <a:t>О чём говорит моё </a:t>
            </a:r>
            <a:r>
              <a:rPr lang="ru-RU" sz="2400" dirty="0">
                <a:solidFill>
                  <a:srgbClr val="7030A0"/>
                </a:solidFill>
              </a:rPr>
              <a:t>ИМЯ?» </a:t>
            </a:r>
          </a:p>
        </p:txBody>
      </p:sp>
      <p:pic>
        <p:nvPicPr>
          <p:cNvPr id="26628" name="Picture 2" descr="D:\август 20133\сентябрь 12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042988"/>
            <a:ext cx="7289800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2907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525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smtClean="0">
                <a:solidFill>
                  <a:srgbClr val="669900"/>
                </a:solidFill>
              </a:rPr>
              <a:t>III </a:t>
            </a:r>
            <a:r>
              <a:rPr lang="ru-RU" sz="4000" b="1" smtClean="0">
                <a:solidFill>
                  <a:srgbClr val="669900"/>
                </a:solidFill>
              </a:rPr>
              <a:t>этап </a:t>
            </a:r>
            <a:br>
              <a:rPr lang="ru-RU" sz="4000" b="1" smtClean="0">
                <a:solidFill>
                  <a:srgbClr val="669900"/>
                </a:solidFill>
              </a:rPr>
            </a:br>
            <a:r>
              <a:rPr lang="ru-RU" sz="4000" b="1" smtClean="0">
                <a:solidFill>
                  <a:srgbClr val="669900"/>
                </a:solidFill>
              </a:rPr>
              <a:t>заключительный </a:t>
            </a:r>
          </a:p>
        </p:txBody>
      </p:sp>
      <p:pic>
        <p:nvPicPr>
          <p:cNvPr id="27651" name="Picture 6" descr="gnomi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5875"/>
            <a:ext cx="1379537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6" descr="gnomik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0663"/>
            <a:ext cx="1243013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Прямоугольник 1"/>
          <p:cNvSpPr>
            <a:spLocks noChangeArrowheads="1"/>
          </p:cNvSpPr>
          <p:nvPr/>
        </p:nvSpPr>
        <p:spPr bwMode="auto">
          <a:xfrm>
            <a:off x="615950" y="1412875"/>
            <a:ext cx="8523288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Выяснили: </a:t>
            </a:r>
            <a:r>
              <a:rPr lang="ru-RU" sz="2400" dirty="0">
                <a:solidFill>
                  <a:srgbClr val="0070C0"/>
                </a:solidFill>
              </a:rPr>
              <a:t>как ухаживать за своим телом, </a:t>
            </a:r>
          </a:p>
          <a:p>
            <a:pPr>
              <a:defRPr/>
            </a:pPr>
            <a:r>
              <a:rPr lang="ru-RU" sz="2400" dirty="0">
                <a:solidFill>
                  <a:srgbClr val="0070C0"/>
                </a:solidFill>
              </a:rPr>
              <a:t>                        что полезно, а что вредно для организма.</a:t>
            </a:r>
          </a:p>
          <a:p>
            <a:pPr>
              <a:defRPr/>
            </a:pP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Понимание детьми: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>
                <a:solidFill>
                  <a:srgbClr val="CC00FF"/>
                </a:solidFill>
              </a:rPr>
              <a:t>«Без движения нет здоровья», </a:t>
            </a:r>
          </a:p>
          <a:p>
            <a:pPr>
              <a:defRPr/>
            </a:pPr>
            <a:r>
              <a:rPr lang="ru-RU" sz="2400" dirty="0">
                <a:solidFill>
                  <a:srgbClr val="CC00FF"/>
                </a:solidFill>
              </a:rPr>
              <a:t>                                                          </a:t>
            </a:r>
            <a:r>
              <a:rPr lang="ru-RU" sz="2400" dirty="0">
                <a:solidFill>
                  <a:srgbClr val="0070C0"/>
                </a:solidFill>
              </a:rPr>
              <a:t>(занятия физкультурой),</a:t>
            </a:r>
          </a:p>
          <a:p>
            <a:pPr>
              <a:defRPr/>
            </a:pPr>
            <a:r>
              <a:rPr lang="ru-RU" sz="2400" dirty="0">
                <a:solidFill>
                  <a:srgbClr val="CC00FF"/>
                </a:solidFill>
              </a:rPr>
              <a:t>«Хочешь не хочешь, а есть надо!»(</a:t>
            </a:r>
            <a:r>
              <a:rPr lang="ru-RU" sz="2400" dirty="0">
                <a:solidFill>
                  <a:srgbClr val="0070C0"/>
                </a:solidFill>
              </a:rPr>
              <a:t>правильное питание), </a:t>
            </a:r>
            <a:r>
              <a:rPr lang="ru-RU" sz="2400" dirty="0">
                <a:solidFill>
                  <a:srgbClr val="CC00FF"/>
                </a:solidFill>
              </a:rPr>
              <a:t>«Чистота залог здоровья»(</a:t>
            </a:r>
            <a:r>
              <a:rPr lang="ru-RU" sz="2400" dirty="0">
                <a:solidFill>
                  <a:srgbClr val="0070C0"/>
                </a:solidFill>
              </a:rPr>
              <a:t>необходимость соблюдать гигиену).</a:t>
            </a:r>
          </a:p>
          <a:p>
            <a:pPr>
              <a:defRPr/>
            </a:pP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Обогащение</a:t>
            </a:r>
            <a:r>
              <a:rPr lang="ru-RU" sz="2400" dirty="0">
                <a:solidFill>
                  <a:srgbClr val="0070C0"/>
                </a:solidFill>
              </a:rPr>
              <a:t> активного словарного запаса специальными терминами для свободного общения.</a:t>
            </a:r>
          </a:p>
          <a:p>
            <a:pPr>
              <a:defRPr/>
            </a:pP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Умение родителей </a:t>
            </a:r>
            <a:r>
              <a:rPr lang="ru-RU" sz="2400" dirty="0">
                <a:solidFill>
                  <a:srgbClr val="0070C0"/>
                </a:solidFill>
              </a:rPr>
              <a:t>организовывать оздоровительную</a:t>
            </a:r>
          </a:p>
          <a:p>
            <a:pPr>
              <a:defRPr/>
            </a:pPr>
            <a:r>
              <a:rPr lang="ru-RU" sz="2400" dirty="0">
                <a:solidFill>
                  <a:srgbClr val="0070C0"/>
                </a:solidFill>
              </a:rPr>
              <a:t>       деятельность.</a:t>
            </a:r>
          </a:p>
          <a:p>
            <a:pPr>
              <a:defRPr/>
            </a:pPr>
            <a:r>
              <a:rPr lang="ru-RU" sz="2400" dirty="0">
                <a:solidFill>
                  <a:srgbClr val="0070C0"/>
                </a:solidFill>
              </a:rPr>
              <a:t>        </a:t>
            </a: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>
                <a:solidFill>
                  <a:srgbClr val="0070C0"/>
                </a:solidFill>
              </a:rPr>
              <a:t>мини-проекта «Я познаю себя»</a:t>
            </a:r>
          </a:p>
          <a:p>
            <a:pPr>
              <a:defRPr/>
            </a:pPr>
            <a:r>
              <a:rPr lang="ru-RU" sz="2400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71949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0825" y="188913"/>
            <a:ext cx="8785225" cy="3324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 проекта: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70C0"/>
                </a:solidFill>
              </a:rPr>
              <a:t>      </a:t>
            </a:r>
            <a:r>
              <a:rPr lang="ru-RU" sz="2400" b="1" dirty="0">
                <a:solidFill>
                  <a:srgbClr val="0070C0"/>
                </a:solidFill>
              </a:rPr>
              <a:t>Познавательный, краткосрочный (1неделя), </a:t>
            </a:r>
          </a:p>
          <a:p>
            <a:pPr>
              <a:defRPr/>
            </a:pPr>
            <a:r>
              <a:rPr lang="ru-RU" sz="2400" b="1" dirty="0">
                <a:solidFill>
                  <a:srgbClr val="0070C0"/>
                </a:solidFill>
              </a:rPr>
              <a:t> по характеру контактов: в рамках МБДОУ.</a:t>
            </a:r>
          </a:p>
          <a:p>
            <a:pPr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   </a:t>
            </a:r>
            <a:r>
              <a:rPr lang="ru-RU" sz="3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Участники проекта: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70C0"/>
                </a:solidFill>
              </a:rPr>
              <a:t>       </a:t>
            </a:r>
            <a:r>
              <a:rPr lang="ru-RU" sz="2400" b="1" dirty="0">
                <a:solidFill>
                  <a:srgbClr val="0070C0"/>
                </a:solidFill>
              </a:rPr>
              <a:t>Дети старшей группы «Б», воспитатели группы,</a:t>
            </a:r>
          </a:p>
          <a:p>
            <a:pPr>
              <a:defRPr/>
            </a:pPr>
            <a:r>
              <a:rPr lang="ru-RU" sz="2400" b="1" dirty="0">
                <a:solidFill>
                  <a:srgbClr val="0070C0"/>
                </a:solidFill>
              </a:rPr>
              <a:t>музыкальный руководитель, инструктор по физическому воспитанию, </a:t>
            </a:r>
            <a:r>
              <a:rPr lang="ru-RU" sz="2400" b="1" dirty="0" smtClean="0">
                <a:solidFill>
                  <a:srgbClr val="0070C0"/>
                </a:solidFill>
              </a:rPr>
              <a:t>медсестра д/сада, родители </a:t>
            </a:r>
            <a:r>
              <a:rPr lang="ru-RU" sz="2400" b="1" dirty="0">
                <a:solidFill>
                  <a:srgbClr val="0070C0"/>
                </a:solidFill>
              </a:rPr>
              <a:t>воспитанников.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3525" y="3789363"/>
            <a:ext cx="7920038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проекта:</a:t>
            </a: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</a:rPr>
              <a:t>        </a:t>
            </a:r>
            <a:r>
              <a:rPr lang="ru-RU" sz="3600" b="1" dirty="0" smtClean="0">
                <a:solidFill>
                  <a:srgbClr val="FF0000"/>
                </a:solidFill>
              </a:rPr>
              <a:t>  </a:t>
            </a:r>
            <a:r>
              <a:rPr lang="ru-RU" sz="2400" b="1" dirty="0" smtClean="0">
                <a:solidFill>
                  <a:srgbClr val="0070C0"/>
                </a:solidFill>
              </a:rPr>
              <a:t>Формирование </a:t>
            </a:r>
            <a:r>
              <a:rPr lang="ru-RU" sz="2400" b="1" dirty="0">
                <a:solidFill>
                  <a:srgbClr val="0070C0"/>
                </a:solidFill>
              </a:rPr>
              <a:t>у детей </a:t>
            </a:r>
            <a:r>
              <a:rPr lang="ru-RU" sz="2400" b="1" dirty="0" err="1">
                <a:solidFill>
                  <a:srgbClr val="0070C0"/>
                </a:solidFill>
              </a:rPr>
              <a:t>валеологического</a:t>
            </a:r>
            <a:endParaRPr lang="ru-RU" sz="2400" b="1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ru-RU" sz="2400" b="1" dirty="0">
                <a:solidFill>
                  <a:srgbClr val="0070C0"/>
                </a:solidFill>
              </a:rPr>
              <a:t>                </a:t>
            </a:r>
            <a:r>
              <a:rPr lang="ru-RU" sz="2400" b="1" dirty="0" smtClean="0">
                <a:solidFill>
                  <a:srgbClr val="0070C0"/>
                </a:solidFill>
              </a:rPr>
              <a:t>    </a:t>
            </a:r>
            <a:r>
              <a:rPr lang="ru-RU" sz="2400" b="1" dirty="0">
                <a:solidFill>
                  <a:srgbClr val="0070C0"/>
                </a:solidFill>
              </a:rPr>
              <a:t>мировоззрения и мотивации к </a:t>
            </a:r>
          </a:p>
          <a:p>
            <a:pPr>
              <a:defRPr/>
            </a:pPr>
            <a:r>
              <a:rPr lang="ru-RU" sz="2400" b="1" dirty="0">
                <a:solidFill>
                  <a:srgbClr val="0070C0"/>
                </a:solidFill>
              </a:rPr>
              <a:t>                    </a:t>
            </a:r>
            <a:r>
              <a:rPr lang="ru-RU" sz="2400" b="1" dirty="0" smtClean="0">
                <a:solidFill>
                  <a:srgbClr val="0070C0"/>
                </a:solidFill>
              </a:rPr>
              <a:t>  здоровому </a:t>
            </a:r>
            <a:r>
              <a:rPr lang="ru-RU" sz="2400" b="1" dirty="0">
                <a:solidFill>
                  <a:srgbClr val="0070C0"/>
                </a:solidFill>
              </a:rPr>
              <a:t>образу жизни</a:t>
            </a:r>
          </a:p>
        </p:txBody>
      </p:sp>
    </p:spTree>
    <p:extLst>
      <p:ext uri="{BB962C8B-B14F-4D97-AF65-F5344CB8AC3E}">
        <p14:creationId xmlns="" xmlns:p14="http://schemas.microsoft.com/office/powerpoint/2010/main" val="175846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950" y="115888"/>
            <a:ext cx="871220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pPr>
              <a:defRPr/>
            </a:pPr>
            <a:endParaRPr lang="ru-RU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>
              <a:defRPr/>
            </a:pPr>
            <a:r>
              <a:rPr lang="ru-RU" dirty="0">
                <a:latin typeface="+mn-lt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ru-RU" b="1" dirty="0">
                <a:solidFill>
                  <a:srgbClr val="00B05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1.</a:t>
            </a:r>
            <a:r>
              <a:rPr lang="ru-RU" sz="2400" dirty="0">
                <a:solidFill>
                  <a:srgbClr val="0070C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Помочь детям создать целостное представление </a:t>
            </a:r>
          </a:p>
          <a:p>
            <a:pPr>
              <a:defRPr/>
            </a:pPr>
            <a:r>
              <a:rPr lang="ru-RU" sz="2400" dirty="0">
                <a:solidFill>
                  <a:srgbClr val="0070C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   о своём теле (как ухаживать за своим телом, </a:t>
            </a:r>
          </a:p>
          <a:p>
            <a:pPr>
              <a:defRPr/>
            </a:pPr>
            <a:r>
              <a:rPr lang="ru-RU" sz="2400" dirty="0">
                <a:solidFill>
                  <a:srgbClr val="0070C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   что полезно и что вредно для организма);</a:t>
            </a:r>
          </a:p>
          <a:p>
            <a:pPr>
              <a:defRPr/>
            </a:pPr>
            <a:r>
              <a:rPr lang="ru-RU" dirty="0">
                <a:latin typeface="+mn-lt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ru-RU" b="1" dirty="0">
                <a:solidFill>
                  <a:srgbClr val="00B05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2. </a:t>
            </a:r>
            <a:r>
              <a:rPr lang="ru-RU" sz="2400" dirty="0">
                <a:solidFill>
                  <a:srgbClr val="0070C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Создание устойчивой положительной мотивации </a:t>
            </a:r>
          </a:p>
          <a:p>
            <a:pPr>
              <a:defRPr/>
            </a:pPr>
            <a:r>
              <a:rPr lang="ru-RU" sz="2400" dirty="0">
                <a:solidFill>
                  <a:srgbClr val="0070C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     к сохранению и укреплению собственного здоровья;</a:t>
            </a:r>
          </a:p>
          <a:p>
            <a:pPr>
              <a:defRPr/>
            </a:pPr>
            <a:r>
              <a:rPr lang="ru-RU" dirty="0">
                <a:latin typeface="+mn-lt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ru-RU" b="1" dirty="0">
                <a:solidFill>
                  <a:srgbClr val="00B05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3.</a:t>
            </a:r>
            <a:r>
              <a:rPr lang="ru-RU" sz="2400" dirty="0">
                <a:solidFill>
                  <a:srgbClr val="0070C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Воспитывать ценностное отношение </a:t>
            </a:r>
            <a:r>
              <a:rPr lang="ru-RU" sz="2400" dirty="0" err="1">
                <a:solidFill>
                  <a:srgbClr val="0070C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ребенка</a:t>
            </a:r>
            <a:r>
              <a:rPr lang="ru-RU" sz="2400" dirty="0">
                <a:solidFill>
                  <a:srgbClr val="0070C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defRPr/>
            </a:pPr>
            <a:r>
              <a:rPr lang="ru-RU" sz="2400" dirty="0">
                <a:solidFill>
                  <a:srgbClr val="0070C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      к своему здоровью и желание заботиться о нём.</a:t>
            </a:r>
          </a:p>
          <a:p>
            <a:pPr>
              <a:defRPr/>
            </a:pPr>
            <a:r>
              <a:rPr lang="ru-RU" dirty="0">
                <a:latin typeface="+mn-lt"/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ru-RU" b="1" dirty="0">
                <a:solidFill>
                  <a:srgbClr val="00B05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4.</a:t>
            </a:r>
            <a:r>
              <a:rPr lang="ru-RU" sz="2400" dirty="0">
                <a:solidFill>
                  <a:srgbClr val="0070C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Способствовать созданию активной позиции </a:t>
            </a:r>
          </a:p>
          <a:p>
            <a:pPr>
              <a:defRPr/>
            </a:pPr>
            <a:r>
              <a:rPr lang="ru-RU" sz="2400" dirty="0">
                <a:solidFill>
                  <a:srgbClr val="0070C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              родителей вести здоровый образ жизни.</a:t>
            </a:r>
          </a:p>
        </p:txBody>
      </p:sp>
    </p:spTree>
    <p:extLst>
      <p:ext uri="{BB962C8B-B14F-4D97-AF65-F5344CB8AC3E}">
        <p14:creationId xmlns="" xmlns:p14="http://schemas.microsoft.com/office/powerpoint/2010/main" val="262675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0825" y="188913"/>
            <a:ext cx="8785225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Ожидаемые результаты:</a:t>
            </a:r>
          </a:p>
          <a:p>
            <a:pPr>
              <a:defRPr/>
            </a:pP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Tx/>
              <a:buChar char="-"/>
              <a:defRPr/>
            </a:pPr>
            <a:r>
              <a:rPr lang="ru-RU" sz="2400" b="1" dirty="0">
                <a:solidFill>
                  <a:srgbClr val="0070C0"/>
                </a:solidFill>
              </a:rPr>
              <a:t>первоначальные навыки самостоятельной поисковой деятельности;</a:t>
            </a:r>
          </a:p>
          <a:p>
            <a:pPr marL="342900" indent="-342900">
              <a:buFontTx/>
              <a:buChar char="-"/>
              <a:defRPr/>
            </a:pPr>
            <a:r>
              <a:rPr lang="ru-RU" sz="2400" b="1" dirty="0">
                <a:solidFill>
                  <a:srgbClr val="0070C0"/>
                </a:solidFill>
              </a:rPr>
              <a:t>сформированные знания детей о факторах влияющих на укрепление и сохранение здоровья;</a:t>
            </a:r>
          </a:p>
          <a:p>
            <a:pPr marL="342900" indent="-342900">
              <a:buFontTx/>
              <a:buChar char="-"/>
              <a:defRPr/>
            </a:pPr>
            <a:r>
              <a:rPr lang="ru-RU" sz="2400" b="1" dirty="0">
                <a:solidFill>
                  <a:srgbClr val="0070C0"/>
                </a:solidFill>
              </a:rPr>
              <a:t>расширение представлений детей </a:t>
            </a:r>
          </a:p>
          <a:p>
            <a:pPr>
              <a:defRPr/>
            </a:pPr>
            <a:r>
              <a:rPr lang="ru-RU" sz="2400" b="1" dirty="0">
                <a:solidFill>
                  <a:srgbClr val="0070C0"/>
                </a:solidFill>
              </a:rPr>
              <a:t>                о строении  человеческого организма;</a:t>
            </a:r>
          </a:p>
          <a:p>
            <a:pPr marL="342900" indent="-342900">
              <a:buFontTx/>
              <a:buChar char="-"/>
              <a:defRPr/>
            </a:pPr>
            <a:r>
              <a:rPr lang="ru-RU" sz="2400" b="1" dirty="0">
                <a:solidFill>
                  <a:srgbClr val="0070C0"/>
                </a:solidFill>
              </a:rPr>
              <a:t>воспитание  бережного отношения к себе </a:t>
            </a:r>
          </a:p>
          <a:p>
            <a:pPr>
              <a:defRPr/>
            </a:pPr>
            <a:r>
              <a:rPr lang="ru-RU" sz="2400" b="1" dirty="0">
                <a:solidFill>
                  <a:srgbClr val="0070C0"/>
                </a:solidFill>
              </a:rPr>
              <a:t>                                и своему здоровью.</a:t>
            </a:r>
          </a:p>
          <a:p>
            <a:pPr>
              <a:defRPr/>
            </a:pPr>
            <a:endParaRPr lang="ru-RU" sz="24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327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50" y="115888"/>
            <a:ext cx="9024938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ru-RU" sz="3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</a:t>
            </a:r>
            <a:r>
              <a:rPr lang="ru-RU" sz="3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детьми:</a:t>
            </a: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Дидактические игры </a:t>
            </a: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Валеолог</a:t>
            </a: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«Полезные, 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вредные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продукты», </a:t>
            </a:r>
            <a:r>
              <a:rPr lang="ru-RU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Умею, не умею» </a:t>
            </a:r>
          </a:p>
        </p:txBody>
      </p:sp>
      <p:pic>
        <p:nvPicPr>
          <p:cNvPr id="8195" name="Picture 2" descr="D:\август 20133\август 2013 26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17831"/>
            <a:ext cx="6170632" cy="485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0554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115888"/>
            <a:ext cx="8640762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  <a:r>
              <a:rPr lang="ru-RU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епосредственно 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о</a:t>
            </a: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бразовательная  </a:t>
            </a:r>
            <a:r>
              <a:rPr lang="ru-RU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еятельность 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5286388"/>
            <a:ext cx="23923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rgbClr val="7030A0"/>
                </a:solidFill>
              </a:rPr>
              <a:t>      «Кто я?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rgbClr val="7030A0"/>
                </a:solidFill>
              </a:rPr>
              <a:t>   Девочка?           Мальчик?» </a:t>
            </a:r>
          </a:p>
        </p:txBody>
      </p:sp>
      <p:pic>
        <p:nvPicPr>
          <p:cNvPr id="9220" name="Picture 2" descr="D:\август 20133\сентябрь 10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571612"/>
            <a:ext cx="3643306" cy="364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август 20133\сентябрь 10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1571612"/>
            <a:ext cx="3650106" cy="364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357818" y="5286388"/>
            <a:ext cx="1714512" cy="708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kern="0" dirty="0">
                <a:solidFill>
                  <a:srgbClr val="7030A0"/>
                </a:solidFill>
              </a:rPr>
              <a:t> </a:t>
            </a:r>
            <a:r>
              <a:rPr lang="ru-RU" sz="2000" kern="0" dirty="0">
                <a:solidFill>
                  <a:srgbClr val="7030A0"/>
                </a:solidFill>
              </a:rPr>
              <a:t>«Какой Я?» </a:t>
            </a:r>
          </a:p>
        </p:txBody>
      </p:sp>
    </p:spTree>
    <p:extLst>
      <p:ext uri="{BB962C8B-B14F-4D97-AF65-F5344CB8AC3E}">
        <p14:creationId xmlns="" xmlns:p14="http://schemas.microsoft.com/office/powerpoint/2010/main" val="265535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D:\август 20133\сентябрь 10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285860"/>
            <a:ext cx="3500429" cy="409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Прямоугольник 4"/>
          <p:cNvSpPr>
            <a:spLocks noChangeArrowheads="1"/>
          </p:cNvSpPr>
          <p:nvPr/>
        </p:nvSpPr>
        <p:spPr bwMode="auto">
          <a:xfrm>
            <a:off x="1142976" y="5500702"/>
            <a:ext cx="18729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7030A0"/>
                </a:solidFill>
              </a:rPr>
              <a:t> «Для чего мне </a:t>
            </a:r>
          </a:p>
          <a:p>
            <a:r>
              <a:rPr lang="ru-RU" sz="2000" dirty="0">
                <a:solidFill>
                  <a:srgbClr val="7030A0"/>
                </a:solidFill>
              </a:rPr>
              <a:t>  нужны уши?»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388" y="115888"/>
            <a:ext cx="8640762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</a:t>
            </a:r>
            <a:r>
              <a:rPr lang="ru-RU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епосредственно </a:t>
            </a:r>
            <a:endParaRPr lang="ru-RU" sz="36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о</a:t>
            </a: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бразовательная   </a:t>
            </a:r>
            <a:r>
              <a:rPr lang="ru-RU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еятельность 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4" descr="D:\август 20133\сентябрь 10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1285860"/>
            <a:ext cx="3508392" cy="413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572132" y="5572140"/>
            <a:ext cx="19288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«Для чего мне 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 нужны глаза?» 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450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август 20133\август 2013 26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63513"/>
            <a:ext cx="3740150" cy="46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 descr="D:\август 20133\август 2013 27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3384550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" descr="D:\август 20133\август 2013 27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3438525"/>
            <a:ext cx="2714625" cy="330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525" y="5049838"/>
            <a:ext cx="1003300" cy="792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Прямоугольник 15"/>
          <p:cNvSpPr>
            <a:spLocks noChangeArrowheads="1"/>
          </p:cNvSpPr>
          <p:nvPr/>
        </p:nvSpPr>
        <p:spPr bwMode="auto">
          <a:xfrm>
            <a:off x="1403350" y="4621213"/>
            <a:ext cx="2232025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4000">
                <a:solidFill>
                  <a:srgbClr val="7030A0"/>
                </a:solidFill>
              </a:rPr>
              <a:t>   </a:t>
            </a:r>
            <a:r>
              <a:rPr lang="ru-RU" sz="2400">
                <a:solidFill>
                  <a:srgbClr val="7030A0"/>
                </a:solidFill>
              </a:rPr>
              <a:t>«</a:t>
            </a:r>
            <a:r>
              <a:rPr lang="ru-RU" sz="3600">
                <a:solidFill>
                  <a:srgbClr val="7030A0"/>
                </a:solidFill>
              </a:rPr>
              <a:t>Вот </a:t>
            </a:r>
          </a:p>
          <a:p>
            <a:r>
              <a:rPr lang="ru-RU" sz="3600">
                <a:solidFill>
                  <a:srgbClr val="7030A0"/>
                </a:solidFill>
              </a:rPr>
              <a:t> какой Я</a:t>
            </a:r>
            <a:r>
              <a:rPr lang="ru-RU" sz="2400">
                <a:solidFill>
                  <a:srgbClr val="7030A0"/>
                </a:solidFill>
              </a:rPr>
              <a:t>»</a:t>
            </a:r>
            <a:r>
              <a:rPr lang="ru-RU" sz="3600">
                <a:solidFill>
                  <a:srgbClr val="7030A0"/>
                </a:solidFill>
              </a:rPr>
              <a:t>   </a:t>
            </a:r>
          </a:p>
        </p:txBody>
      </p:sp>
    </p:spTree>
    <p:extLst>
      <p:ext uri="{BB962C8B-B14F-4D97-AF65-F5344CB8AC3E}">
        <p14:creationId xmlns="" xmlns:p14="http://schemas.microsoft.com/office/powerpoint/2010/main" val="338797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8738" y="0"/>
            <a:ext cx="8378825" cy="1196975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3200" b="1" dirty="0" smtClean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Рассматривание иллюстраций о здоровом образе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жизни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6387" name="Picture 2" descr="D:\август 20133\август 2013 20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196975"/>
            <a:ext cx="6408737" cy="54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1806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316</Words>
  <Application>Microsoft Office PowerPoint</Application>
  <PresentationFormat>Экран (4:3)</PresentationFormat>
  <Paragraphs>75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 Рассматривание иллюстраций о здоровом образе                                      жизни </vt:lpstr>
      <vt:lpstr>   Ежедневная  профилактическая работа </vt:lpstr>
      <vt:lpstr>   Ежедневная профилактическая работа </vt:lpstr>
      <vt:lpstr>Слайд 12</vt:lpstr>
      <vt:lpstr>Слайд 13</vt:lpstr>
      <vt:lpstr>III этап  заключительный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Dell</cp:lastModifiedBy>
  <cp:revision>8</cp:revision>
  <dcterms:modified xsi:type="dcterms:W3CDTF">2014-12-03T14:29:41Z</dcterms:modified>
</cp:coreProperties>
</file>