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76" r:id="rId14"/>
    <p:sldId id="275" r:id="rId15"/>
    <p:sldId id="277" r:id="rId16"/>
    <p:sldId id="278" r:id="rId17"/>
    <p:sldId id="279" r:id="rId18"/>
    <p:sldId id="268" r:id="rId19"/>
    <p:sldId id="269" r:id="rId20"/>
    <p:sldId id="270" r:id="rId21"/>
    <p:sldId id="271" r:id="rId22"/>
    <p:sldId id="272" r:id="rId23"/>
    <p:sldId id="280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43" autoAdjust="0"/>
  </p:normalViewPr>
  <p:slideViewPr>
    <p:cSldViewPr>
      <p:cViewPr varScale="1">
        <p:scale>
          <a:sx n="77" d="100"/>
          <a:sy n="77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0264-1291-4751-BAAE-46CD259D4447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3604B-4B80-4FAA-ABF6-9FE8F7102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5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3604B-4B80-4FAA-ABF6-9FE8F71024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2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3604B-4B80-4FAA-ABF6-9FE8F710240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1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3604B-4B80-4FAA-ABF6-9FE8F71024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0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сопровождение инклюзивного образования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Педагог – психолог МБОУ СКОШ</a:t>
            </a:r>
          </a:p>
          <a:p>
            <a:r>
              <a:rPr lang="ru-RU" dirty="0" smtClean="0"/>
              <a:t>Т. В.  Рыбалко.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9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latin typeface="TimesNewRomanPSMT"/>
              </a:rPr>
              <a:t>Лекотеки</a:t>
            </a:r>
            <a:r>
              <a:rPr lang="ru-RU" dirty="0">
                <a:latin typeface="TimesNewRomanPSMT"/>
              </a:rPr>
              <a:t> </a:t>
            </a:r>
            <a:r>
              <a:rPr lang="ru-RU" dirty="0" smtClean="0">
                <a:latin typeface="TimesNewRomanPSMT"/>
              </a:rPr>
              <a:t>организуются </a:t>
            </a:r>
            <a:r>
              <a:rPr lang="ru-RU" dirty="0">
                <a:latin typeface="TimesNewRomanPSMT"/>
              </a:rPr>
              <a:t>для детей, которые не могут посещать </a:t>
            </a:r>
            <a:r>
              <a:rPr lang="ru-RU" dirty="0" smtClean="0">
                <a:latin typeface="TimesNewRomanPSMT"/>
              </a:rPr>
              <a:t>государственные образовательные </a:t>
            </a:r>
            <a:r>
              <a:rPr lang="ru-RU" dirty="0">
                <a:latin typeface="TimesNewRomanPSMT"/>
              </a:rPr>
              <a:t>учреждения по состоянию здоровья или развития </a:t>
            </a:r>
            <a:r>
              <a:rPr lang="ru-RU" dirty="0" smtClean="0">
                <a:latin typeface="TimesNewRomanPSMT"/>
              </a:rPr>
              <a:t>и нуждаются </a:t>
            </a:r>
            <a:r>
              <a:rPr lang="ru-RU" dirty="0">
                <a:latin typeface="TimesNewRomanPSMT"/>
              </a:rPr>
              <a:t>в психолого-педагогической и медико-социальной помощи.</a:t>
            </a:r>
          </a:p>
          <a:p>
            <a:r>
              <a:rPr lang="ru-RU" dirty="0">
                <a:latin typeface="TimesNewRomanPSMT"/>
              </a:rPr>
              <a:t>Деятельность </a:t>
            </a:r>
            <a:r>
              <a:rPr lang="ru-RU" dirty="0" err="1">
                <a:latin typeface="TimesNewRomanPSMT"/>
              </a:rPr>
              <a:t>Лекотеки</a:t>
            </a:r>
            <a:r>
              <a:rPr lang="ru-RU" dirty="0">
                <a:latin typeface="TimesNewRomanPSMT"/>
              </a:rPr>
              <a:t> основана на гуманистическом подходе с </a:t>
            </a:r>
            <a:r>
              <a:rPr lang="ru-RU" dirty="0" smtClean="0">
                <a:latin typeface="TimesNewRomanPSMT"/>
              </a:rPr>
              <a:t>использованием </a:t>
            </a:r>
            <a:r>
              <a:rPr lang="ru-RU" dirty="0">
                <a:latin typeface="TimesNewRomanPSMT"/>
              </a:rPr>
              <a:t>игровых методов, арт-терапевтических техник для </a:t>
            </a:r>
            <a:r>
              <a:rPr lang="ru-RU" dirty="0" smtClean="0">
                <a:latin typeface="TimesNewRomanPSMT"/>
              </a:rPr>
              <a:t>проведения </a:t>
            </a:r>
            <a:r>
              <a:rPr lang="ru-RU" dirty="0" err="1">
                <a:latin typeface="TimesNewRomanPSMT"/>
              </a:rPr>
              <a:t>психопрофилактики</a:t>
            </a:r>
            <a:r>
              <a:rPr lang="ru-RU" dirty="0">
                <a:latin typeface="TimesNewRomanPSMT"/>
              </a:rPr>
              <a:t>, </a:t>
            </a:r>
            <a:r>
              <a:rPr lang="ru-RU" dirty="0" err="1">
                <a:latin typeface="TimesNewRomanPSMT"/>
              </a:rPr>
              <a:t>психокоррекции</a:t>
            </a:r>
            <a:r>
              <a:rPr lang="ru-RU" dirty="0">
                <a:latin typeface="TimesNewRomanPSMT"/>
              </a:rPr>
              <a:t>, осуществления </a:t>
            </a:r>
            <a:r>
              <a:rPr lang="ru-RU" dirty="0" err="1" smtClean="0">
                <a:latin typeface="TimesNewRomanPSMT"/>
              </a:rPr>
              <a:t>психо</a:t>
            </a:r>
            <a:r>
              <a:rPr lang="ru-RU" dirty="0" smtClean="0">
                <a:latin typeface="TimesNewRomanPSMT"/>
              </a:rPr>
              <a:t>-логической </a:t>
            </a:r>
            <a:r>
              <a:rPr lang="ru-RU" dirty="0">
                <a:latin typeface="TimesNewRomanPSMT"/>
              </a:rPr>
              <a:t>поддержки развития личности детей.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9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NewRomanPSMT"/>
              </a:rPr>
              <a:t>Целью создания </a:t>
            </a:r>
            <a:r>
              <a:rPr lang="ru-RU" b="1" dirty="0">
                <a:latin typeface="TimesNewRomanPSMT"/>
              </a:rPr>
              <a:t>Лекотек</a:t>
            </a:r>
            <a:r>
              <a:rPr lang="ru-RU" dirty="0">
                <a:latin typeface="TimesNewRomanPSMT"/>
              </a:rPr>
              <a:t> является обеспечение </a:t>
            </a:r>
            <a:r>
              <a:rPr lang="ru-RU" dirty="0" smtClean="0">
                <a:latin typeface="TimesNewRomanPSMT"/>
              </a:rPr>
              <a:t>психолого-педагогического </a:t>
            </a:r>
            <a:r>
              <a:rPr lang="ru-RU" dirty="0">
                <a:latin typeface="TimesNewRomanPSMT"/>
              </a:rPr>
              <a:t>сопровождения детей от 2 месяцев до 7 лет с </a:t>
            </a:r>
            <a:r>
              <a:rPr lang="ru-RU" dirty="0" smtClean="0">
                <a:latin typeface="TimesNewRomanPSMT"/>
              </a:rPr>
              <a:t>нарушениями </a:t>
            </a:r>
            <a:r>
              <a:rPr lang="ru-RU" dirty="0">
                <a:latin typeface="TimesNewRomanPSMT"/>
              </a:rPr>
              <a:t>развития для социализации, формирования </a:t>
            </a:r>
            <a:r>
              <a:rPr lang="ru-RU" dirty="0" smtClean="0">
                <a:latin typeface="TimesNewRomanPSMT"/>
              </a:rPr>
              <a:t>предпосылок учебной </a:t>
            </a:r>
            <a:r>
              <a:rPr lang="ru-RU" dirty="0">
                <a:latin typeface="TimesNewRomanPSMT"/>
              </a:rPr>
              <a:t>деятельности, поддержки развития личности детей и </a:t>
            </a:r>
            <a:r>
              <a:rPr lang="ru-RU" dirty="0" smtClean="0">
                <a:latin typeface="TimesNewRomanPSMT"/>
              </a:rPr>
              <a:t>оказания </a:t>
            </a:r>
            <a:r>
              <a:rPr lang="ru-RU" dirty="0">
                <a:latin typeface="TimesNewRomanPSMT"/>
              </a:rPr>
              <a:t>психолого-педагогической помощи родителям (законным </a:t>
            </a:r>
            <a:r>
              <a:rPr lang="ru-RU" dirty="0" smtClean="0">
                <a:latin typeface="TimesNewRomanPSMT"/>
              </a:rPr>
              <a:t>пред-</a:t>
            </a:r>
            <a:r>
              <a:rPr lang="ru-RU" dirty="0" err="1" smtClean="0">
                <a:latin typeface="TimesNewRomanPSMT"/>
              </a:rPr>
              <a:t>ставителям</a:t>
            </a:r>
            <a:r>
              <a:rPr lang="ru-RU" dirty="0">
                <a:latin typeface="TimesNewRomanPSMT"/>
              </a:rPr>
              <a:t>).</a:t>
            </a:r>
            <a:endParaRPr lang="ru-RU" dirty="0"/>
          </a:p>
        </p:txBody>
      </p:sp>
      <p:pic>
        <p:nvPicPr>
          <p:cNvPr id="5122" name="Picture 2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7"/>
            <a:ext cx="161802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ИГРА </a:t>
            </a:r>
            <a:r>
              <a:rPr lang="ru-RU" sz="3600" b="1" dirty="0"/>
              <a:t>- основной метод </a:t>
            </a:r>
            <a:r>
              <a:rPr lang="ru-RU" sz="3600" b="1" dirty="0" err="1"/>
              <a:t>лекотеки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6196405" cy="360381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Деятельность </a:t>
            </a:r>
            <a:r>
              <a:rPr lang="ru-RU" dirty="0" err="1"/>
              <a:t>Лекотеки</a:t>
            </a:r>
            <a:r>
              <a:rPr lang="ru-RU" dirty="0"/>
              <a:t> связана с использованием вспомогательных средств, обеспечивающих полноценное вовлечение ребенка с особыми нуждами и окружающих его людей в игровую активность для обучения и развития общения в игре. Эти средства должны перекрывать все основные потребности ребенка с особыми нуждами, связанные с организацией его игровой деятельности. Материальная база </a:t>
            </a:r>
            <a:r>
              <a:rPr lang="ru-RU" dirty="0" err="1"/>
              <a:t>Лекотеки</a:t>
            </a:r>
            <a:r>
              <a:rPr lang="ru-RU" dirty="0"/>
              <a:t> должна включать как минимум следующие разделы:</a:t>
            </a:r>
          </a:p>
          <a:p>
            <a:endParaRPr lang="ru-RU" dirty="0"/>
          </a:p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5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69662"/>
            <a:ext cx="6965245" cy="1202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специальное оборудование для детей с нарушениями движений; </a:t>
            </a:r>
          </a:p>
          <a:p>
            <a:r>
              <a:rPr lang="ru-RU" dirty="0"/>
              <a:t>- оборудование для развития общей подвижности; </a:t>
            </a:r>
          </a:p>
          <a:p>
            <a:r>
              <a:rPr lang="ru-RU" dirty="0"/>
              <a:t>- игрушки для развития ручных навыков;</a:t>
            </a:r>
          </a:p>
          <a:p>
            <a:r>
              <a:rPr lang="ru-RU" dirty="0"/>
              <a:t>- игрушки для развития тактильного восприятия; </a:t>
            </a:r>
          </a:p>
          <a:p>
            <a:r>
              <a:rPr lang="ru-RU" dirty="0"/>
              <a:t>- игрушки и средства для развития зрительного восприятия;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71400"/>
            <a:ext cx="2808312" cy="25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93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- игрушки для развития слухового восприятия;</a:t>
            </a:r>
          </a:p>
          <a:p>
            <a:r>
              <a:rPr lang="ru-RU" dirty="0"/>
              <a:t>- игрушки для развития мышления;</a:t>
            </a:r>
          </a:p>
          <a:p>
            <a:r>
              <a:rPr lang="ru-RU" dirty="0"/>
              <a:t>- игрушки для развития речи и языка;</a:t>
            </a:r>
          </a:p>
          <a:p>
            <a:r>
              <a:rPr lang="ru-RU" dirty="0"/>
              <a:t>- игрушки для поддержки социально-эмоционального развития;</a:t>
            </a:r>
          </a:p>
          <a:p>
            <a:r>
              <a:rPr lang="ru-RU" dirty="0"/>
              <a:t>- игрушки для игры с водой;</a:t>
            </a:r>
          </a:p>
          <a:p>
            <a:r>
              <a:rPr lang="ru-RU" dirty="0"/>
              <a:t>- игрушки для игры с сыпучими материалами;</a:t>
            </a:r>
          </a:p>
          <a:p>
            <a:r>
              <a:rPr lang="ru-RU" dirty="0"/>
              <a:t>- материалы для изобразительного творчества;</a:t>
            </a:r>
          </a:p>
          <a:p>
            <a:r>
              <a:rPr lang="ru-RU" dirty="0"/>
              <a:t>- музыкальные игрушки;</a:t>
            </a:r>
          </a:p>
          <a:p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30243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книги для детей; </a:t>
            </a:r>
          </a:p>
          <a:p>
            <a:r>
              <a:rPr lang="ru-RU" dirty="0"/>
              <a:t>- фонотека;</a:t>
            </a:r>
          </a:p>
          <a:p>
            <a:r>
              <a:rPr lang="ru-RU" dirty="0"/>
              <a:t>- видеотека;</a:t>
            </a:r>
          </a:p>
          <a:p>
            <a:r>
              <a:rPr lang="ru-RU" dirty="0"/>
              <a:t>- книги для родителей;</a:t>
            </a:r>
          </a:p>
          <a:p>
            <a:r>
              <a:rPr lang="ru-RU" dirty="0"/>
              <a:t>- средства для развития невербальной коммуникации;</a:t>
            </a:r>
          </a:p>
          <a:p>
            <a:r>
              <a:rPr lang="ru-RU" dirty="0"/>
              <a:t>- выставка самодельных игрушек;</a:t>
            </a:r>
          </a:p>
          <a:p>
            <a:r>
              <a:rPr lang="ru-RU" dirty="0"/>
              <a:t>- специальное оборудование для слепых детей и детей со сложным дефектом.</a:t>
            </a:r>
          </a:p>
          <a:p>
            <a:pPr>
              <a:spcAft>
                <a:spcPts val="0"/>
              </a:spcAft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6386" name="Picture 2" descr="C:\Users\User\AppData\Local\Microsoft\Windows\Temporary Internet Files\Content.IE5\FRCX16GM\MM9003544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337890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6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Основные формы работы </a:t>
            </a:r>
            <a:r>
              <a:rPr lang="ru-RU" b="1" dirty="0" err="1"/>
              <a:t>Лекотеки</a:t>
            </a:r>
            <a:endParaRPr lang="ru-RU" dirty="0"/>
          </a:p>
          <a:p>
            <a:r>
              <a:rPr lang="ru-RU" dirty="0"/>
              <a:t> </a:t>
            </a:r>
            <a:r>
              <a:rPr lang="ru-RU" b="1" dirty="0" smtClean="0"/>
              <a:t>Консультация </a:t>
            </a:r>
            <a:r>
              <a:rPr lang="ru-RU" b="1" dirty="0"/>
              <a:t>(К)</a:t>
            </a:r>
            <a:endParaRPr lang="ru-RU" dirty="0"/>
          </a:p>
          <a:p>
            <a:r>
              <a:rPr lang="ru-RU" dirty="0"/>
              <a:t>Консультация – это встреча специалиста </a:t>
            </a:r>
            <a:r>
              <a:rPr lang="ru-RU" dirty="0" err="1"/>
              <a:t>Лекотеки</a:t>
            </a:r>
            <a:r>
              <a:rPr lang="ru-RU" dirty="0"/>
              <a:t> с родителями (воспитателями), во время которой реализуется конструктивное сотрудничество специалистов и родителей.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Диагностический игровой сеанс (ДИС)</a:t>
            </a:r>
            <a:endParaRPr lang="ru-RU" dirty="0"/>
          </a:p>
          <a:p>
            <a:r>
              <a:rPr lang="ru-RU" dirty="0"/>
              <a:t>Диагностический игровой сеанс представляет собой совместную игру родителей (воспитателей) с ребенком в специально оборудованном зале. Специалист ведет наблюдение за происходящим, в идеале – ДИС фиксируется на видеокассету. Результаты наблюдения фиксируются на формализованных бланках. По результатам ДИС составляется сезонный план сопровождения семьи.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60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Терапевтический игровой сеанс (ТИС)</a:t>
            </a:r>
            <a:endParaRPr lang="ru-RU" dirty="0"/>
          </a:p>
          <a:p>
            <a:r>
              <a:rPr lang="ru-RU" dirty="0"/>
              <a:t>Во время терапевтического игрового сеанса (обычно – 40 минут) происходит игровое взаимодействие специалиста с ребенком в присутствии, а иногда – с участием родителей (воспитателей). Перед началом ТИС и после его окончания специалисты коротко (5 минут) беседуют с родителями (воспитателями). После ТИС специалист заполняет протокол.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Групповой родительский тренинг (ГРТ)</a:t>
            </a:r>
            <a:endParaRPr lang="ru-RU" dirty="0"/>
          </a:p>
          <a:p>
            <a:r>
              <a:rPr lang="ru-RU" dirty="0"/>
              <a:t>В групповой родительский тренинг участники включаются добровольно. Обычно – это тренинги по общению, игре, </a:t>
            </a:r>
            <a:r>
              <a:rPr lang="ru-RU" dirty="0" err="1"/>
              <a:t>ассертивности</a:t>
            </a:r>
            <a:r>
              <a:rPr lang="ru-RU" dirty="0"/>
              <a:t>, арт-методам, специальным техникам, по изготовлению игрушек и другие. В ряде случаев родителям предлагается участвовать в тренинге исходя из результатов ДИС.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3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NewRomanPSMT"/>
              </a:rPr>
              <a:t>В </a:t>
            </a:r>
            <a:r>
              <a:rPr lang="ru-RU" b="1" dirty="0" err="1">
                <a:latin typeface="TimesNewRomanPSMT"/>
              </a:rPr>
              <a:t>Лекотеке</a:t>
            </a:r>
            <a:r>
              <a:rPr lang="ru-RU" dirty="0">
                <a:latin typeface="TimesNewRomanPSMT"/>
              </a:rPr>
              <a:t> проводятся индивидуальные и групповые занятия, </a:t>
            </a:r>
            <a:r>
              <a:rPr lang="ru-RU" dirty="0" smtClean="0">
                <a:latin typeface="TimesNewRomanPSMT"/>
              </a:rPr>
              <a:t>направленные </a:t>
            </a:r>
            <a:r>
              <a:rPr lang="ru-RU" dirty="0">
                <a:latin typeface="TimesNewRomanPSMT"/>
              </a:rPr>
              <a:t>на развитие первичных социальных навыков, </a:t>
            </a:r>
            <a:r>
              <a:rPr lang="ru-RU" dirty="0" smtClean="0">
                <a:latin typeface="TimesNewRomanPSMT"/>
              </a:rPr>
              <a:t>развитие моторной</a:t>
            </a:r>
            <a:r>
              <a:rPr lang="ru-RU" dirty="0">
                <a:latin typeface="TimesNewRomanPSMT"/>
              </a:rPr>
              <a:t>, эмоционально-волевой, познавательной, речевой сфер.</a:t>
            </a:r>
          </a:p>
          <a:p>
            <a:r>
              <a:rPr lang="ru-RU" dirty="0">
                <a:latin typeface="TimesNewRomanPSMT"/>
              </a:rPr>
              <a:t>Содержание занятий определяется в зависимости от </a:t>
            </a:r>
            <a:r>
              <a:rPr lang="ru-RU" dirty="0" smtClean="0">
                <a:latin typeface="TimesNewRomanPSMT"/>
              </a:rPr>
              <a:t>рекомендаций, в </a:t>
            </a:r>
            <a:r>
              <a:rPr lang="ru-RU" dirty="0">
                <a:latin typeface="TimesNewRomanPSMT"/>
              </a:rPr>
              <a:t>соответствии с программами обучения детей с различными </a:t>
            </a:r>
            <a:r>
              <a:rPr lang="ru-RU" dirty="0" smtClean="0">
                <a:latin typeface="TimesNewRomanPSMT"/>
              </a:rPr>
              <a:t>нарушениями </a:t>
            </a:r>
            <a:r>
              <a:rPr lang="ru-RU" dirty="0">
                <a:latin typeface="TimesNewRomanPSMT"/>
              </a:rPr>
              <a:t>в развитии. </a:t>
            </a:r>
            <a:r>
              <a:rPr lang="ru-RU" dirty="0" err="1">
                <a:latin typeface="TimesNewRomanPSMT"/>
              </a:rPr>
              <a:t>Лекотека</a:t>
            </a:r>
            <a:r>
              <a:rPr lang="ru-RU" dirty="0">
                <a:latin typeface="TimesNewRomanPSMT"/>
              </a:rPr>
              <a:t> является одной из первых </a:t>
            </a:r>
            <a:r>
              <a:rPr lang="ru-RU" dirty="0" smtClean="0">
                <a:latin typeface="TimesNewRomanPSMT"/>
              </a:rPr>
              <a:t>ступеней социализации </a:t>
            </a:r>
            <a:r>
              <a:rPr lang="ru-RU" dirty="0">
                <a:latin typeface="TimesNewRomanPSMT"/>
              </a:rPr>
              <a:t>ребенка. В последствии ребенок может быть </a:t>
            </a:r>
            <a:r>
              <a:rPr lang="ru-RU" dirty="0" err="1" smtClean="0">
                <a:latin typeface="TimesNewRomanPSMT"/>
              </a:rPr>
              <a:t>переведенв</a:t>
            </a:r>
            <a:r>
              <a:rPr lang="ru-RU" dirty="0" smtClean="0">
                <a:latin typeface="TimesNewRomanPSMT"/>
              </a:rPr>
              <a:t> </a:t>
            </a:r>
            <a:r>
              <a:rPr lang="ru-RU" dirty="0">
                <a:latin typeface="TimesNewRomanPSMT"/>
              </a:rPr>
              <a:t>инклюзивную группу или класс.</a:t>
            </a:r>
            <a:endParaRPr lang="ru-RU" dirty="0"/>
          </a:p>
        </p:txBody>
      </p:sp>
      <p:pic>
        <p:nvPicPr>
          <p:cNvPr id="4098" name="Picture 2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1152128" cy="11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NewRomanPS-BoldMT"/>
              </a:rPr>
              <a:t>Содержание работы </a:t>
            </a:r>
            <a:r>
              <a:rPr lang="ru-RU" sz="3200" b="1" dirty="0" err="1">
                <a:solidFill>
                  <a:prstClr val="black"/>
                </a:solidFill>
                <a:latin typeface="TimesNewRomanPS-BoldMT"/>
              </a:rPr>
              <a:t>Лекотеки</a:t>
            </a:r>
            <a:r>
              <a:rPr lang="ru-RU" sz="3200" b="1" dirty="0">
                <a:solidFill>
                  <a:prstClr val="black"/>
                </a:solidFill>
                <a:latin typeface="TimesNewRomanPS-BoldMT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NewRomanPSMT"/>
              </a:rPr>
              <a:t>– </a:t>
            </a:r>
            <a:r>
              <a:rPr lang="ru-RU" dirty="0">
                <a:latin typeface="TimesNewRomanPSMT"/>
              </a:rPr>
              <a:t>реализация образовательной программы, разрабатываемой </a:t>
            </a:r>
            <a:r>
              <a:rPr lang="ru-RU" dirty="0" smtClean="0">
                <a:latin typeface="TimesNewRomanPSMT"/>
              </a:rPr>
              <a:t>исходя </a:t>
            </a:r>
            <a:r>
              <a:rPr lang="ru-RU" dirty="0">
                <a:latin typeface="TimesNewRomanPSMT"/>
              </a:rPr>
              <a:t>из особенностей психофизического развития и </a:t>
            </a:r>
            <a:r>
              <a:rPr lang="ru-RU" dirty="0" smtClean="0">
                <a:latin typeface="TimesNewRomanPSMT"/>
              </a:rPr>
              <a:t>индивидуальных  возможностей воспитанников, принимаемой и реализуемой </a:t>
            </a:r>
            <a:r>
              <a:rPr lang="ru-RU" dirty="0" err="1" smtClean="0">
                <a:latin typeface="TimesNewRomanPSMT"/>
              </a:rPr>
              <a:t>лекотекой</a:t>
            </a:r>
            <a:r>
              <a:rPr lang="ru-RU" dirty="0" smtClean="0">
                <a:latin typeface="TimesNewRomanPSMT"/>
              </a:rPr>
              <a:t> </a:t>
            </a:r>
            <a:r>
              <a:rPr lang="ru-RU" dirty="0">
                <a:latin typeface="TimesNewRomanPSMT"/>
              </a:rPr>
              <a:t>самостоятельно;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869160"/>
            <a:ext cx="60486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800" b="1" i="1" dirty="0" smtClean="0">
                <a:solidFill>
                  <a:srgbClr val="B30000"/>
                </a:solidFill>
                <a:latin typeface="TimesNewRomanPS-BoldItalicMT"/>
              </a:rPr>
              <a:t> </a:t>
            </a:r>
            <a:r>
              <a:rPr lang="ru-RU" sz="1800" b="1" i="1" dirty="0">
                <a:solidFill>
                  <a:srgbClr val="B30000"/>
                </a:solidFill>
                <a:latin typeface="TimesNewRomanPS-BoldItalicMT"/>
              </a:rPr>
              <a:t>Принципы дошкольного инклюзивного образования</a:t>
            </a:r>
            <a:br>
              <a:rPr lang="ru-RU" sz="1800" b="1" i="1" dirty="0">
                <a:solidFill>
                  <a:srgbClr val="B30000"/>
                </a:solidFill>
                <a:latin typeface="TimesNewRomanPS-BoldItalicM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Инклюзивное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образование строится на следующих принципах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:</a:t>
            </a:r>
            <a:endParaRPr lang="ru-RU" b="1" dirty="0" smtClean="0">
              <a:solidFill>
                <a:srgbClr val="000000"/>
              </a:solidFill>
              <a:latin typeface="TimesNewRomanPS-BoldMT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NewRomanPS-BoldMT"/>
              </a:rPr>
              <a:t>Принцип </a:t>
            </a:r>
            <a:r>
              <a:rPr lang="ru-RU" b="1" dirty="0">
                <a:solidFill>
                  <a:srgbClr val="000000"/>
                </a:solidFill>
                <a:latin typeface="TimesNewRomanPS-BoldMT"/>
              </a:rPr>
              <a:t>индивидуального подхода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предполагает выбор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форм, методов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и средств обучения и воспитания с учетом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индивидуальных образовательных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потребностей каждого из детей группы.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Индивидуальные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программы развития ребенка построены на диагностике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функционального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состояния ребенка и предполагают выработку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индивидуальной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стратегии развития конкретного ребенка.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Индивидуальный подход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предполагает не только внешнее внимание к нуждам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ребенка.</a:t>
            </a:r>
            <a:r>
              <a:rPr lang="ru-RU" dirty="0">
                <a:latin typeface="TimesNewRomanPSMT"/>
              </a:rPr>
              <a:t> но предоставляет самому ребенку возможности реализовывать </a:t>
            </a:r>
            <a:r>
              <a:rPr lang="ru-RU" dirty="0" smtClean="0">
                <a:latin typeface="TimesNewRomanPSMT"/>
              </a:rPr>
              <a:t>свою индивидуальность.</a:t>
            </a:r>
          </a:p>
          <a:p>
            <a:endParaRPr lang="ru-RU" dirty="0" smtClean="0">
              <a:latin typeface="TimesNewRomanPSMT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85499"/>
            <a:ext cx="144016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NewRomanPSMT"/>
              </a:rPr>
              <a:t>– проведение </a:t>
            </a:r>
            <a:r>
              <a:rPr lang="ru-RU" dirty="0" err="1">
                <a:latin typeface="TimesNewRomanPSMT"/>
              </a:rPr>
              <a:t>психопрофилактики</a:t>
            </a:r>
            <a:r>
              <a:rPr lang="ru-RU" dirty="0">
                <a:latin typeface="TimesNewRomanPSMT"/>
              </a:rPr>
              <a:t>, психотерапии и </a:t>
            </a:r>
            <a:r>
              <a:rPr lang="ru-RU" dirty="0" err="1" smtClean="0">
                <a:latin typeface="TimesNewRomanPSMT"/>
              </a:rPr>
              <a:t>психокоррекции</a:t>
            </a:r>
            <a:r>
              <a:rPr lang="ru-RU" dirty="0" smtClean="0">
                <a:latin typeface="TimesNewRomanPSMT"/>
              </a:rPr>
              <a:t> </a:t>
            </a:r>
            <a:r>
              <a:rPr lang="ru-RU" dirty="0">
                <a:latin typeface="TimesNewRomanPSMT"/>
              </a:rPr>
              <a:t>средствами игры у детей от 2 месяцев до 7 лет с </a:t>
            </a:r>
            <a:r>
              <a:rPr lang="ru-RU" dirty="0" smtClean="0">
                <a:latin typeface="TimesNewRomanPSMT"/>
              </a:rPr>
              <a:t>нарушениями  развития</a:t>
            </a:r>
            <a:r>
              <a:rPr lang="ru-RU" dirty="0">
                <a:latin typeface="TimesNewRomanPSMT"/>
              </a:rPr>
              <a:t>;</a:t>
            </a:r>
          </a:p>
          <a:p>
            <a:r>
              <a:rPr lang="ru-RU" dirty="0">
                <a:latin typeface="TimesNewRomanPSMT"/>
              </a:rPr>
              <a:t>– обучение родителей (законных представителей), </a:t>
            </a:r>
            <a:r>
              <a:rPr lang="ru-RU" dirty="0" smtClean="0">
                <a:latin typeface="TimesNewRomanPSMT"/>
              </a:rPr>
              <a:t>специалистов государственных </a:t>
            </a:r>
            <a:r>
              <a:rPr lang="ru-RU" dirty="0">
                <a:latin typeface="TimesNewRomanPSMT"/>
              </a:rPr>
              <a:t>образовательных учреждений методам </a:t>
            </a:r>
            <a:r>
              <a:rPr lang="ru-RU" dirty="0" smtClean="0">
                <a:latin typeface="TimesNewRomanPSMT"/>
              </a:rPr>
              <a:t>игрового взаимодействия </a:t>
            </a:r>
            <a:r>
              <a:rPr lang="ru-RU" dirty="0">
                <a:latin typeface="TimesNewRomanPSMT"/>
              </a:rPr>
              <a:t>с детьми, имеющими нарушения в развитии;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44667" cy="13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NewRomanPSMT"/>
              </a:rPr>
              <a:t>– проведение психопрофилактической и психокоррекционной </a:t>
            </a:r>
            <a:r>
              <a:rPr lang="ru-RU" dirty="0" smtClean="0">
                <a:latin typeface="TimesNewRomanPSMT"/>
              </a:rPr>
              <a:t>работы </a:t>
            </a:r>
            <a:r>
              <a:rPr lang="ru-RU" dirty="0">
                <a:latin typeface="TimesNewRomanPSMT"/>
              </a:rPr>
              <a:t>с членами семьи ребенка от 2 месяцев до 7 лет с </a:t>
            </a:r>
            <a:r>
              <a:rPr lang="ru-RU" dirty="0" smtClean="0">
                <a:latin typeface="TimesNewRomanPSMT"/>
              </a:rPr>
              <a:t>нарушением развития</a:t>
            </a:r>
            <a:r>
              <a:rPr lang="ru-RU" dirty="0">
                <a:latin typeface="TimesNewRomanPSMT"/>
              </a:rPr>
              <a:t>;</a:t>
            </a:r>
          </a:p>
          <a:p>
            <a:r>
              <a:rPr lang="ru-RU" dirty="0">
                <a:latin typeface="TimesNewRomanPSMT"/>
              </a:rPr>
              <a:t>– психолого-педагогическое обследование детей от 2 месяцев </a:t>
            </a:r>
            <a:r>
              <a:rPr lang="ru-RU" dirty="0" smtClean="0">
                <a:latin typeface="TimesNewRomanPSMT"/>
              </a:rPr>
              <a:t>до 7 </a:t>
            </a:r>
            <a:r>
              <a:rPr lang="ru-RU" dirty="0">
                <a:latin typeface="TimesNewRomanPSMT"/>
              </a:rPr>
              <a:t>лет с нарушениями развития при наличии согласия родителей (</a:t>
            </a:r>
            <a:r>
              <a:rPr lang="ru-RU" dirty="0" smtClean="0">
                <a:latin typeface="TimesNewRomanPSMT"/>
              </a:rPr>
              <a:t>законных </a:t>
            </a:r>
            <a:r>
              <a:rPr lang="ru-RU" dirty="0">
                <a:latin typeface="TimesNewRomanPSMT"/>
              </a:rPr>
              <a:t>представителей);</a:t>
            </a:r>
          </a:p>
          <a:p>
            <a:r>
              <a:rPr lang="ru-RU" dirty="0">
                <a:latin typeface="TimesNewRomanPSMT"/>
              </a:rPr>
              <a:t>– помощь родителям (законным представителям) в подборе </a:t>
            </a:r>
            <a:r>
              <a:rPr lang="ru-RU" dirty="0" smtClean="0">
                <a:latin typeface="TimesNewRomanPSMT"/>
              </a:rPr>
              <a:t>адекватных </a:t>
            </a:r>
            <a:r>
              <a:rPr lang="ru-RU" dirty="0">
                <a:latin typeface="TimesNewRomanPSMT"/>
              </a:rPr>
              <a:t>средств общения с ребенком;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158152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NewRomanPSMT"/>
              </a:rPr>
              <a:t>– подбор индивидуальных техник формирования предпосылок</a:t>
            </a:r>
          </a:p>
          <a:p>
            <a:pPr marL="0" indent="0">
              <a:buNone/>
            </a:pPr>
            <a:r>
              <a:rPr lang="ru-RU" dirty="0" smtClean="0">
                <a:latin typeface="TimesNewRomanPSMT"/>
              </a:rPr>
              <a:t>    учебной </a:t>
            </a:r>
            <a:r>
              <a:rPr lang="ru-RU" dirty="0">
                <a:latin typeface="TimesNewRomanPSMT"/>
              </a:rPr>
              <a:t>деятельности ребенка;</a:t>
            </a:r>
          </a:p>
          <a:p>
            <a:r>
              <a:rPr lang="ru-RU" dirty="0">
                <a:latin typeface="TimesNewRomanPSMT"/>
              </a:rPr>
              <a:t>– поддержка инициатив родителей (законных представителей) в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организации программ взаимодействия </a:t>
            </a:r>
            <a:r>
              <a:rPr lang="ru-RU" dirty="0" smtClean="0">
                <a:latin typeface="TimesNewRomanPSMT"/>
              </a:rPr>
              <a:t>семей.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46" y="548680"/>
            <a:ext cx="18669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35289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Спасибо!!!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81" y="3285125"/>
            <a:ext cx="1158000" cy="12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5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800" b="1" dirty="0">
                <a:solidFill>
                  <a:prstClr val="black"/>
                </a:solidFill>
                <a:latin typeface="TimesNewRomanPS-BoldMT"/>
              </a:rPr>
              <a:t>Принцип поддержки самостоятельной активности ребенка.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NewRomanPSMT"/>
              </a:rPr>
              <a:t>Важным </a:t>
            </a:r>
            <a:r>
              <a:rPr lang="ru-RU" dirty="0">
                <a:latin typeface="TimesNewRomanPSMT"/>
              </a:rPr>
              <a:t>условием успешности инклюзивного образования является</a:t>
            </a:r>
          </a:p>
          <a:p>
            <a:r>
              <a:rPr lang="ru-RU" dirty="0">
                <a:latin typeface="TimesNewRomanPSMT"/>
              </a:rPr>
              <a:t>обеспечение условий для самостоятельной активности ребенка. </a:t>
            </a:r>
            <a:r>
              <a:rPr lang="ru-RU" dirty="0" err="1">
                <a:latin typeface="TimesNewRomanPSMT"/>
              </a:rPr>
              <a:t>Реа</a:t>
            </a:r>
            <a:r>
              <a:rPr lang="ru-RU" dirty="0">
                <a:latin typeface="TimesNewRomanPSMT"/>
              </a:rPr>
              <a:t>-</a:t>
            </a:r>
          </a:p>
          <a:p>
            <a:r>
              <a:rPr lang="ru-RU" dirty="0" err="1">
                <a:latin typeface="TimesNewRomanPSMT"/>
              </a:rPr>
              <a:t>лизация</a:t>
            </a:r>
            <a:r>
              <a:rPr lang="ru-RU" dirty="0">
                <a:latin typeface="TimesNewRomanPSMT"/>
              </a:rPr>
              <a:t> этого принципа решает задачу формирования социально </a:t>
            </a:r>
            <a:r>
              <a:rPr lang="ru-RU" dirty="0" err="1">
                <a:latin typeface="TimesNewRomanPSMT"/>
              </a:rPr>
              <a:t>ак</a:t>
            </a:r>
            <a:r>
              <a:rPr lang="ru-RU" dirty="0">
                <a:latin typeface="TimesNewRomanPSMT"/>
              </a:rPr>
              <a:t>-</a:t>
            </a:r>
          </a:p>
          <a:p>
            <a:r>
              <a:rPr lang="ru-RU" dirty="0" err="1">
                <a:latin typeface="TimesNewRomanPSMT"/>
              </a:rPr>
              <a:t>тивной</a:t>
            </a:r>
            <a:r>
              <a:rPr lang="ru-RU" dirty="0">
                <a:latin typeface="TimesNewRomanPSMT"/>
              </a:rPr>
              <a:t> личности. Личности, которая является субъектом своего </a:t>
            </a:r>
            <a:r>
              <a:rPr lang="ru-RU" dirty="0" err="1">
                <a:latin typeface="TimesNewRomanPSMT"/>
              </a:rPr>
              <a:t>разви</a:t>
            </a:r>
            <a:r>
              <a:rPr lang="ru-RU" dirty="0">
                <a:latin typeface="TimesNewRomanPSMT"/>
              </a:rPr>
              <a:t>-</a:t>
            </a:r>
          </a:p>
          <a:p>
            <a:r>
              <a:rPr lang="ru-RU" dirty="0" err="1">
                <a:latin typeface="TimesNewRomanPSMT"/>
              </a:rPr>
              <a:t>тия</a:t>
            </a:r>
            <a:r>
              <a:rPr lang="ru-RU" dirty="0">
                <a:latin typeface="TimesNewRomanPSMT"/>
              </a:rPr>
              <a:t> и социально значимой деятельности. Когда активность находится</a:t>
            </a:r>
          </a:p>
          <a:p>
            <a:r>
              <a:rPr lang="ru-RU" dirty="0">
                <a:latin typeface="TimesNewRomanPSMT"/>
              </a:rPr>
              <a:t>целиком на стороне взрослых, которые заботятся о ребенке, считая,</a:t>
            </a:r>
          </a:p>
          <a:p>
            <a:r>
              <a:rPr lang="ru-RU" dirty="0">
                <a:latin typeface="TimesNewRomanPSMT"/>
              </a:rPr>
              <a:t>что его особенности не позволяют ему реализовывать свои </a:t>
            </a:r>
            <a:r>
              <a:rPr lang="ru-RU" dirty="0" err="1">
                <a:latin typeface="TimesNewRomanPSMT"/>
              </a:rPr>
              <a:t>возмож</a:t>
            </a:r>
            <a:r>
              <a:rPr lang="ru-RU" dirty="0">
                <a:latin typeface="TimesNewRomanPSMT"/>
              </a:rPr>
              <a:t>-</a:t>
            </a:r>
          </a:p>
          <a:p>
            <a:r>
              <a:rPr lang="ru-RU" dirty="0" err="1">
                <a:latin typeface="TimesNewRomanPSMT"/>
              </a:rPr>
              <a:t>ности</a:t>
            </a:r>
            <a:r>
              <a:rPr lang="ru-RU" dirty="0">
                <a:latin typeface="TimesNewRomanPSMT"/>
              </a:rPr>
              <a:t>, формируется «выученная беспомощность», феномен, когда ре-</a:t>
            </a:r>
          </a:p>
          <a:p>
            <a:r>
              <a:rPr lang="ru-RU" dirty="0" err="1">
                <a:latin typeface="TimesNewRomanPSMT"/>
              </a:rPr>
              <a:t>бенок</a:t>
            </a:r>
            <a:r>
              <a:rPr lang="ru-RU" dirty="0">
                <a:latin typeface="TimesNewRomanPSMT"/>
              </a:rPr>
              <a:t> ожидает внешней инициативы, сам оставаясь пассивным. То же</a:t>
            </a:r>
          </a:p>
          <a:p>
            <a:r>
              <a:rPr lang="ru-RU" dirty="0">
                <a:latin typeface="TimesNewRomanPSMT"/>
              </a:rPr>
              <a:t>может произойти с родителями детей с ОВЗ. Родители могут ожидать</a:t>
            </a:r>
          </a:p>
          <a:p>
            <a:r>
              <a:rPr lang="ru-RU" dirty="0">
                <a:latin typeface="TimesNewRomanPSMT"/>
              </a:rPr>
              <a:t>помощи или активно добиваться льгот от государства, игнорируя </a:t>
            </a:r>
            <a:r>
              <a:rPr lang="ru-RU" dirty="0" err="1">
                <a:latin typeface="TimesNewRomanPSMT"/>
              </a:rPr>
              <a:t>соб</a:t>
            </a:r>
            <a:r>
              <a:rPr lang="ru-RU" dirty="0">
                <a:latin typeface="TimesNewRomanPSMT"/>
              </a:rPr>
              <a:t>-</a:t>
            </a:r>
          </a:p>
          <a:p>
            <a:r>
              <a:rPr lang="ru-RU" dirty="0" err="1">
                <a:latin typeface="TimesNewRomanPSMT"/>
              </a:rPr>
              <a:t>ственные</a:t>
            </a:r>
            <a:r>
              <a:rPr lang="ru-RU" dirty="0">
                <a:latin typeface="TimesNewRomanPSMT"/>
              </a:rPr>
              <a:t> возможности для участия в социальной жизни</a:t>
            </a:r>
            <a:r>
              <a:rPr lang="ru-RU" dirty="0" smtClean="0">
                <a:latin typeface="TimesNewRomanPSMT"/>
              </a:rPr>
              <a:t>.</a:t>
            </a:r>
          </a:p>
          <a:p>
            <a:endParaRPr lang="ru-RU" dirty="0">
              <a:latin typeface="TimesNewRomanPSMT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5085184"/>
            <a:ext cx="4896544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NewRomanPS-BoldMT"/>
              </a:rPr>
              <a:t>Принцип активного включения в образовательный процесс</a:t>
            </a:r>
            <a:br>
              <a:rPr lang="ru-RU" sz="2000" b="1" dirty="0">
                <a:solidFill>
                  <a:prstClr val="black"/>
                </a:solidFill>
                <a:latin typeface="TimesNewRomanPS-BoldMT"/>
              </a:rPr>
            </a:br>
            <a:r>
              <a:rPr lang="ru-RU" sz="2000" b="1" dirty="0">
                <a:solidFill>
                  <a:prstClr val="black"/>
                </a:solidFill>
                <a:latin typeface="TimesNewRomanPS-BoldMT"/>
              </a:rPr>
              <a:t>всех его участников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NewRomanPSMT"/>
              </a:rPr>
              <a:t>предполагает </a:t>
            </a:r>
            <a:r>
              <a:rPr lang="ru-RU" dirty="0">
                <a:latin typeface="TimesNewRomanPSMT"/>
              </a:rPr>
              <a:t>создание условий для </a:t>
            </a:r>
            <a:r>
              <a:rPr lang="ru-RU" dirty="0" err="1">
                <a:latin typeface="TimesNewRomanPSMT"/>
              </a:rPr>
              <a:t>понима</a:t>
            </a:r>
            <a:r>
              <a:rPr lang="ru-RU" dirty="0">
                <a:latin typeface="TimesNewRomanPSMT"/>
              </a:rPr>
              <a:t>-</a:t>
            </a:r>
          </a:p>
          <a:p>
            <a:r>
              <a:rPr lang="ru-RU" dirty="0" err="1">
                <a:latin typeface="TimesNewRomanPSMT"/>
              </a:rPr>
              <a:t>ния</a:t>
            </a:r>
            <a:r>
              <a:rPr lang="ru-RU" dirty="0">
                <a:latin typeface="TimesNewRomanPSMT"/>
              </a:rPr>
              <a:t> и принятия друг друга с целью достижения плодотворного </a:t>
            </a:r>
            <a:r>
              <a:rPr lang="ru-RU" dirty="0" smtClean="0">
                <a:latin typeface="TimesNewRomanPSMT"/>
              </a:rPr>
              <a:t>взаимодействия </a:t>
            </a:r>
            <a:r>
              <a:rPr lang="ru-RU" dirty="0">
                <a:latin typeface="TimesNewRomanPSMT"/>
              </a:rPr>
              <a:t>на гуманистической основе. </a:t>
            </a:r>
            <a:endParaRPr lang="ru-RU" dirty="0" smtClean="0">
              <a:latin typeface="TimesNewRomanPSMT"/>
            </a:endParaRPr>
          </a:p>
          <a:p>
            <a:r>
              <a:rPr lang="ru-RU" dirty="0" smtClean="0">
                <a:latin typeface="TimesNewRomanPSMT"/>
              </a:rPr>
              <a:t>Инклюзия </a:t>
            </a:r>
            <a:r>
              <a:rPr lang="ru-RU" dirty="0">
                <a:latin typeface="TimesNewRomanPSMT"/>
              </a:rPr>
              <a:t>– это </a:t>
            </a:r>
            <a:r>
              <a:rPr lang="ru-RU" dirty="0" smtClean="0">
                <a:latin typeface="TimesNewRomanPSMT"/>
              </a:rPr>
              <a:t>активное включение </a:t>
            </a:r>
            <a:r>
              <a:rPr lang="ru-RU" dirty="0">
                <a:latin typeface="TimesNewRomanPSMT"/>
              </a:rPr>
              <a:t>детей, родителей и специалистов в области образования</a:t>
            </a:r>
          </a:p>
          <a:p>
            <a:r>
              <a:rPr lang="ru-RU" dirty="0">
                <a:latin typeface="TimesNewRomanPSMT"/>
              </a:rPr>
              <a:t>в совместную деятельность: совместное планирование, проведение</a:t>
            </a:r>
          </a:p>
          <a:p>
            <a:r>
              <a:rPr lang="ru-RU" dirty="0">
                <a:latin typeface="TimesNewRomanPSMT"/>
              </a:rPr>
              <a:t>общих мероприятий, семинаров, праздников для создания </a:t>
            </a:r>
            <a:r>
              <a:rPr lang="ru-RU" dirty="0" smtClean="0">
                <a:latin typeface="TimesNewRomanPSMT"/>
              </a:rPr>
              <a:t>инклюзивного </a:t>
            </a:r>
            <a:r>
              <a:rPr lang="ru-RU" dirty="0">
                <a:latin typeface="TimesNewRomanPSMT"/>
              </a:rPr>
              <a:t>сообщества как модели реального социума.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NewRomanPS-BoldMT"/>
              </a:rPr>
              <a:t>Принцип междисциплинарного подхода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NewRomanPS-BoldMT"/>
              </a:rPr>
              <a:t>. </a:t>
            </a:r>
            <a:r>
              <a:rPr lang="ru-RU" dirty="0">
                <a:latin typeface="TimesNewRomanPSMT"/>
              </a:rPr>
              <a:t>Разнообразие </a:t>
            </a:r>
            <a:r>
              <a:rPr lang="ru-RU" dirty="0" smtClean="0">
                <a:latin typeface="TimesNewRomanPSMT"/>
              </a:rPr>
              <a:t>индивидуальных </a:t>
            </a:r>
            <a:r>
              <a:rPr lang="ru-RU" dirty="0">
                <a:latin typeface="TimesNewRomanPSMT"/>
              </a:rPr>
              <a:t>характеристик детей требует комплексного, </a:t>
            </a:r>
            <a:r>
              <a:rPr lang="ru-RU" dirty="0" smtClean="0">
                <a:latin typeface="TimesNewRomanPSMT"/>
              </a:rPr>
              <a:t>междисциплинарного </a:t>
            </a:r>
            <a:r>
              <a:rPr lang="ru-RU" dirty="0">
                <a:latin typeface="TimesNewRomanPSMT"/>
              </a:rPr>
              <a:t>подхода к определению и разработке методов и </a:t>
            </a:r>
            <a:r>
              <a:rPr lang="ru-RU" dirty="0" smtClean="0">
                <a:latin typeface="TimesNewRomanPSMT"/>
              </a:rPr>
              <a:t>средств воспитания </a:t>
            </a:r>
            <a:r>
              <a:rPr lang="ru-RU" dirty="0">
                <a:latin typeface="TimesNewRomanPSMT"/>
              </a:rPr>
              <a:t>и обучения. </a:t>
            </a:r>
            <a:endParaRPr lang="ru-RU" dirty="0" smtClean="0">
              <a:latin typeface="TimesNewRomanPSMT"/>
            </a:endParaRPr>
          </a:p>
          <a:p>
            <a:r>
              <a:rPr lang="ru-RU" dirty="0" smtClean="0">
                <a:latin typeface="TimesNewRomanPSMT"/>
              </a:rPr>
              <a:t>Специалисты </a:t>
            </a:r>
            <a:r>
              <a:rPr lang="ru-RU" dirty="0">
                <a:latin typeface="TimesNewRomanPSMT"/>
              </a:rPr>
              <a:t>(воспитатель, логопед, </a:t>
            </a:r>
            <a:r>
              <a:rPr lang="ru-RU" dirty="0" smtClean="0">
                <a:latin typeface="TimesNewRomanPSMT"/>
              </a:rPr>
              <a:t>социальный </a:t>
            </a:r>
            <a:r>
              <a:rPr lang="ru-RU" dirty="0">
                <a:latin typeface="TimesNewRomanPSMT"/>
              </a:rPr>
              <a:t>педагог, психолог, дефектолог, при участии старшего </a:t>
            </a:r>
            <a:r>
              <a:rPr lang="ru-RU" dirty="0" smtClean="0">
                <a:latin typeface="TimesNewRomanPSMT"/>
              </a:rPr>
              <a:t>воспитателя</a:t>
            </a:r>
            <a:r>
              <a:rPr lang="ru-RU" dirty="0">
                <a:latin typeface="TimesNewRomanPSMT"/>
              </a:rPr>
              <a:t>), работающие в группе, регулярно проводят диагностику детей </a:t>
            </a:r>
            <a:r>
              <a:rPr lang="ru-RU" dirty="0" smtClean="0">
                <a:latin typeface="TimesNewRomanPSMT"/>
              </a:rPr>
              <a:t>ив </a:t>
            </a:r>
            <a:r>
              <a:rPr lang="ru-RU" dirty="0">
                <a:latin typeface="TimesNewRomanPSMT"/>
              </a:rPr>
              <a:t>процессе обсуждения составляют образовательный план </a:t>
            </a:r>
            <a:r>
              <a:rPr lang="ru-RU" dirty="0" smtClean="0">
                <a:latin typeface="TimesNewRomanPSMT"/>
              </a:rPr>
              <a:t>действий, направленный </a:t>
            </a:r>
            <a:r>
              <a:rPr lang="ru-RU" dirty="0">
                <a:latin typeface="TimesNewRomanPSMT"/>
              </a:rPr>
              <a:t>как на конкретного ребенка, так и на группу в целом</a:t>
            </a:r>
            <a:r>
              <a:rPr lang="ru-RU" dirty="0" smtClean="0">
                <a:latin typeface="TimesNewRomanPSMT"/>
              </a:rPr>
              <a:t>.</a:t>
            </a:r>
          </a:p>
          <a:p>
            <a:endParaRPr lang="ru-RU" dirty="0"/>
          </a:p>
        </p:txBody>
      </p:sp>
      <p:pic>
        <p:nvPicPr>
          <p:cNvPr id="14340" name="Picture 4" descr="C:\Users\User\AppData\Local\Microsoft\Windows\Temporary Internet Files\Content.IE5\FRCX16GM\MM9003544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5224"/>
            <a:ext cx="809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  <a:latin typeface="TimesNewRomanPS-BoldMT"/>
              </a:rPr>
              <a:t>Принцип вариативности в организации </a:t>
            </a:r>
            <a:r>
              <a:rPr lang="ru-RU" sz="2200" b="1" dirty="0" smtClean="0">
                <a:solidFill>
                  <a:prstClr val="black"/>
                </a:solidFill>
                <a:latin typeface="TimesNewRomanPS-BoldMT"/>
              </a:rPr>
              <a:t>процессов обучения </a:t>
            </a:r>
            <a:r>
              <a:rPr lang="ru-RU" sz="2200" b="1" dirty="0">
                <a:solidFill>
                  <a:prstClr val="black"/>
                </a:solidFill>
                <a:latin typeface="TimesNewRomanPS-BoldMT"/>
              </a:rPr>
              <a:t>и</a:t>
            </a:r>
            <a:br>
              <a:rPr lang="ru-RU" sz="2200" b="1" dirty="0">
                <a:solidFill>
                  <a:prstClr val="black"/>
                </a:solidFill>
                <a:latin typeface="TimesNewRomanPS-BoldMT"/>
              </a:rPr>
            </a:br>
            <a:r>
              <a:rPr lang="ru-RU" sz="2200" b="1" dirty="0">
                <a:solidFill>
                  <a:prstClr val="black"/>
                </a:solidFill>
                <a:latin typeface="TimesNewRomanPS-BoldMT"/>
              </a:rPr>
              <a:t>воспитания.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NewRomanPSMT"/>
              </a:rPr>
              <a:t>Включение </a:t>
            </a:r>
            <a:r>
              <a:rPr lang="ru-RU" dirty="0">
                <a:latin typeface="TimesNewRomanPSMT"/>
              </a:rPr>
              <a:t>в инклюзивную группу детей с различными</a:t>
            </a:r>
          </a:p>
          <a:p>
            <a:r>
              <a:rPr lang="ru-RU" dirty="0">
                <a:latin typeface="TimesNewRomanPSMT"/>
              </a:rPr>
              <a:t>особенностями в развитии предполагает наличие вариативной раз-</a:t>
            </a:r>
          </a:p>
          <a:p>
            <a:r>
              <a:rPr lang="ru-RU" dirty="0" err="1">
                <a:latin typeface="TimesNewRomanPSMT"/>
              </a:rPr>
              <a:t>вивающей</a:t>
            </a:r>
            <a:r>
              <a:rPr lang="ru-RU" dirty="0">
                <a:latin typeface="TimesNewRomanPSMT"/>
              </a:rPr>
              <a:t> среды, т.е. необходимых развивающих и дидактических</a:t>
            </a:r>
          </a:p>
          <a:p>
            <a:r>
              <a:rPr lang="ru-RU" dirty="0">
                <a:latin typeface="TimesNewRomanPSMT"/>
              </a:rPr>
              <a:t>пособий, средств обучения, </a:t>
            </a:r>
            <a:r>
              <a:rPr lang="ru-RU" dirty="0" err="1">
                <a:latin typeface="TimesNewRomanPSMT"/>
              </a:rPr>
              <a:t>безбарьерной</a:t>
            </a:r>
            <a:r>
              <a:rPr lang="ru-RU" dirty="0">
                <a:latin typeface="TimesNewRomanPSMT"/>
              </a:rPr>
              <a:t> среды, вариативной </a:t>
            </a:r>
            <a:r>
              <a:rPr lang="ru-RU" dirty="0" smtClean="0">
                <a:latin typeface="TimesNewRomanPSMT"/>
              </a:rPr>
              <a:t>методической </a:t>
            </a:r>
            <a:r>
              <a:rPr lang="ru-RU" dirty="0">
                <a:latin typeface="TimesNewRomanPSMT"/>
              </a:rPr>
              <a:t>базы обучения и воспитания и способность </a:t>
            </a:r>
            <a:r>
              <a:rPr lang="ru-RU" dirty="0" smtClean="0">
                <a:latin typeface="TimesNewRomanPSMT"/>
              </a:rPr>
              <a:t>использования педагогом </a:t>
            </a:r>
            <a:r>
              <a:rPr lang="ru-RU" dirty="0">
                <a:latin typeface="TimesNewRomanPSMT"/>
              </a:rPr>
              <a:t>разнообразных методов и средств работы, как по </a:t>
            </a:r>
            <a:r>
              <a:rPr lang="ru-RU" dirty="0" smtClean="0">
                <a:latin typeface="TimesNewRomanPSMT"/>
              </a:rPr>
              <a:t>общей, так </a:t>
            </a:r>
            <a:r>
              <a:rPr lang="ru-RU" dirty="0">
                <a:latin typeface="TimesNewRomanPSMT"/>
              </a:rPr>
              <a:t>и специальной </a:t>
            </a:r>
            <a:r>
              <a:rPr lang="ru-RU" dirty="0" smtClean="0">
                <a:latin typeface="TimesNewRomanPSMT"/>
              </a:rPr>
              <a:t>педагогике.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NewRomanPS-BoldMT"/>
              </a:rPr>
              <a:t>Принцип партнерского взаимодействия с семьей.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NewRomanPSMT"/>
              </a:rPr>
              <a:t>Усилия педагогов </a:t>
            </a:r>
            <a:r>
              <a:rPr lang="ru-RU" dirty="0">
                <a:latin typeface="TimesNewRomanPSMT"/>
              </a:rPr>
              <a:t>будут эффективными, только если они поддержаны родителями,</a:t>
            </a:r>
          </a:p>
          <a:p>
            <a:r>
              <a:rPr lang="ru-RU" dirty="0">
                <a:latin typeface="TimesNewRomanPSMT"/>
              </a:rPr>
              <a:t>понятны им и соответствуют потребностям семьи. Задача </a:t>
            </a:r>
            <a:r>
              <a:rPr lang="ru-RU" dirty="0" err="1">
                <a:latin typeface="TimesNewRomanPSMT"/>
              </a:rPr>
              <a:t>специали</a:t>
            </a:r>
            <a:r>
              <a:rPr lang="ru-RU" dirty="0">
                <a:latin typeface="TimesNewRomanPSMT"/>
              </a:rPr>
              <a:t>-</a:t>
            </a:r>
          </a:p>
          <a:p>
            <a:r>
              <a:rPr lang="ru-RU" dirty="0">
                <a:latin typeface="TimesNewRomanPSMT"/>
              </a:rPr>
              <a:t>ста – установить доверительные партнерские отношения с родителя-</a:t>
            </a:r>
          </a:p>
          <a:p>
            <a:r>
              <a:rPr lang="ru-RU" dirty="0">
                <a:latin typeface="TimesNewRomanPSMT"/>
              </a:rPr>
              <a:t>ми или близкими ребенка, внимательно относиться к запросу роди-</a:t>
            </a:r>
          </a:p>
          <a:p>
            <a:r>
              <a:rPr lang="ru-RU" dirty="0" err="1">
                <a:latin typeface="TimesNewRomanPSMT"/>
              </a:rPr>
              <a:t>телей</a:t>
            </a:r>
            <a:r>
              <a:rPr lang="ru-RU" dirty="0">
                <a:latin typeface="TimesNewRomanPSMT"/>
              </a:rPr>
              <a:t>, к тому, что, на их взгляд, важно и нужно в данный момент для</a:t>
            </a:r>
          </a:p>
          <a:p>
            <a:r>
              <a:rPr lang="ru-RU" dirty="0">
                <a:latin typeface="TimesNewRomanPSMT"/>
              </a:rPr>
              <a:t>их ребенка, договориться о совместных действиях, направленных на</a:t>
            </a:r>
          </a:p>
          <a:p>
            <a:r>
              <a:rPr lang="ru-RU" dirty="0">
                <a:latin typeface="TimesNewRomanPSMT"/>
              </a:rPr>
              <a:t>поддержку ребенка.</a:t>
            </a:r>
          </a:p>
          <a:p>
            <a:r>
              <a:rPr lang="ru-RU" dirty="0">
                <a:latin typeface="TimesNewRomanPSMT"/>
              </a:rPr>
              <a:t>Принцип динамического развития образовательной модели дет-</a:t>
            </a:r>
          </a:p>
          <a:p>
            <a:r>
              <a:rPr lang="ru-RU" dirty="0" err="1">
                <a:latin typeface="TimesNewRomanPSMT"/>
              </a:rPr>
              <a:t>ского</a:t>
            </a:r>
            <a:r>
              <a:rPr lang="ru-RU" dirty="0">
                <a:latin typeface="TimesNewRomanPSMT"/>
              </a:rPr>
              <a:t> сада. Модель детского сада может изменяться, включая новые</a:t>
            </a:r>
          </a:p>
          <a:p>
            <a:r>
              <a:rPr lang="ru-RU" dirty="0">
                <a:latin typeface="TimesNewRomanPSMT"/>
              </a:rPr>
              <a:t>структурные подразделения, специалистов, развивающие методы и</a:t>
            </a:r>
          </a:p>
          <a:p>
            <a:r>
              <a:rPr lang="ru-RU" dirty="0">
                <a:latin typeface="TimesNewRomanPSMT"/>
              </a:rPr>
              <a:t>средства.</a:t>
            </a:r>
          </a:p>
          <a:p>
            <a:r>
              <a:rPr lang="ru-RU" dirty="0">
                <a:latin typeface="TimesNewRomanPSMT"/>
              </a:rPr>
              <a:t>(Формулировки принципов опубликованы в сборнике «Инклюзив-</a:t>
            </a:r>
          </a:p>
          <a:p>
            <a:r>
              <a:rPr lang="ru-RU" dirty="0" err="1">
                <a:latin typeface="TimesNewRomanPSMT"/>
              </a:rPr>
              <a:t>ный</a:t>
            </a:r>
            <a:r>
              <a:rPr lang="ru-RU" dirty="0">
                <a:latin typeface="TimesNewRomanPSMT"/>
              </a:rPr>
              <a:t> детский сад». – М., 2009. </a:t>
            </a:r>
            <a:r>
              <a:rPr lang="ru-RU" dirty="0" err="1">
                <a:latin typeface="TimesNewRomanPSMT"/>
              </a:rPr>
              <a:t>Прочухаева</a:t>
            </a:r>
            <a:r>
              <a:rPr lang="ru-RU" dirty="0">
                <a:latin typeface="TimesNewRomanPSMT"/>
              </a:rPr>
              <a:t> М.М., Бородин М.В. с. 12</a:t>
            </a:r>
            <a:r>
              <a:rPr lang="ru-RU" dirty="0" smtClean="0">
                <a:latin typeface="TimesNewRomanPSMT"/>
              </a:rPr>
              <a:t>)</a:t>
            </a:r>
            <a:endParaRPr lang="ru-RU" dirty="0">
              <a:latin typeface="TimesNewRomanPSMT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5805264"/>
            <a:ext cx="74168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9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b="1" dirty="0">
                <a:solidFill>
                  <a:prstClr val="black"/>
                </a:solidFill>
                <a:latin typeface="TimesNewRomanPS-BoldMT"/>
              </a:rPr>
              <a:t>Содержание работы Службы ранней помощи:</a:t>
            </a:r>
            <a:br>
              <a:rPr lang="ru-RU" sz="2700" b="1" dirty="0">
                <a:solidFill>
                  <a:prstClr val="black"/>
                </a:solidFill>
                <a:latin typeface="TimesNewRomanPS-BoldM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NewRomanPSMT"/>
              </a:rPr>
              <a:t>– </a:t>
            </a:r>
            <a:r>
              <a:rPr lang="ru-RU" dirty="0">
                <a:latin typeface="TimesNewRomanPSMT"/>
              </a:rPr>
              <a:t>проведение психолого-педагогического обследования детей </a:t>
            </a:r>
            <a:r>
              <a:rPr lang="ru-RU" dirty="0" smtClean="0">
                <a:latin typeface="TimesNewRomanPSMT"/>
              </a:rPr>
              <a:t>с нарушениями </a:t>
            </a:r>
            <a:r>
              <a:rPr lang="ru-RU" dirty="0">
                <a:latin typeface="TimesNewRomanPSMT"/>
              </a:rPr>
              <a:t>развития (риском нарушения) и их семей;</a:t>
            </a:r>
          </a:p>
          <a:p>
            <a:r>
              <a:rPr lang="ru-RU" dirty="0">
                <a:latin typeface="TimesNewRomanPSMT"/>
              </a:rPr>
              <a:t>– оказание комплексной коррекционно-развивающей </a:t>
            </a:r>
            <a:r>
              <a:rPr lang="ru-RU" dirty="0" smtClean="0">
                <a:latin typeface="TimesNewRomanPSMT"/>
              </a:rPr>
              <a:t>помощи детям </a:t>
            </a:r>
            <a:r>
              <a:rPr lang="ru-RU" dirty="0">
                <a:latin typeface="TimesNewRomanPSMT"/>
              </a:rPr>
              <a:t>с нарушениями развития (риском </a:t>
            </a:r>
            <a:r>
              <a:rPr lang="ru-RU" dirty="0" smtClean="0">
                <a:latin typeface="TimesNewRomanPSMT"/>
              </a:rPr>
              <a:t>нарушения) и психолого-педагогической </a:t>
            </a:r>
            <a:r>
              <a:rPr lang="ru-RU" dirty="0">
                <a:latin typeface="TimesNewRomanPSMT"/>
              </a:rPr>
              <a:t>поддержки их семьям</a:t>
            </a:r>
            <a:r>
              <a:rPr lang="ru-RU" dirty="0" smtClean="0">
                <a:latin typeface="TimesNewRomanPSMT"/>
              </a:rPr>
              <a:t>;</a:t>
            </a:r>
            <a:r>
              <a:rPr lang="ru-RU" dirty="0">
                <a:latin typeface="TimesNewRomanPSMT"/>
              </a:rPr>
              <a:t> </a:t>
            </a:r>
            <a:endParaRPr lang="ru-RU" dirty="0" smtClean="0">
              <a:latin typeface="TimesNewRomanPSMT"/>
            </a:endParaRPr>
          </a:p>
          <a:p>
            <a:r>
              <a:rPr lang="ru-RU" dirty="0" smtClean="0">
                <a:latin typeface="TimesNewRomanPSMT"/>
              </a:rPr>
              <a:t>- осуществление </a:t>
            </a:r>
            <a:r>
              <a:rPr lang="ru-RU" dirty="0">
                <a:latin typeface="TimesNewRomanPSMT"/>
              </a:rPr>
              <a:t>работы по адаптации, социализации и </a:t>
            </a:r>
            <a:r>
              <a:rPr lang="ru-RU" dirty="0" smtClean="0">
                <a:latin typeface="TimesNewRomanPSMT"/>
              </a:rPr>
              <a:t>интеграции детей </a:t>
            </a:r>
            <a:r>
              <a:rPr lang="ru-RU" dirty="0">
                <a:latin typeface="TimesNewRomanPSMT"/>
              </a:rPr>
              <a:t>с нарушениями развития (риском нарушения);</a:t>
            </a:r>
          </a:p>
          <a:p>
            <a:r>
              <a:rPr lang="ru-RU" dirty="0">
                <a:latin typeface="TimesNewRomanPSMT"/>
              </a:rPr>
              <a:t>– включение родителей (законных представителей) в процесс </a:t>
            </a:r>
            <a:r>
              <a:rPr lang="ru-RU" dirty="0" smtClean="0">
                <a:latin typeface="TimesNewRomanPSMT"/>
              </a:rPr>
              <a:t>воспитания </a:t>
            </a:r>
            <a:r>
              <a:rPr lang="ru-RU" dirty="0">
                <a:latin typeface="TimesNewRomanPSMT"/>
              </a:rPr>
              <a:t>и обучения ребенка;</a:t>
            </a:r>
          </a:p>
          <a:p>
            <a:r>
              <a:rPr lang="ru-RU" dirty="0">
                <a:latin typeface="TimesNewRomanPSMT"/>
              </a:rPr>
              <a:t>– определение дальнейшего образовательного маршрута </a:t>
            </a:r>
            <a:r>
              <a:rPr lang="ru-RU" dirty="0" smtClean="0">
                <a:latin typeface="TimesNewRomanPSMT"/>
              </a:rPr>
              <a:t>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000000"/>
                </a:solidFill>
                <a:latin typeface="Arial"/>
              </a:rPr>
              <a:t>Лекотека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Arial"/>
              </a:rPr>
              <a:t>Лекотека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это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такая новая форма дошкольного образования. Само слово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лекотека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(произошло от шведского слова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leco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– «игрушка» и греческого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theke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– «хранилище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»..)</a:t>
            </a:r>
            <a:r>
              <a:rPr lang="ru-RU" dirty="0" smtClean="0"/>
              <a:t> </a:t>
            </a:r>
            <a:r>
              <a:rPr lang="ru-RU" dirty="0"/>
              <a:t>- это служба психологического сопровождения и специальной педагогической помощи родителям, воспитывающим детей с выраженными нарушениями и проблемами развития.</a:t>
            </a:r>
          </a:p>
          <a:p>
            <a:pPr algn="just">
              <a:spcAft>
                <a:spcPts val="0"/>
              </a:spcAft>
            </a:pPr>
            <a:r>
              <a:rPr lang="ru-RU" dirty="0"/>
              <a:t> 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76112"/>
            <a:ext cx="7776864" cy="100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252</TotalTime>
  <Words>1231</Words>
  <Application>Microsoft Office PowerPoint</Application>
  <PresentationFormat>Экран (4:3)</PresentationFormat>
  <Paragraphs>117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Кнопка</vt:lpstr>
      <vt:lpstr>Психологическое сопровождение инклюзивного образования в ДОУ</vt:lpstr>
      <vt:lpstr> Принципы дошкольного инклюзивного образования </vt:lpstr>
      <vt:lpstr>Принцип поддержки самостоятельной активности ребенка.</vt:lpstr>
      <vt:lpstr>Принцип активного включения в образовательный процесс всех его участников</vt:lpstr>
      <vt:lpstr>Принцип междисциплинарного подхода</vt:lpstr>
      <vt:lpstr>Принцип вариативности в организации процессов обучения и воспитания.</vt:lpstr>
      <vt:lpstr>Принцип партнерского взаимодействия с семьей.</vt:lpstr>
      <vt:lpstr>Содержание работы Службы ранней помощи: </vt:lpstr>
      <vt:lpstr>Лекотека</vt:lpstr>
      <vt:lpstr>Презентация PowerPoint</vt:lpstr>
      <vt:lpstr>Цель:</vt:lpstr>
      <vt:lpstr> ИГРА - основной метод лекотеки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Содержание:</vt:lpstr>
      <vt:lpstr>Содержание работы Лекотеки: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2014-03-24T04:19:23Z</dcterms:created>
  <dcterms:modified xsi:type="dcterms:W3CDTF">2014-06-20T06:33:34Z</dcterms:modified>
</cp:coreProperties>
</file>