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1" r:id="rId4"/>
    <p:sldId id="263" r:id="rId5"/>
    <p:sldId id="277" r:id="rId6"/>
    <p:sldId id="258" r:id="rId7"/>
    <p:sldId id="260" r:id="rId8"/>
    <p:sldId id="259" r:id="rId9"/>
    <p:sldId id="262" r:id="rId10"/>
    <p:sldId id="264" r:id="rId11"/>
    <p:sldId id="265" r:id="rId12"/>
    <p:sldId id="266" r:id="rId13"/>
    <p:sldId id="267" r:id="rId14"/>
    <p:sldId id="268" r:id="rId15"/>
    <p:sldId id="269" r:id="rId16"/>
    <p:sldId id="270" r:id="rId17"/>
    <p:sldId id="271" r:id="rId18"/>
    <p:sldId id="272" r:id="rId19"/>
    <p:sldId id="273" r:id="rId20"/>
    <p:sldId id="275" r:id="rId21"/>
    <p:sldId id="274" r:id="rId22"/>
    <p:sldId id="276" r:id="rId23"/>
    <p:sldId id="278" r:id="rId24"/>
  </p:sldIdLst>
  <p:sldSz cx="9144000" cy="6858000" type="screen4x3"/>
  <p:notesSz cx="6858000" cy="9144000"/>
  <p:defaultTextStyle>
    <a:defPPr>
      <a:defRPr lang="ru-RU"/>
    </a:defPPr>
    <a:lvl1pPr algn="l" rtl="0" fontAlgn="base">
      <a:spcBef>
        <a:spcPct val="0"/>
      </a:spcBef>
      <a:spcAft>
        <a:spcPct val="0"/>
      </a:spcAft>
      <a:defRPr kumimoji="1" kern="1200">
        <a:solidFill>
          <a:schemeClr val="tx1"/>
        </a:solidFill>
        <a:latin typeface="Times New Roman" pitchFamily="18" charset="0"/>
        <a:ea typeface="+mn-ea"/>
        <a:cs typeface="+mn-cs"/>
      </a:defRPr>
    </a:lvl1pPr>
    <a:lvl2pPr marL="457200" algn="l" rtl="0" fontAlgn="base">
      <a:spcBef>
        <a:spcPct val="0"/>
      </a:spcBef>
      <a:spcAft>
        <a:spcPct val="0"/>
      </a:spcAft>
      <a:defRPr kumimoji="1" kern="1200">
        <a:solidFill>
          <a:schemeClr val="tx1"/>
        </a:solidFill>
        <a:latin typeface="Times New Roman" pitchFamily="18" charset="0"/>
        <a:ea typeface="+mn-ea"/>
        <a:cs typeface="+mn-cs"/>
      </a:defRPr>
    </a:lvl2pPr>
    <a:lvl3pPr marL="914400" algn="l" rtl="0" fontAlgn="base">
      <a:spcBef>
        <a:spcPct val="0"/>
      </a:spcBef>
      <a:spcAft>
        <a:spcPct val="0"/>
      </a:spcAft>
      <a:defRPr kumimoji="1" kern="1200">
        <a:solidFill>
          <a:schemeClr val="tx1"/>
        </a:solidFill>
        <a:latin typeface="Times New Roman" pitchFamily="18" charset="0"/>
        <a:ea typeface="+mn-ea"/>
        <a:cs typeface="+mn-cs"/>
      </a:defRPr>
    </a:lvl3pPr>
    <a:lvl4pPr marL="1371600" algn="l" rtl="0" fontAlgn="base">
      <a:spcBef>
        <a:spcPct val="0"/>
      </a:spcBef>
      <a:spcAft>
        <a:spcPct val="0"/>
      </a:spcAft>
      <a:defRPr kumimoji="1" kern="1200">
        <a:solidFill>
          <a:schemeClr val="tx1"/>
        </a:solidFill>
        <a:latin typeface="Times New Roman" pitchFamily="18" charset="0"/>
        <a:ea typeface="+mn-ea"/>
        <a:cs typeface="+mn-cs"/>
      </a:defRPr>
    </a:lvl4pPr>
    <a:lvl5pPr marL="1828800" algn="l" rtl="0" fontAlgn="base">
      <a:spcBef>
        <a:spcPct val="0"/>
      </a:spcBef>
      <a:spcAft>
        <a:spcPct val="0"/>
      </a:spcAft>
      <a:defRPr kumimoji="1" kern="1200">
        <a:solidFill>
          <a:schemeClr val="tx1"/>
        </a:solidFill>
        <a:latin typeface="Times New Roman" pitchFamily="18" charset="0"/>
        <a:ea typeface="+mn-ea"/>
        <a:cs typeface="+mn-cs"/>
      </a:defRPr>
    </a:lvl5pPr>
    <a:lvl6pPr marL="2286000" algn="l" defTabSz="914400" rtl="0" eaLnBrk="1" latinLnBrk="0" hangingPunct="1">
      <a:defRPr kumimoji="1" kern="1200">
        <a:solidFill>
          <a:schemeClr val="tx1"/>
        </a:solidFill>
        <a:latin typeface="Times New Roman" pitchFamily="18" charset="0"/>
        <a:ea typeface="+mn-ea"/>
        <a:cs typeface="+mn-cs"/>
      </a:defRPr>
    </a:lvl6pPr>
    <a:lvl7pPr marL="2743200" algn="l" defTabSz="914400" rtl="0" eaLnBrk="1" latinLnBrk="0" hangingPunct="1">
      <a:defRPr kumimoji="1" kern="1200">
        <a:solidFill>
          <a:schemeClr val="tx1"/>
        </a:solidFill>
        <a:latin typeface="Times New Roman" pitchFamily="18" charset="0"/>
        <a:ea typeface="+mn-ea"/>
        <a:cs typeface="+mn-cs"/>
      </a:defRPr>
    </a:lvl7pPr>
    <a:lvl8pPr marL="3200400" algn="l" defTabSz="914400" rtl="0" eaLnBrk="1" latinLnBrk="0" hangingPunct="1">
      <a:defRPr kumimoji="1" kern="1200">
        <a:solidFill>
          <a:schemeClr val="tx1"/>
        </a:solidFill>
        <a:latin typeface="Times New Roman" pitchFamily="18" charset="0"/>
        <a:ea typeface="+mn-ea"/>
        <a:cs typeface="+mn-cs"/>
      </a:defRPr>
    </a:lvl8pPr>
    <a:lvl9pPr marL="3657600" algn="l" defTabSz="914400" rtl="0" eaLnBrk="1" latinLnBrk="0" hangingPunct="1">
      <a:defRPr kumimoji="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a:xfrm>
            <a:off x="685800" y="1219200"/>
            <a:ext cx="7772400" cy="1143000"/>
          </a:xfrm>
        </p:spPr>
        <p:txBody>
          <a:bodyPr anchorCtr="1"/>
          <a:lstStyle>
            <a:lvl1pPr>
              <a:defRPr sz="4000">
                <a:solidFill>
                  <a:schemeClr val="tx1"/>
                </a:solidFill>
              </a:defRPr>
            </a:lvl1pPr>
          </a:lstStyle>
          <a:p>
            <a:r>
              <a:rPr lang="ru-RU" smtClean="0"/>
              <a:t>Образец заголовка</a:t>
            </a:r>
            <a:endParaRPr lang="ru-RU"/>
          </a:p>
        </p:txBody>
      </p:sp>
      <p:sp>
        <p:nvSpPr>
          <p:cNvPr id="66563" name="Rectangle 3"/>
          <p:cNvSpPr>
            <a:spLocks noGrp="1" noChangeArrowheads="1"/>
          </p:cNvSpPr>
          <p:nvPr>
            <p:ph type="subTitle" idx="1"/>
          </p:nvPr>
        </p:nvSpPr>
        <p:spPr>
          <a:xfrm>
            <a:off x="1371600" y="2667000"/>
            <a:ext cx="6400800" cy="1752600"/>
          </a:xfrm>
        </p:spPr>
        <p:txBody>
          <a:bodyPr/>
          <a:lstStyle>
            <a:lvl1pPr marL="0" indent="0" algn="ctr">
              <a:buFontTx/>
              <a:buNone/>
              <a:defRPr sz="2800"/>
            </a:lvl1pPr>
          </a:lstStyle>
          <a:p>
            <a:r>
              <a:rPr lang="ru-RU" smtClean="0"/>
              <a:t>Образец подзаголовка</a:t>
            </a:r>
            <a:endParaRPr lang="ru-RU"/>
          </a:p>
        </p:txBody>
      </p:sp>
      <p:grpSp>
        <p:nvGrpSpPr>
          <p:cNvPr id="66564" name="Group 4"/>
          <p:cNvGrpSpPr>
            <a:grpSpLocks/>
          </p:cNvGrpSpPr>
          <p:nvPr/>
        </p:nvGrpSpPr>
        <p:grpSpPr bwMode="auto">
          <a:xfrm>
            <a:off x="177800" y="230188"/>
            <a:ext cx="203200" cy="6503987"/>
            <a:chOff x="112" y="145"/>
            <a:chExt cx="128" cy="4097"/>
          </a:xfrm>
        </p:grpSpPr>
        <p:sp>
          <p:nvSpPr>
            <p:cNvPr id="66565" name="Rectangle 5"/>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a:effectLst/>
          </p:spPr>
          <p:txBody>
            <a:bodyPr wrap="none" anchor="ctr"/>
            <a:lstStyle/>
            <a:p>
              <a:endParaRPr lang="ru-RU"/>
            </a:p>
          </p:txBody>
        </p:sp>
        <p:sp>
          <p:nvSpPr>
            <p:cNvPr id="66566" name="Rectangle 6"/>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pPr algn="ctr"/>
              <a:endParaRPr kumimoji="0" lang="ru-RU" sz="2400"/>
            </a:p>
          </p:txBody>
        </p:sp>
      </p:grpSp>
      <p:grpSp>
        <p:nvGrpSpPr>
          <p:cNvPr id="66567" name="Group 7"/>
          <p:cNvGrpSpPr>
            <a:grpSpLocks/>
          </p:cNvGrpSpPr>
          <p:nvPr/>
        </p:nvGrpSpPr>
        <p:grpSpPr bwMode="auto">
          <a:xfrm>
            <a:off x="8793163" y="220663"/>
            <a:ext cx="198437" cy="6408737"/>
            <a:chOff x="5539" y="139"/>
            <a:chExt cx="125" cy="4037"/>
          </a:xfrm>
        </p:grpSpPr>
        <p:sp>
          <p:nvSpPr>
            <p:cNvPr id="66568" name="Rectangle 8"/>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a:effectLst/>
          </p:spPr>
          <p:txBody>
            <a:bodyPr wrap="none" anchor="ctr"/>
            <a:lstStyle/>
            <a:p>
              <a:endParaRPr lang="ru-RU"/>
            </a:p>
          </p:txBody>
        </p:sp>
        <p:sp>
          <p:nvSpPr>
            <p:cNvPr id="66569" name="Rectangle 9"/>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endParaRPr lang="ru-RU"/>
            </a:p>
          </p:txBody>
        </p:sp>
      </p:grpSp>
      <p:grpSp>
        <p:nvGrpSpPr>
          <p:cNvPr id="66570" name="Group 10"/>
          <p:cNvGrpSpPr>
            <a:grpSpLocks/>
          </p:cNvGrpSpPr>
          <p:nvPr/>
        </p:nvGrpSpPr>
        <p:grpSpPr bwMode="auto">
          <a:xfrm>
            <a:off x="412750" y="6477000"/>
            <a:ext cx="8686800" cy="228600"/>
            <a:chOff x="260" y="4080"/>
            <a:chExt cx="5472" cy="144"/>
          </a:xfrm>
        </p:grpSpPr>
        <p:sp>
          <p:nvSpPr>
            <p:cNvPr id="66571" name="Rectangle 11"/>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a:effectLst/>
          </p:spPr>
          <p:txBody>
            <a:bodyPr wrap="none" anchor="ctr"/>
            <a:lstStyle/>
            <a:p>
              <a:endParaRPr lang="ru-RU"/>
            </a:p>
          </p:txBody>
        </p:sp>
        <p:sp>
          <p:nvSpPr>
            <p:cNvPr id="66572" name="Rectangle 12"/>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endParaRPr lang="ru-RU"/>
            </a:p>
          </p:txBody>
        </p:sp>
      </p:grpSp>
      <p:grpSp>
        <p:nvGrpSpPr>
          <p:cNvPr id="66573" name="Group 13"/>
          <p:cNvGrpSpPr>
            <a:grpSpLocks/>
          </p:cNvGrpSpPr>
          <p:nvPr/>
        </p:nvGrpSpPr>
        <p:grpSpPr bwMode="auto">
          <a:xfrm>
            <a:off x="76200" y="176213"/>
            <a:ext cx="8745538" cy="161925"/>
            <a:chOff x="48" y="111"/>
            <a:chExt cx="5509" cy="102"/>
          </a:xfrm>
        </p:grpSpPr>
        <p:sp>
          <p:nvSpPr>
            <p:cNvPr id="66574" name="Rectangle 14"/>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endParaRPr lang="ru-RU"/>
            </a:p>
          </p:txBody>
        </p:sp>
        <p:sp>
          <p:nvSpPr>
            <p:cNvPr id="66575" name="Rectangle 15"/>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endParaRPr lang="ru-RU"/>
            </a:p>
          </p:txBody>
        </p:sp>
      </p:grpSp>
      <p:sp>
        <p:nvSpPr>
          <p:cNvPr id="66576" name="Rectangle 16"/>
          <p:cNvSpPr>
            <a:spLocks noGrp="1" noChangeArrowheads="1"/>
          </p:cNvSpPr>
          <p:nvPr>
            <p:ph type="dt" sz="half" idx="2"/>
          </p:nvPr>
        </p:nvSpPr>
        <p:spPr/>
        <p:txBody>
          <a:bodyPr/>
          <a:lstStyle>
            <a:lvl1pPr>
              <a:defRPr/>
            </a:lvl1pPr>
          </a:lstStyle>
          <a:p>
            <a:endParaRPr lang="ru-RU"/>
          </a:p>
        </p:txBody>
      </p:sp>
      <p:sp>
        <p:nvSpPr>
          <p:cNvPr id="66577" name="Rectangle 17"/>
          <p:cNvSpPr>
            <a:spLocks noGrp="1" noChangeArrowheads="1"/>
          </p:cNvSpPr>
          <p:nvPr>
            <p:ph type="ftr" sz="quarter" idx="3"/>
          </p:nvPr>
        </p:nvSpPr>
        <p:spPr/>
        <p:txBody>
          <a:bodyPr/>
          <a:lstStyle>
            <a:lvl1pPr>
              <a:defRPr/>
            </a:lvl1pPr>
          </a:lstStyle>
          <a:p>
            <a:endParaRPr lang="ru-RU"/>
          </a:p>
        </p:txBody>
      </p:sp>
      <p:sp>
        <p:nvSpPr>
          <p:cNvPr id="66578" name="Rectangle 18"/>
          <p:cNvSpPr>
            <a:spLocks noGrp="1" noChangeArrowheads="1"/>
          </p:cNvSpPr>
          <p:nvPr>
            <p:ph type="sldNum" sz="quarter" idx="4"/>
          </p:nvPr>
        </p:nvSpPr>
        <p:spPr/>
        <p:txBody>
          <a:bodyPr/>
          <a:lstStyle>
            <a:lvl1pPr>
              <a:defRPr/>
            </a:lvl1pPr>
          </a:lstStyle>
          <a:p>
            <a:fld id="{2D7B99C1-E058-46E4-B395-D988A70633A6}" type="slidenum">
              <a:rPr lang="ru-RU"/>
              <a:pPr/>
              <a:t>‹#›</a:t>
            </a:fld>
            <a:endParaRPr lang="ru-R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66564"/>
                                        </p:tgtEl>
                                        <p:attrNameLst>
                                          <p:attrName>style.visibility</p:attrName>
                                        </p:attrNameLst>
                                      </p:cBhvr>
                                      <p:to>
                                        <p:strVal val="visible"/>
                                      </p:to>
                                    </p:set>
                                    <p:anim calcmode="lin" valueType="num">
                                      <p:cBhvr additive="base">
                                        <p:cTn id="7" dur="500" fill="hold"/>
                                        <p:tgtEl>
                                          <p:spTgt spid="66564"/>
                                        </p:tgtEl>
                                        <p:attrNameLst>
                                          <p:attrName>ppt_x</p:attrName>
                                        </p:attrNameLst>
                                      </p:cBhvr>
                                      <p:tavLst>
                                        <p:tav tm="0">
                                          <p:val>
                                            <p:strVal val="#ppt_x"/>
                                          </p:val>
                                        </p:tav>
                                        <p:tav tm="100000">
                                          <p:val>
                                            <p:strVal val="#ppt_x"/>
                                          </p:val>
                                        </p:tav>
                                      </p:tavLst>
                                    </p:anim>
                                    <p:anim calcmode="lin" valueType="num">
                                      <p:cBhvr additive="base">
                                        <p:cTn id="8" dur="500" fill="hold"/>
                                        <p:tgtEl>
                                          <p:spTgt spid="66564"/>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66570"/>
                                        </p:tgtEl>
                                        <p:attrNameLst>
                                          <p:attrName>style.visibility</p:attrName>
                                        </p:attrNameLst>
                                      </p:cBhvr>
                                      <p:to>
                                        <p:strVal val="visible"/>
                                      </p:to>
                                    </p:set>
                                    <p:anim calcmode="lin" valueType="num">
                                      <p:cBhvr additive="base">
                                        <p:cTn id="12" dur="500" fill="hold"/>
                                        <p:tgtEl>
                                          <p:spTgt spid="66570"/>
                                        </p:tgtEl>
                                        <p:attrNameLst>
                                          <p:attrName>ppt_x</p:attrName>
                                        </p:attrNameLst>
                                      </p:cBhvr>
                                      <p:tavLst>
                                        <p:tav tm="0">
                                          <p:val>
                                            <p:strVal val="0-#ppt_w/2"/>
                                          </p:val>
                                        </p:tav>
                                        <p:tav tm="100000">
                                          <p:val>
                                            <p:strVal val="#ppt_x"/>
                                          </p:val>
                                        </p:tav>
                                      </p:tavLst>
                                    </p:anim>
                                    <p:anim calcmode="lin" valueType="num">
                                      <p:cBhvr additive="base">
                                        <p:cTn id="13" dur="500" fill="hold"/>
                                        <p:tgtEl>
                                          <p:spTgt spid="6657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66567"/>
                                        </p:tgtEl>
                                        <p:attrNameLst>
                                          <p:attrName>style.visibility</p:attrName>
                                        </p:attrNameLst>
                                      </p:cBhvr>
                                      <p:to>
                                        <p:strVal val="visible"/>
                                      </p:to>
                                    </p:set>
                                    <p:anim calcmode="lin" valueType="num">
                                      <p:cBhvr additive="base">
                                        <p:cTn id="17" dur="500" fill="hold"/>
                                        <p:tgtEl>
                                          <p:spTgt spid="66567"/>
                                        </p:tgtEl>
                                        <p:attrNameLst>
                                          <p:attrName>ppt_x</p:attrName>
                                        </p:attrNameLst>
                                      </p:cBhvr>
                                      <p:tavLst>
                                        <p:tav tm="0">
                                          <p:val>
                                            <p:strVal val="#ppt_x"/>
                                          </p:val>
                                        </p:tav>
                                        <p:tav tm="100000">
                                          <p:val>
                                            <p:strVal val="#ppt_x"/>
                                          </p:val>
                                        </p:tav>
                                      </p:tavLst>
                                    </p:anim>
                                    <p:anim calcmode="lin" valueType="num">
                                      <p:cBhvr additive="base">
                                        <p:cTn id="18" dur="500" fill="hold"/>
                                        <p:tgtEl>
                                          <p:spTgt spid="66567"/>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66573"/>
                                        </p:tgtEl>
                                        <p:attrNameLst>
                                          <p:attrName>style.visibility</p:attrName>
                                        </p:attrNameLst>
                                      </p:cBhvr>
                                      <p:to>
                                        <p:strVal val="visible"/>
                                      </p:to>
                                    </p:set>
                                    <p:anim calcmode="lin" valueType="num">
                                      <p:cBhvr additive="base">
                                        <p:cTn id="22" dur="500" fill="hold"/>
                                        <p:tgtEl>
                                          <p:spTgt spid="66573"/>
                                        </p:tgtEl>
                                        <p:attrNameLst>
                                          <p:attrName>ppt_x</p:attrName>
                                        </p:attrNameLst>
                                      </p:cBhvr>
                                      <p:tavLst>
                                        <p:tav tm="0">
                                          <p:val>
                                            <p:strVal val="1+#ppt_w/2"/>
                                          </p:val>
                                        </p:tav>
                                        <p:tav tm="100000">
                                          <p:val>
                                            <p:strVal val="#ppt_x"/>
                                          </p:val>
                                        </p:tav>
                                      </p:tavLst>
                                    </p:anim>
                                    <p:anim calcmode="lin" valueType="num">
                                      <p:cBhvr additive="base">
                                        <p:cTn id="23" dur="500" fill="hold"/>
                                        <p:tgtEl>
                                          <p:spTgt spid="66573"/>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66562"/>
                                        </p:tgtEl>
                                        <p:attrNameLst>
                                          <p:attrName>style.visibility</p:attrName>
                                        </p:attrNameLst>
                                      </p:cBhvr>
                                      <p:to>
                                        <p:strVal val="visible"/>
                                      </p:to>
                                    </p:set>
                                    <p:animEffect transition="in" filter="dissolve">
                                      <p:cBhvr>
                                        <p:cTn id="28" dur="500"/>
                                        <p:tgtEl>
                                          <p:spTgt spid="66562"/>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66563">
                                            <p:txEl>
                                              <p:pRg st="0" end="0"/>
                                            </p:txEl>
                                          </p:spTgt>
                                        </p:tgtEl>
                                        <p:attrNameLst>
                                          <p:attrName>style.visibility</p:attrName>
                                        </p:attrNameLst>
                                      </p:cBhvr>
                                      <p:to>
                                        <p:strVal val="visible"/>
                                      </p:to>
                                    </p:set>
                                    <p:animEffect transition="in" filter="dissolve">
                                      <p:cBhvr>
                                        <p:cTn id="33" dur="500"/>
                                        <p:tgtEl>
                                          <p:spTgt spid="665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autoUpdateAnimBg="0"/>
      <p:bldP spid="66563" grpId="0" build="p" autoUpdateAnimBg="0" advAuto="0">
        <p:tmplLst>
          <p:tmpl lvl="1">
            <p:tnLst>
              <p:par>
                <p:cTn presetID="9" presetClass="entr" presetSubtype="0" fill="hold" nodeType="clickEffect">
                  <p:stCondLst>
                    <p:cond delay="0"/>
                  </p:stCondLst>
                  <p:childTnLst>
                    <p:set>
                      <p:cBhvr>
                        <p:cTn dur="1" fill="hold">
                          <p:stCondLst>
                            <p:cond delay="0"/>
                          </p:stCondLst>
                        </p:cTn>
                        <p:tgtEl>
                          <p:spTgt spid="66563"/>
                        </p:tgtEl>
                        <p:attrNameLst>
                          <p:attrName>style.visibility</p:attrName>
                        </p:attrNameLst>
                      </p:cBhvr>
                      <p:to>
                        <p:strVal val="visible"/>
                      </p:to>
                    </p:set>
                    <p:animEffect transition="in" filter="dissolve">
                      <p:cBhvr>
                        <p:cTn dur="500"/>
                        <p:tgtEl>
                          <p:spTgt spid="66563"/>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CB7740E-5E5C-43E0-BF98-FF808FF8811E}" type="slidenum">
              <a:rPr lang="ru-RU"/>
              <a:pPr/>
              <a:t>‹#›</a:t>
            </a:fld>
            <a:endParaRPr lang="ru-RU"/>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438900" y="381000"/>
            <a:ext cx="2019300" cy="55626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81000" y="381000"/>
            <a:ext cx="5905500" cy="55626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2F07874B-2F58-4ADC-BB81-F156CD3B82A7}" type="slidenum">
              <a:rPr lang="ru-RU"/>
              <a:pPr/>
              <a:t>‹#›</a:t>
            </a:fld>
            <a:endParaRPr lang="ru-RU"/>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2A2DD47F-995E-4DB5-BCAE-B11E7167EB01}" type="slidenum">
              <a:rPr lang="ru-RU"/>
              <a:pPr/>
              <a:t>‹#›</a:t>
            </a:fld>
            <a:endParaRPr lang="ru-RU"/>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FEA48DC8-F94F-4937-94BF-0AF8DC8808AD}" type="slidenum">
              <a:rPr lang="ru-RU"/>
              <a:pPr/>
              <a:t>‹#›</a:t>
            </a:fld>
            <a:endParaRPr lang="ru-RU"/>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12954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954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52BCB1B8-4550-495C-99D6-5F520B3F36C7}" type="slidenum">
              <a:rPr lang="ru-RU"/>
              <a:pPr/>
              <a:t>‹#›</a:t>
            </a:fld>
            <a:endParaRPr lang="ru-RU"/>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4CF64C1C-62B3-4914-85C7-50746CA3217E}" type="slidenum">
              <a:rPr lang="ru-RU"/>
              <a:pPr/>
              <a:t>‹#›</a:t>
            </a:fld>
            <a:endParaRPr lang="ru-RU"/>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1DE44580-3A96-48C9-BE2B-EAD4D529FBD1}" type="slidenum">
              <a:rPr lang="ru-RU"/>
              <a:pPr/>
              <a:t>‹#›</a:t>
            </a:fld>
            <a:endParaRPr lang="ru-RU"/>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1ADB1583-03BC-4D99-B6B1-D85A5DC11729}" type="slidenum">
              <a:rPr lang="ru-RU"/>
              <a:pPr/>
              <a:t>‹#›</a:t>
            </a:fld>
            <a:endParaRPr lang="ru-RU"/>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A1542BB4-AACF-4E2B-8B1B-0085D10691B6}" type="slidenum">
              <a:rPr lang="ru-RU"/>
              <a:pPr/>
              <a:t>‹#›</a:t>
            </a:fld>
            <a:endParaRPr lang="ru-RU"/>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FFD270A4-0D5F-4A75-8889-ECE6FFFF9010}" type="slidenum">
              <a:rPr lang="ru-RU"/>
              <a:pPr/>
              <a:t>‹#›</a:t>
            </a:fld>
            <a:endParaRPr lang="ru-RU"/>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bwMode="auto">
          <a:xfrm>
            <a:off x="381000" y="381000"/>
            <a:ext cx="8001000" cy="83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заголовка</a:t>
            </a:r>
          </a:p>
        </p:txBody>
      </p:sp>
      <p:sp>
        <p:nvSpPr>
          <p:cNvPr id="65539" name="Rectangle 3"/>
          <p:cNvSpPr>
            <a:spLocks noGrp="1" noChangeArrowheads="1"/>
          </p:cNvSpPr>
          <p:nvPr>
            <p:ph type="body" idx="1"/>
          </p:nvPr>
        </p:nvSpPr>
        <p:spPr bwMode="auto">
          <a:xfrm>
            <a:off x="685800" y="1295400"/>
            <a:ext cx="7772400" cy="464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5540" name="Rectangle 4"/>
          <p:cNvSpPr>
            <a:spLocks noGrp="1" noChangeArrowheads="1"/>
          </p:cNvSpPr>
          <p:nvPr>
            <p:ph type="dt" sz="half" idx="2"/>
          </p:nvPr>
        </p:nvSpPr>
        <p:spPr bwMode="auto">
          <a:xfrm>
            <a:off x="381000" y="60150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solidFill>
                  <a:schemeClr val="bg2"/>
                </a:solidFill>
                <a:latin typeface="+mn-lt"/>
              </a:defRPr>
            </a:lvl1pPr>
          </a:lstStyle>
          <a:p>
            <a:endParaRPr lang="ru-RU"/>
          </a:p>
        </p:txBody>
      </p:sp>
      <p:sp>
        <p:nvSpPr>
          <p:cNvPr id="65541" name="Rectangle 5"/>
          <p:cNvSpPr>
            <a:spLocks noGrp="1" noChangeArrowheads="1"/>
          </p:cNvSpPr>
          <p:nvPr>
            <p:ph type="ftr" sz="quarter" idx="3"/>
          </p:nvPr>
        </p:nvSpPr>
        <p:spPr bwMode="auto">
          <a:xfrm>
            <a:off x="3124200" y="60150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solidFill>
                  <a:schemeClr val="bg2"/>
                </a:solidFill>
                <a:latin typeface="+mn-lt"/>
              </a:defRPr>
            </a:lvl1pPr>
          </a:lstStyle>
          <a:p>
            <a:endParaRPr lang="ru-RU"/>
          </a:p>
        </p:txBody>
      </p:sp>
      <p:sp>
        <p:nvSpPr>
          <p:cNvPr id="65542" name="Rectangle 6"/>
          <p:cNvSpPr>
            <a:spLocks noGrp="1" noChangeArrowheads="1"/>
          </p:cNvSpPr>
          <p:nvPr>
            <p:ph type="sldNum" sz="quarter" idx="4"/>
          </p:nvPr>
        </p:nvSpPr>
        <p:spPr bwMode="auto">
          <a:xfrm>
            <a:off x="6858000" y="60150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solidFill>
                  <a:schemeClr val="bg2"/>
                </a:solidFill>
                <a:latin typeface="+mn-lt"/>
              </a:defRPr>
            </a:lvl1pPr>
          </a:lstStyle>
          <a:p>
            <a:fld id="{1B4F9A01-D500-4991-A1C9-769E6DB2F095}" type="slidenum">
              <a:rPr lang="ru-RU"/>
              <a:pPr/>
              <a:t>‹#›</a:t>
            </a:fld>
            <a:endParaRPr lang="ru-RU"/>
          </a:p>
        </p:txBody>
      </p:sp>
      <p:grpSp>
        <p:nvGrpSpPr>
          <p:cNvPr id="65543" name="Group 7"/>
          <p:cNvGrpSpPr>
            <a:grpSpLocks/>
          </p:cNvGrpSpPr>
          <p:nvPr/>
        </p:nvGrpSpPr>
        <p:grpSpPr bwMode="auto">
          <a:xfrm>
            <a:off x="177800" y="230188"/>
            <a:ext cx="203200" cy="6503987"/>
            <a:chOff x="112" y="145"/>
            <a:chExt cx="128" cy="4097"/>
          </a:xfrm>
        </p:grpSpPr>
        <p:sp>
          <p:nvSpPr>
            <p:cNvPr id="65544" name="Rectangle 8"/>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a:effectLst/>
          </p:spPr>
          <p:txBody>
            <a:bodyPr wrap="none" anchor="ctr"/>
            <a:lstStyle/>
            <a:p>
              <a:endParaRPr lang="ru-RU"/>
            </a:p>
          </p:txBody>
        </p:sp>
        <p:sp>
          <p:nvSpPr>
            <p:cNvPr id="65545" name="Rectangle 9"/>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pPr algn="ctr"/>
              <a:endParaRPr kumimoji="0" lang="ru-RU" sz="2400"/>
            </a:p>
          </p:txBody>
        </p:sp>
      </p:grpSp>
      <p:grpSp>
        <p:nvGrpSpPr>
          <p:cNvPr id="65546" name="Group 10"/>
          <p:cNvGrpSpPr>
            <a:grpSpLocks/>
          </p:cNvGrpSpPr>
          <p:nvPr/>
        </p:nvGrpSpPr>
        <p:grpSpPr bwMode="auto">
          <a:xfrm>
            <a:off x="8793163" y="220663"/>
            <a:ext cx="198437" cy="6408737"/>
            <a:chOff x="5539" y="139"/>
            <a:chExt cx="125" cy="4037"/>
          </a:xfrm>
        </p:grpSpPr>
        <p:sp>
          <p:nvSpPr>
            <p:cNvPr id="65547" name="Rectangle 11"/>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a:effectLst/>
          </p:spPr>
          <p:txBody>
            <a:bodyPr wrap="none" anchor="ctr"/>
            <a:lstStyle/>
            <a:p>
              <a:endParaRPr lang="ru-RU"/>
            </a:p>
          </p:txBody>
        </p:sp>
        <p:sp>
          <p:nvSpPr>
            <p:cNvPr id="65548" name="Rectangle 12"/>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endParaRPr lang="ru-RU"/>
            </a:p>
          </p:txBody>
        </p:sp>
      </p:grpSp>
      <p:grpSp>
        <p:nvGrpSpPr>
          <p:cNvPr id="65549" name="Group 13"/>
          <p:cNvGrpSpPr>
            <a:grpSpLocks/>
          </p:cNvGrpSpPr>
          <p:nvPr/>
        </p:nvGrpSpPr>
        <p:grpSpPr bwMode="auto">
          <a:xfrm>
            <a:off x="412750" y="6477000"/>
            <a:ext cx="8686800" cy="228600"/>
            <a:chOff x="260" y="4080"/>
            <a:chExt cx="5472" cy="144"/>
          </a:xfrm>
        </p:grpSpPr>
        <p:sp>
          <p:nvSpPr>
            <p:cNvPr id="65550" name="Rectangle 14"/>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a:effectLst/>
          </p:spPr>
          <p:txBody>
            <a:bodyPr wrap="none" anchor="ctr"/>
            <a:lstStyle/>
            <a:p>
              <a:endParaRPr lang="ru-RU"/>
            </a:p>
          </p:txBody>
        </p:sp>
        <p:sp>
          <p:nvSpPr>
            <p:cNvPr id="65551" name="Rectangle 15"/>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endParaRPr lang="ru-RU"/>
            </a:p>
          </p:txBody>
        </p:sp>
      </p:grpSp>
      <p:grpSp>
        <p:nvGrpSpPr>
          <p:cNvPr id="65552" name="Group 16"/>
          <p:cNvGrpSpPr>
            <a:grpSpLocks/>
          </p:cNvGrpSpPr>
          <p:nvPr/>
        </p:nvGrpSpPr>
        <p:grpSpPr bwMode="auto">
          <a:xfrm>
            <a:off x="76200" y="176213"/>
            <a:ext cx="8745538" cy="161925"/>
            <a:chOff x="48" y="111"/>
            <a:chExt cx="5509" cy="102"/>
          </a:xfrm>
        </p:grpSpPr>
        <p:sp>
          <p:nvSpPr>
            <p:cNvPr id="65553" name="Rectangle 17"/>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endParaRPr lang="ru-RU"/>
            </a:p>
          </p:txBody>
        </p:sp>
        <p:sp>
          <p:nvSpPr>
            <p:cNvPr id="65554" name="Rectangle 18"/>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endParaRPr lang="ru-RU"/>
            </a:p>
          </p:txBody>
        </p:sp>
      </p:grpSp>
      <p:grpSp>
        <p:nvGrpSpPr>
          <p:cNvPr id="65555" name="Group 19"/>
          <p:cNvGrpSpPr>
            <a:grpSpLocks/>
          </p:cNvGrpSpPr>
          <p:nvPr/>
        </p:nvGrpSpPr>
        <p:grpSpPr bwMode="auto">
          <a:xfrm>
            <a:off x="71438" y="176213"/>
            <a:ext cx="8745537" cy="161925"/>
            <a:chOff x="48" y="111"/>
            <a:chExt cx="5509" cy="102"/>
          </a:xfrm>
        </p:grpSpPr>
        <p:sp>
          <p:nvSpPr>
            <p:cNvPr id="65556" name="Rectangle 20"/>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endParaRPr lang="ru-RU"/>
            </a:p>
          </p:txBody>
        </p:sp>
        <p:sp>
          <p:nvSpPr>
            <p:cNvPr id="65557" name="Rectangle 21"/>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endParaRPr lang="ru-RU"/>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65555"/>
                                        </p:tgtEl>
                                        <p:attrNameLst>
                                          <p:attrName>style.visibility</p:attrName>
                                        </p:attrNameLst>
                                      </p:cBhvr>
                                      <p:to>
                                        <p:strVal val="visible"/>
                                      </p:to>
                                    </p:set>
                                    <p:anim calcmode="lin" valueType="num">
                                      <p:cBhvr additive="base">
                                        <p:cTn id="7" dur="500" fill="hold"/>
                                        <p:tgtEl>
                                          <p:spTgt spid="65555"/>
                                        </p:tgtEl>
                                        <p:attrNameLst>
                                          <p:attrName>ppt_x</p:attrName>
                                        </p:attrNameLst>
                                      </p:cBhvr>
                                      <p:tavLst>
                                        <p:tav tm="0">
                                          <p:val>
                                            <p:strVal val="1+#ppt_w/2"/>
                                          </p:val>
                                        </p:tav>
                                        <p:tav tm="100000">
                                          <p:val>
                                            <p:strVal val="#ppt_x"/>
                                          </p:val>
                                        </p:tav>
                                      </p:tavLst>
                                    </p:anim>
                                    <p:anim calcmode="lin" valueType="num">
                                      <p:cBhvr additive="base">
                                        <p:cTn id="8" dur="500" fill="hold"/>
                                        <p:tgtEl>
                                          <p:spTgt spid="655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Tahoma" pitchFamily="34" charset="0"/>
        </a:defRPr>
      </a:lvl2pPr>
      <a:lvl3pPr algn="l" rtl="0" eaLnBrk="1" fontAlgn="base" hangingPunct="1">
        <a:spcBef>
          <a:spcPct val="0"/>
        </a:spcBef>
        <a:spcAft>
          <a:spcPct val="0"/>
        </a:spcAft>
        <a:defRPr sz="3600">
          <a:solidFill>
            <a:schemeClr val="tx2"/>
          </a:solidFill>
          <a:latin typeface="Tahoma" pitchFamily="34" charset="0"/>
        </a:defRPr>
      </a:lvl3pPr>
      <a:lvl4pPr algn="l" rtl="0" eaLnBrk="1" fontAlgn="base" hangingPunct="1">
        <a:spcBef>
          <a:spcPct val="0"/>
        </a:spcBef>
        <a:spcAft>
          <a:spcPct val="0"/>
        </a:spcAft>
        <a:defRPr sz="3600">
          <a:solidFill>
            <a:schemeClr val="tx2"/>
          </a:solidFill>
          <a:latin typeface="Tahoma" pitchFamily="34" charset="0"/>
        </a:defRPr>
      </a:lvl4pPr>
      <a:lvl5pPr algn="l" rtl="0" eaLnBrk="1" fontAlgn="base" hangingPunct="1">
        <a:spcBef>
          <a:spcPct val="0"/>
        </a:spcBef>
        <a:spcAft>
          <a:spcPct val="0"/>
        </a:spcAft>
        <a:defRPr sz="3600">
          <a:solidFill>
            <a:schemeClr val="tx2"/>
          </a:solidFill>
          <a:latin typeface="Tahoma" pitchFamily="34" charset="0"/>
        </a:defRPr>
      </a:lvl5pPr>
      <a:lvl6pPr marL="457200" algn="l" rtl="0" eaLnBrk="1" fontAlgn="base" hangingPunct="1">
        <a:spcBef>
          <a:spcPct val="0"/>
        </a:spcBef>
        <a:spcAft>
          <a:spcPct val="0"/>
        </a:spcAft>
        <a:defRPr sz="3600">
          <a:solidFill>
            <a:schemeClr val="tx2"/>
          </a:solidFill>
          <a:latin typeface="Tahoma" pitchFamily="34" charset="0"/>
        </a:defRPr>
      </a:lvl6pPr>
      <a:lvl7pPr marL="914400" algn="l" rtl="0" eaLnBrk="1" fontAlgn="base" hangingPunct="1">
        <a:spcBef>
          <a:spcPct val="0"/>
        </a:spcBef>
        <a:spcAft>
          <a:spcPct val="0"/>
        </a:spcAft>
        <a:defRPr sz="3600">
          <a:solidFill>
            <a:schemeClr val="tx2"/>
          </a:solidFill>
          <a:latin typeface="Tahoma" pitchFamily="34" charset="0"/>
        </a:defRPr>
      </a:lvl7pPr>
      <a:lvl8pPr marL="1371600" algn="l" rtl="0" eaLnBrk="1" fontAlgn="base" hangingPunct="1">
        <a:spcBef>
          <a:spcPct val="0"/>
        </a:spcBef>
        <a:spcAft>
          <a:spcPct val="0"/>
        </a:spcAft>
        <a:defRPr sz="3600">
          <a:solidFill>
            <a:schemeClr val="tx2"/>
          </a:solidFill>
          <a:latin typeface="Tahoma" pitchFamily="34" charset="0"/>
        </a:defRPr>
      </a:lvl8pPr>
      <a:lvl9pPr marL="1828800" algn="l" rtl="0" eaLnBrk="1" fontAlgn="base" hangingPunct="1">
        <a:spcBef>
          <a:spcPct val="0"/>
        </a:spcBef>
        <a:spcAft>
          <a:spcPct val="0"/>
        </a:spcAft>
        <a:defRPr sz="3600">
          <a:solidFill>
            <a:schemeClr val="tx2"/>
          </a:solidFill>
          <a:latin typeface="Tahoma" pitchFamily="34" charset="0"/>
        </a:defRPr>
      </a:lvl9pPr>
    </p:titleStyle>
    <p:bodyStyle>
      <a:lvl1pPr marL="342900" indent="-342900" algn="l" rtl="0" eaLnBrk="1" fontAlgn="base" hangingPunct="1">
        <a:spcBef>
          <a:spcPct val="20000"/>
        </a:spcBef>
        <a:spcAft>
          <a:spcPct val="0"/>
        </a:spcAft>
        <a:buClr>
          <a:schemeClr val="accent1"/>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2400">
          <a:solidFill>
            <a:schemeClr val="tx1"/>
          </a:solidFill>
          <a:latin typeface="+mn-lt"/>
        </a:defRPr>
      </a:lvl3pPr>
      <a:lvl4pPr marL="1600200" indent="-228600" algn="l" rtl="0" eaLnBrk="1" fontAlgn="base" hangingPunct="1">
        <a:spcBef>
          <a:spcPct val="20000"/>
        </a:spcBef>
        <a:spcAft>
          <a:spcPct val="0"/>
        </a:spcAft>
        <a:buClr>
          <a:schemeClr val="folHlink"/>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2057400"/>
            <a:ext cx="7924800" cy="2514600"/>
          </a:xfrm>
        </p:spPr>
        <p:txBody>
          <a:bodyPr/>
          <a:lstStyle/>
          <a:p>
            <a:pPr algn="ctr"/>
            <a:r>
              <a:rPr lang="ru-RU" sz="4800">
                <a:solidFill>
                  <a:srgbClr val="000099"/>
                </a:solidFill>
                <a:effectLst>
                  <a:outerShdw blurRad="38100" dist="38100" dir="2700000" algn="tl">
                    <a:srgbClr val="C0C0C0"/>
                  </a:outerShdw>
                </a:effectLst>
                <a:latin typeface="Arial" charset="0"/>
              </a:rPr>
              <a:t>Фразеологизмы: </a:t>
            </a:r>
            <a:br>
              <a:rPr lang="ru-RU" sz="4800">
                <a:solidFill>
                  <a:srgbClr val="000099"/>
                </a:solidFill>
                <a:effectLst>
                  <a:outerShdw blurRad="38100" dist="38100" dir="2700000" algn="tl">
                    <a:srgbClr val="C0C0C0"/>
                  </a:outerShdw>
                </a:effectLst>
                <a:latin typeface="Arial" charset="0"/>
              </a:rPr>
            </a:br>
            <a:r>
              <a:rPr lang="ru-RU" sz="4800">
                <a:solidFill>
                  <a:srgbClr val="000099"/>
                </a:solidFill>
                <a:effectLst>
                  <a:outerShdw blurRad="38100" dist="38100" dir="2700000" algn="tl">
                    <a:srgbClr val="C0C0C0"/>
                  </a:outerShdw>
                </a:effectLst>
                <a:latin typeface="Arial" charset="0"/>
              </a:rPr>
              <a:t>значение и происхождение</a:t>
            </a:r>
          </a:p>
        </p:txBody>
      </p:sp>
      <p:sp>
        <p:nvSpPr>
          <p:cNvPr id="6" name="Подзаголовок 5"/>
          <p:cNvSpPr>
            <a:spLocks noGrp="1"/>
          </p:cNvSpPr>
          <p:nvPr>
            <p:ph type="subTitle" idx="1"/>
          </p:nvPr>
        </p:nvSpPr>
        <p:spPr/>
        <p:txBody>
          <a:bodyPr/>
          <a:lstStyle/>
          <a:p>
            <a:endParaRPr lang="ru-RU"/>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381000"/>
            <a:ext cx="5029200" cy="1219200"/>
          </a:xfrm>
        </p:spPr>
        <p:txBody>
          <a:bodyPr/>
          <a:lstStyle/>
          <a:p>
            <a:r>
              <a:rPr lang="ru-RU" b="1">
                <a:solidFill>
                  <a:srgbClr val="000099"/>
                </a:solidFill>
                <a:effectLst>
                  <a:outerShdw blurRad="38100" dist="38100" dir="2700000" algn="tl">
                    <a:srgbClr val="C0C0C0"/>
                  </a:outerShdw>
                </a:effectLst>
              </a:rPr>
              <a:t>Лить колокола</a:t>
            </a:r>
            <a:r>
              <a:rPr lang="ru-RU" sz="3200" b="1">
                <a:solidFill>
                  <a:srgbClr val="000099"/>
                </a:solidFill>
                <a:effectLst>
                  <a:outerShdw blurRad="38100" dist="38100" dir="2700000" algn="tl">
                    <a:srgbClr val="C0C0C0"/>
                  </a:outerShdw>
                </a:effectLst>
              </a:rPr>
              <a:t> (заливать колокола)</a:t>
            </a:r>
            <a:r>
              <a:rPr lang="ru-RU" sz="3200">
                <a:solidFill>
                  <a:srgbClr val="000099"/>
                </a:solidFill>
                <a:effectLst>
                  <a:outerShdw blurRad="38100" dist="38100" dir="2700000" algn="tl">
                    <a:srgbClr val="C0C0C0"/>
                  </a:outerShdw>
                </a:effectLst>
              </a:rPr>
              <a:t/>
            </a:r>
            <a:br>
              <a:rPr lang="ru-RU" sz="3200">
                <a:solidFill>
                  <a:srgbClr val="000099"/>
                </a:solidFill>
                <a:effectLst>
                  <a:outerShdw blurRad="38100" dist="38100" dir="2700000" algn="tl">
                    <a:srgbClr val="C0C0C0"/>
                  </a:outerShdw>
                </a:effectLst>
              </a:rPr>
            </a:br>
            <a:r>
              <a:rPr lang="ru-RU" sz="3200">
                <a:solidFill>
                  <a:srgbClr val="000099"/>
                </a:solidFill>
                <a:effectLst>
                  <a:outerShdw blurRad="38100" dist="38100" dir="2700000" algn="tl">
                    <a:srgbClr val="C0C0C0"/>
                  </a:outerShdw>
                </a:effectLst>
              </a:rPr>
              <a:t>Распускать сплетни, врать</a:t>
            </a:r>
            <a:r>
              <a:rPr lang="ru-RU" sz="3200"/>
              <a:t> </a:t>
            </a:r>
          </a:p>
        </p:txBody>
      </p:sp>
      <p:pic>
        <p:nvPicPr>
          <p:cNvPr id="70660" name="Picture 4" descr="d35_2"/>
          <p:cNvPicPr>
            <a:picLocks noChangeAspect="1" noChangeArrowheads="1"/>
          </p:cNvPicPr>
          <p:nvPr/>
        </p:nvPicPr>
        <p:blipFill>
          <a:blip r:embed="rId2" cstate="print"/>
          <a:srcRect/>
          <a:stretch>
            <a:fillRect/>
          </a:stretch>
        </p:blipFill>
        <p:spPr bwMode="auto">
          <a:xfrm>
            <a:off x="457200" y="2597150"/>
            <a:ext cx="5105400" cy="3802063"/>
          </a:xfrm>
          <a:prstGeom prst="rect">
            <a:avLst/>
          </a:prstGeom>
          <a:noFill/>
          <a:ln w="9525">
            <a:noFill/>
            <a:miter lim="800000"/>
            <a:headEnd/>
            <a:tailEnd/>
          </a:ln>
        </p:spPr>
      </p:pic>
      <p:sp>
        <p:nvSpPr>
          <p:cNvPr id="70659" name="Rectangle 3"/>
          <p:cNvSpPr>
            <a:spLocks noGrp="1" noChangeArrowheads="1"/>
          </p:cNvSpPr>
          <p:nvPr>
            <p:ph type="body" idx="1"/>
          </p:nvPr>
        </p:nvSpPr>
        <p:spPr>
          <a:xfrm>
            <a:off x="5105400" y="1447800"/>
            <a:ext cx="3505200" cy="4038600"/>
          </a:xfrm>
        </p:spPr>
        <p:txBody>
          <a:bodyPr/>
          <a:lstStyle/>
          <a:p>
            <a:pPr marL="0" indent="0">
              <a:buFontTx/>
              <a:buNone/>
            </a:pPr>
            <a:r>
              <a:rPr lang="ru-RU"/>
              <a:t>    </a:t>
            </a:r>
            <a:r>
              <a:rPr lang="ru-RU" sz="2800"/>
              <a:t>И недаром. В старину считалось: чем больше сплетен, сказок и небылиц будет рассказано при литье колокола, тем громче он будет звучать. </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381000" y="381000"/>
            <a:ext cx="8382000" cy="2209800"/>
          </a:xfrm>
        </p:spPr>
        <p:txBody>
          <a:bodyPr/>
          <a:lstStyle/>
          <a:p>
            <a:r>
              <a:rPr lang="ru-RU" b="1">
                <a:solidFill>
                  <a:srgbClr val="000099"/>
                </a:solidFill>
                <a:effectLst>
                  <a:outerShdw blurRad="38100" dist="38100" dir="2700000" algn="tl">
                    <a:srgbClr val="C0C0C0"/>
                  </a:outerShdw>
                </a:effectLst>
              </a:rPr>
              <a:t>Казанская cирoтa</a:t>
            </a:r>
            <a:r>
              <a:rPr lang="ru-RU">
                <a:solidFill>
                  <a:srgbClr val="000099"/>
                </a:solidFill>
                <a:effectLst>
                  <a:outerShdw blurRad="38100" dist="38100" dir="2700000" algn="tl">
                    <a:srgbClr val="C0C0C0"/>
                  </a:outerShdw>
                </a:effectLst>
              </a:rPr>
              <a:t/>
            </a:r>
            <a:br>
              <a:rPr lang="ru-RU">
                <a:solidFill>
                  <a:srgbClr val="000099"/>
                </a:solidFill>
                <a:effectLst>
                  <a:outerShdw blurRad="38100" dist="38100" dir="2700000" algn="tl">
                    <a:srgbClr val="C0C0C0"/>
                  </a:outerShdw>
                </a:effectLst>
              </a:rPr>
            </a:br>
            <a:r>
              <a:rPr lang="ru-RU" sz="2800">
                <a:solidFill>
                  <a:srgbClr val="000099"/>
                </a:solidFill>
                <a:effectLst>
                  <a:outerShdw blurRad="38100" dist="38100" dir="2700000" algn="tl">
                    <a:srgbClr val="C0C0C0"/>
                  </a:outerShdw>
                </a:effectLst>
              </a:rPr>
              <a:t>Так говорят о человеке, который прикидывается несчастным, обиженным, беспомощным, чтобы кого-нибудь разжалобить</a:t>
            </a:r>
            <a:r>
              <a:rPr lang="ru-RU" sz="3200"/>
              <a:t> </a:t>
            </a:r>
          </a:p>
        </p:txBody>
      </p:sp>
      <p:sp>
        <p:nvSpPr>
          <p:cNvPr id="71683" name="Rectangle 3"/>
          <p:cNvSpPr>
            <a:spLocks noGrp="1" noChangeArrowheads="1"/>
          </p:cNvSpPr>
          <p:nvPr>
            <p:ph type="body" idx="1"/>
          </p:nvPr>
        </p:nvSpPr>
        <p:spPr>
          <a:xfrm>
            <a:off x="457200" y="2438400"/>
            <a:ext cx="5105400" cy="4038600"/>
          </a:xfrm>
        </p:spPr>
        <p:txBody>
          <a:bodyPr/>
          <a:lstStyle/>
          <a:p>
            <a:pPr marL="0" indent="0">
              <a:lnSpc>
                <a:spcPct val="80000"/>
              </a:lnSpc>
              <a:buFontTx/>
              <a:buNone/>
            </a:pPr>
            <a:r>
              <a:rPr lang="ru-RU" sz="2400"/>
              <a:t>Но почему сирота именно "казанская"? Московская или саратовская, от этого сиротское положение радостнее не становится. Оказывается, фразеологизм этот возник после завоевания Казани Иваном Грозным. Мирзы (татарские князья), оказавшись подданными русского царя, старались выпросить у него всяческие поблажки, жалуясь на свое сиротство и горькую участь. </a:t>
            </a:r>
          </a:p>
        </p:txBody>
      </p:sp>
      <p:pic>
        <p:nvPicPr>
          <p:cNvPr id="71684" name="Picture 4" descr="d35_3"/>
          <p:cNvPicPr>
            <a:picLocks noChangeAspect="1" noChangeArrowheads="1"/>
          </p:cNvPicPr>
          <p:nvPr/>
        </p:nvPicPr>
        <p:blipFill>
          <a:blip r:embed="rId2" cstate="print"/>
          <a:srcRect/>
          <a:stretch>
            <a:fillRect/>
          </a:stretch>
        </p:blipFill>
        <p:spPr bwMode="auto">
          <a:xfrm>
            <a:off x="5715000" y="1905000"/>
            <a:ext cx="3057525" cy="4267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57200" y="381000"/>
            <a:ext cx="8305800" cy="1219200"/>
          </a:xfrm>
        </p:spPr>
        <p:txBody>
          <a:bodyPr/>
          <a:lstStyle/>
          <a:p>
            <a:pPr algn="r"/>
            <a:r>
              <a:rPr lang="ru-RU" sz="4000" b="1">
                <a:solidFill>
                  <a:srgbClr val="000099"/>
                </a:solidFill>
              </a:rPr>
              <a:t>Коломенская верста</a:t>
            </a:r>
            <a:r>
              <a:rPr lang="ru-RU" sz="3200">
                <a:solidFill>
                  <a:srgbClr val="000099"/>
                </a:solidFill>
              </a:rPr>
              <a:t/>
            </a:r>
            <a:br>
              <a:rPr lang="ru-RU" sz="3200">
                <a:solidFill>
                  <a:srgbClr val="000099"/>
                </a:solidFill>
              </a:rPr>
            </a:br>
            <a:r>
              <a:rPr lang="ru-RU" sz="2800">
                <a:solidFill>
                  <a:srgbClr val="000099"/>
                </a:solidFill>
              </a:rPr>
              <a:t>Так называют человека очень высокого роста</a:t>
            </a:r>
            <a:r>
              <a:rPr lang="ru-RU" sz="3200"/>
              <a:t> </a:t>
            </a:r>
          </a:p>
        </p:txBody>
      </p:sp>
      <p:sp>
        <p:nvSpPr>
          <p:cNvPr id="72707" name="Rectangle 3"/>
          <p:cNvSpPr>
            <a:spLocks noGrp="1" noChangeArrowheads="1"/>
          </p:cNvSpPr>
          <p:nvPr>
            <p:ph type="body" idx="1"/>
          </p:nvPr>
        </p:nvSpPr>
        <p:spPr>
          <a:xfrm>
            <a:off x="457200" y="1905000"/>
            <a:ext cx="5105400" cy="5181600"/>
          </a:xfrm>
        </p:spPr>
        <p:txBody>
          <a:bodyPr/>
          <a:lstStyle/>
          <a:p>
            <a:pPr marL="0" indent="0">
              <a:lnSpc>
                <a:spcPct val="80000"/>
              </a:lnSpc>
              <a:buFontTx/>
              <a:buNone/>
            </a:pPr>
            <a:r>
              <a:rPr lang="ru-RU" sz="2000"/>
              <a:t> </a:t>
            </a:r>
            <a:r>
              <a:rPr lang="ru-RU" sz="2400"/>
              <a:t>В подмосковном селе Коломенском находилась летняя резиденция царя Алексея Михайловича. Дорога туда была оживленной, широкой и считалась главной в государстве. А уж когда поставили огромные верстовые столбы, каких в России еще не бывало, слава этой дороги возросла еще более. Смекалистый народ не преминул воспользоваться новинкой и окрестил долговязого человека коломенской верстой. Так до сих пор и величает... </a:t>
            </a:r>
          </a:p>
        </p:txBody>
      </p:sp>
      <p:pic>
        <p:nvPicPr>
          <p:cNvPr id="72708" name="Picture 4" descr="d31_3"/>
          <p:cNvPicPr>
            <a:picLocks noChangeAspect="1" noChangeArrowheads="1"/>
          </p:cNvPicPr>
          <p:nvPr/>
        </p:nvPicPr>
        <p:blipFill>
          <a:blip r:embed="rId2" cstate="print"/>
          <a:srcRect/>
          <a:stretch>
            <a:fillRect/>
          </a:stretch>
        </p:blipFill>
        <p:spPr bwMode="auto">
          <a:xfrm>
            <a:off x="5591175" y="1828800"/>
            <a:ext cx="3124200" cy="4572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type="body" idx="1"/>
          </p:nvPr>
        </p:nvSpPr>
        <p:spPr>
          <a:xfrm>
            <a:off x="4038600" y="381000"/>
            <a:ext cx="4800600" cy="6477000"/>
          </a:xfrm>
        </p:spPr>
        <p:txBody>
          <a:bodyPr/>
          <a:lstStyle/>
          <a:p>
            <a:pPr marL="0" indent="0">
              <a:buFontTx/>
              <a:buNone/>
            </a:pPr>
            <a:r>
              <a:rPr lang="ru-RU" sz="1600"/>
              <a:t>  </a:t>
            </a:r>
            <a:r>
              <a:rPr lang="ru-RU" sz="2400"/>
              <a:t>В старину на Руси путем называли не только дорогу, но еще и разные должности при дворе князя. Путь сокольничий - ведающий княжеской охотой, путь ловчий - псовой охотой, путь конюший - экипажами и лошадьми. Бояре всеми правдами и неправдами старались заполучить у князя путь-должность. А кому это не удавалось, о тех с пренебрежением отзывались: непутевый человек. Так эта неодобрительная оценка и сохранилась </a:t>
            </a:r>
          </a:p>
        </p:txBody>
      </p:sp>
      <p:pic>
        <p:nvPicPr>
          <p:cNvPr id="73732" name="Picture 4" descr="d31_2"/>
          <p:cNvPicPr>
            <a:picLocks noChangeAspect="1" noChangeArrowheads="1"/>
          </p:cNvPicPr>
          <p:nvPr/>
        </p:nvPicPr>
        <p:blipFill>
          <a:blip r:embed="rId2" cstate="print"/>
          <a:srcRect/>
          <a:stretch>
            <a:fillRect/>
          </a:stretch>
        </p:blipFill>
        <p:spPr bwMode="auto">
          <a:xfrm>
            <a:off x="1219200" y="3048000"/>
            <a:ext cx="2778125" cy="3429000"/>
          </a:xfrm>
          <a:prstGeom prst="rect">
            <a:avLst/>
          </a:prstGeom>
          <a:noFill/>
          <a:ln w="9525">
            <a:noFill/>
            <a:miter lim="800000"/>
            <a:headEnd/>
            <a:tailEnd/>
          </a:ln>
        </p:spPr>
      </p:pic>
      <p:sp>
        <p:nvSpPr>
          <p:cNvPr id="73730" name="Rectangle 2"/>
          <p:cNvSpPr>
            <a:spLocks noGrp="1" noChangeArrowheads="1"/>
          </p:cNvSpPr>
          <p:nvPr>
            <p:ph type="title"/>
          </p:nvPr>
        </p:nvSpPr>
        <p:spPr>
          <a:xfrm>
            <a:off x="381000" y="381000"/>
            <a:ext cx="3962400" cy="2514600"/>
          </a:xfrm>
        </p:spPr>
        <p:txBody>
          <a:bodyPr/>
          <a:lstStyle/>
          <a:p>
            <a:r>
              <a:rPr lang="ru-RU" sz="4000" b="1">
                <a:solidFill>
                  <a:srgbClr val="000099"/>
                </a:solidFill>
              </a:rPr>
              <a:t>Непутевый человек</a:t>
            </a:r>
            <a:r>
              <a:rPr lang="ru-RU" sz="4000">
                <a:solidFill>
                  <a:srgbClr val="000099"/>
                </a:solidFill>
              </a:rPr>
              <a:t/>
            </a:r>
            <a:br>
              <a:rPr lang="ru-RU" sz="4000">
                <a:solidFill>
                  <a:srgbClr val="000099"/>
                </a:solidFill>
              </a:rPr>
            </a:br>
            <a:r>
              <a:rPr lang="ru-RU" sz="2800">
                <a:solidFill>
                  <a:srgbClr val="000099"/>
                </a:solidFill>
              </a:rPr>
              <a:t>Значит легкомысленный, безалаберный, беспутный</a:t>
            </a:r>
            <a:r>
              <a:rPr lang="ru-RU" sz="3200"/>
              <a:t>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81000" y="381000"/>
            <a:ext cx="5181600" cy="838200"/>
          </a:xfrm>
        </p:spPr>
        <p:txBody>
          <a:bodyPr/>
          <a:lstStyle/>
          <a:p>
            <a:r>
              <a:rPr lang="ru-RU" sz="4400" b="1">
                <a:solidFill>
                  <a:srgbClr val="000099"/>
                </a:solidFill>
              </a:rPr>
              <a:t>Шиворот - навыворот</a:t>
            </a:r>
            <a:r>
              <a:rPr lang="ru-RU" sz="4400">
                <a:solidFill>
                  <a:srgbClr val="000099"/>
                </a:solidFill>
              </a:rPr>
              <a:t/>
            </a:r>
            <a:br>
              <a:rPr lang="ru-RU" sz="4400">
                <a:solidFill>
                  <a:srgbClr val="000099"/>
                </a:solidFill>
              </a:rPr>
            </a:br>
            <a:r>
              <a:rPr lang="ru-RU" sz="2800">
                <a:solidFill>
                  <a:srgbClr val="000099"/>
                </a:solidFill>
              </a:rPr>
              <a:t>Если сделал что-то не так, как полагается, наоборот, перепутал - в таких случаях скажут: шиворот-навыворот.</a:t>
            </a:r>
            <a:r>
              <a:rPr lang="ru-RU" sz="3200"/>
              <a:t> </a:t>
            </a:r>
          </a:p>
        </p:txBody>
      </p:sp>
      <p:sp>
        <p:nvSpPr>
          <p:cNvPr id="74755" name="Rectangle 3"/>
          <p:cNvSpPr>
            <a:spLocks noGrp="1" noChangeArrowheads="1"/>
          </p:cNvSpPr>
          <p:nvPr>
            <p:ph type="body" idx="1"/>
          </p:nvPr>
        </p:nvSpPr>
        <p:spPr>
          <a:xfrm>
            <a:off x="457200" y="3581400"/>
            <a:ext cx="8458200" cy="2971800"/>
          </a:xfrm>
        </p:spPr>
        <p:txBody>
          <a:bodyPr/>
          <a:lstStyle/>
          <a:p>
            <a:pPr marL="0" indent="0">
              <a:lnSpc>
                <a:spcPct val="90000"/>
              </a:lnSpc>
              <a:buFontTx/>
              <a:buNone/>
            </a:pPr>
            <a:r>
              <a:rPr lang="ru-RU" sz="2800"/>
              <a:t>Сейчас это вроде бы вполне безобидное выражение. А когда-то оно связывалось с позорным наказанием. Во времена Ивана Грозного провинившегося боярина сажали задом наперед на лошадь в вывернутой наизнанку одежде и в таком виде, опозоренного, возили по городу под свист и насмешки уличной толпы. </a:t>
            </a:r>
          </a:p>
        </p:txBody>
      </p:sp>
      <p:pic>
        <p:nvPicPr>
          <p:cNvPr id="74756" name="Picture 4" descr="d31_1"/>
          <p:cNvPicPr>
            <a:picLocks noChangeAspect="1" noChangeArrowheads="1"/>
          </p:cNvPicPr>
          <p:nvPr/>
        </p:nvPicPr>
        <p:blipFill>
          <a:blip r:embed="rId2" cstate="print"/>
          <a:srcRect/>
          <a:stretch>
            <a:fillRect/>
          </a:stretch>
        </p:blipFill>
        <p:spPr bwMode="auto">
          <a:xfrm>
            <a:off x="5334000" y="533400"/>
            <a:ext cx="3381375" cy="29352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algn="ctr"/>
            <a:r>
              <a:rPr lang="ru-RU" b="1">
                <a:solidFill>
                  <a:srgbClr val="000099"/>
                </a:solidFill>
              </a:rPr>
              <a:t>Попасть в переплет</a:t>
            </a:r>
            <a:r>
              <a:rPr lang="ru-RU">
                <a:solidFill>
                  <a:srgbClr val="000099"/>
                </a:solidFill>
              </a:rPr>
              <a:t/>
            </a:r>
            <a:br>
              <a:rPr lang="ru-RU">
                <a:solidFill>
                  <a:srgbClr val="000099"/>
                </a:solidFill>
              </a:rPr>
            </a:br>
            <a:r>
              <a:rPr lang="ru-RU" sz="3200">
                <a:solidFill>
                  <a:srgbClr val="000099"/>
                </a:solidFill>
              </a:rPr>
              <a:t>Это значит попасть в затруднительное, опасное или неприятное положение</a:t>
            </a:r>
            <a:r>
              <a:rPr lang="ru-RU" sz="3200"/>
              <a:t> </a:t>
            </a:r>
          </a:p>
        </p:txBody>
      </p:sp>
      <p:pic>
        <p:nvPicPr>
          <p:cNvPr id="75782" name="Picture 6" descr="d30_1"/>
          <p:cNvPicPr>
            <a:picLocks noChangeAspect="1" noChangeArrowheads="1"/>
          </p:cNvPicPr>
          <p:nvPr/>
        </p:nvPicPr>
        <p:blipFill>
          <a:blip r:embed="rId2" cstate="print"/>
          <a:srcRect/>
          <a:stretch>
            <a:fillRect/>
          </a:stretch>
        </p:blipFill>
        <p:spPr bwMode="auto">
          <a:xfrm>
            <a:off x="3733800" y="3733800"/>
            <a:ext cx="5067300" cy="2693988"/>
          </a:xfrm>
          <a:prstGeom prst="rect">
            <a:avLst/>
          </a:prstGeom>
          <a:noFill/>
          <a:ln w="9525">
            <a:noFill/>
            <a:miter lim="800000"/>
            <a:headEnd/>
            <a:tailEnd/>
          </a:ln>
        </p:spPr>
      </p:pic>
      <p:sp>
        <p:nvSpPr>
          <p:cNvPr id="75781" name="Rectangle 5"/>
          <p:cNvSpPr>
            <a:spLocks noGrp="1" noChangeArrowheads="1"/>
          </p:cNvSpPr>
          <p:nvPr>
            <p:ph type="body" idx="1"/>
          </p:nvPr>
        </p:nvSpPr>
        <p:spPr>
          <a:xfrm>
            <a:off x="457200" y="2209800"/>
            <a:ext cx="6096000" cy="3200400"/>
          </a:xfrm>
        </p:spPr>
        <p:txBody>
          <a:bodyPr/>
          <a:lstStyle/>
          <a:p>
            <a:pPr>
              <a:buFontTx/>
              <a:buNone/>
            </a:pPr>
            <a:r>
              <a:rPr lang="ru-RU"/>
              <a:t>    В диалектах ПЕРЕПЛЕТ - сплетенная из веток ловушка для рыб. И, как во всякой ловушке, оказаться в ней - дело малоприятное </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381000" y="381000"/>
            <a:ext cx="4495800" cy="2362200"/>
          </a:xfrm>
        </p:spPr>
        <p:txBody>
          <a:bodyPr/>
          <a:lstStyle/>
          <a:p>
            <a:r>
              <a:rPr lang="ru-RU" sz="4000" b="1">
                <a:solidFill>
                  <a:srgbClr val="000099"/>
                </a:solidFill>
              </a:rPr>
              <a:t>Реветь белугой</a:t>
            </a:r>
            <a:r>
              <a:rPr lang="ru-RU" sz="4000">
                <a:solidFill>
                  <a:srgbClr val="000099"/>
                </a:solidFill>
              </a:rPr>
              <a:t/>
            </a:r>
            <a:br>
              <a:rPr lang="ru-RU" sz="4000">
                <a:solidFill>
                  <a:srgbClr val="000099"/>
                </a:solidFill>
              </a:rPr>
            </a:br>
            <a:r>
              <a:rPr lang="ru-RU">
                <a:solidFill>
                  <a:srgbClr val="000099"/>
                </a:solidFill>
              </a:rPr>
              <a:t>Громко кричать или плакать.</a:t>
            </a:r>
            <a:r>
              <a:rPr lang="ru-RU"/>
              <a:t> </a:t>
            </a:r>
          </a:p>
        </p:txBody>
      </p:sp>
      <p:sp>
        <p:nvSpPr>
          <p:cNvPr id="76803" name="Rectangle 3"/>
          <p:cNvSpPr>
            <a:spLocks noGrp="1" noChangeArrowheads="1"/>
          </p:cNvSpPr>
          <p:nvPr>
            <p:ph type="body" idx="1"/>
          </p:nvPr>
        </p:nvSpPr>
        <p:spPr>
          <a:xfrm>
            <a:off x="5029200" y="838200"/>
            <a:ext cx="3733800" cy="5486400"/>
          </a:xfrm>
        </p:spPr>
        <p:txBody>
          <a:bodyPr/>
          <a:lstStyle/>
          <a:p>
            <a:pPr marL="0" indent="0">
              <a:buFontTx/>
              <a:buNone/>
            </a:pPr>
            <a:r>
              <a:rPr lang="ru-RU" sz="2800"/>
              <a:t>    "Нем, как рыба" - это вам известно давным-давно. И вдруг "реветь белугой"? Оказывается, речь здесь не о белуге, а белухе, так называют полярного дельфина. Вот он действительно ревет очень громко. </a:t>
            </a:r>
          </a:p>
        </p:txBody>
      </p:sp>
      <p:pic>
        <p:nvPicPr>
          <p:cNvPr id="76804" name="Picture 4" descr="d30_2"/>
          <p:cNvPicPr>
            <a:picLocks noChangeAspect="1" noChangeArrowheads="1"/>
          </p:cNvPicPr>
          <p:nvPr/>
        </p:nvPicPr>
        <p:blipFill>
          <a:blip r:embed="rId2" cstate="print"/>
          <a:srcRect/>
          <a:stretch>
            <a:fillRect/>
          </a:stretch>
        </p:blipFill>
        <p:spPr bwMode="auto">
          <a:xfrm>
            <a:off x="533400" y="3124200"/>
            <a:ext cx="4038600" cy="250983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8" name="Picture 4" descr="d30_3"/>
          <p:cNvPicPr>
            <a:picLocks noChangeAspect="1" noChangeArrowheads="1"/>
          </p:cNvPicPr>
          <p:nvPr/>
        </p:nvPicPr>
        <p:blipFill>
          <a:blip r:embed="rId2" cstate="print"/>
          <a:srcRect/>
          <a:stretch>
            <a:fillRect/>
          </a:stretch>
        </p:blipFill>
        <p:spPr bwMode="auto">
          <a:xfrm>
            <a:off x="5029200" y="3914775"/>
            <a:ext cx="3924300" cy="2581275"/>
          </a:xfrm>
          <a:prstGeom prst="rect">
            <a:avLst/>
          </a:prstGeom>
          <a:noFill/>
          <a:ln w="9525">
            <a:noFill/>
            <a:miter lim="800000"/>
            <a:headEnd/>
            <a:tailEnd/>
          </a:ln>
        </p:spPr>
      </p:pic>
      <p:sp>
        <p:nvSpPr>
          <p:cNvPr id="77826" name="Rectangle 2"/>
          <p:cNvSpPr>
            <a:spLocks noGrp="1" noChangeArrowheads="1"/>
          </p:cNvSpPr>
          <p:nvPr>
            <p:ph type="title"/>
          </p:nvPr>
        </p:nvSpPr>
        <p:spPr>
          <a:xfrm>
            <a:off x="381000" y="381000"/>
            <a:ext cx="8077200" cy="1447800"/>
          </a:xfrm>
        </p:spPr>
        <p:txBody>
          <a:bodyPr/>
          <a:lstStyle/>
          <a:p>
            <a:r>
              <a:rPr lang="ru-RU" b="1">
                <a:solidFill>
                  <a:srgbClr val="000099"/>
                </a:solidFill>
              </a:rPr>
              <a:t>Козел отпущения</a:t>
            </a:r>
            <a:r>
              <a:rPr lang="ru-RU">
                <a:solidFill>
                  <a:srgbClr val="000099"/>
                </a:solidFill>
              </a:rPr>
              <a:t/>
            </a:r>
            <a:br>
              <a:rPr lang="ru-RU">
                <a:solidFill>
                  <a:srgbClr val="000099"/>
                </a:solidFill>
              </a:rPr>
            </a:br>
            <a:r>
              <a:rPr lang="ru-RU" sz="2800">
                <a:solidFill>
                  <a:srgbClr val="000099"/>
                </a:solidFill>
              </a:rPr>
              <a:t>Так называют человека, на которого сваливают чужую вину</a:t>
            </a:r>
            <a:r>
              <a:rPr lang="ru-RU" sz="3200"/>
              <a:t> </a:t>
            </a:r>
          </a:p>
        </p:txBody>
      </p:sp>
      <p:sp>
        <p:nvSpPr>
          <p:cNvPr id="77827" name="Rectangle 3"/>
          <p:cNvSpPr>
            <a:spLocks noGrp="1" noChangeArrowheads="1"/>
          </p:cNvSpPr>
          <p:nvPr>
            <p:ph type="body" idx="1"/>
          </p:nvPr>
        </p:nvSpPr>
        <p:spPr>
          <a:xfrm>
            <a:off x="457200" y="1905000"/>
            <a:ext cx="6629400" cy="4343400"/>
          </a:xfrm>
        </p:spPr>
        <p:txBody>
          <a:bodyPr/>
          <a:lstStyle/>
          <a:p>
            <a:pPr marL="0" indent="0">
              <a:lnSpc>
                <a:spcPct val="80000"/>
              </a:lnSpc>
              <a:buFontTx/>
              <a:buNone/>
            </a:pPr>
            <a:r>
              <a:rPr lang="ru-RU" sz="2000"/>
              <a:t>       </a:t>
            </a:r>
            <a:r>
              <a:rPr lang="ru-RU" sz="2800"/>
              <a:t>История этого выражения такова: у древних евреев существовал обряд отпущения грехов. Священник возлагал обе руки на голову живого козла, тем самым как бы перекладывая на него грехи всего народа. После этого козла изгоняли в пустыню. Прошло много-много лет, и обряда уже не существует, а выражение все живет... Как ты думаешь - почему? </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algn="ctr"/>
            <a:r>
              <a:rPr lang="ru-RU" b="1">
                <a:solidFill>
                  <a:srgbClr val="000099"/>
                </a:solidFill>
              </a:rPr>
              <a:t>Мастер кислых щей</a:t>
            </a:r>
            <a:r>
              <a:rPr lang="ru-RU">
                <a:solidFill>
                  <a:srgbClr val="000099"/>
                </a:solidFill>
              </a:rPr>
              <a:t/>
            </a:r>
            <a:br>
              <a:rPr lang="ru-RU">
                <a:solidFill>
                  <a:srgbClr val="000099"/>
                </a:solidFill>
              </a:rPr>
            </a:br>
            <a:r>
              <a:rPr lang="ru-RU" sz="3200">
                <a:solidFill>
                  <a:srgbClr val="000099"/>
                </a:solidFill>
              </a:rPr>
              <a:t>Незадачливый, плохой мастер</a:t>
            </a:r>
            <a:r>
              <a:rPr lang="ru-RU" sz="3200"/>
              <a:t> </a:t>
            </a:r>
          </a:p>
        </p:txBody>
      </p:sp>
      <p:pic>
        <p:nvPicPr>
          <p:cNvPr id="78852" name="Picture 4" descr="d28_1"/>
          <p:cNvPicPr>
            <a:picLocks noChangeAspect="1" noChangeArrowheads="1"/>
          </p:cNvPicPr>
          <p:nvPr/>
        </p:nvPicPr>
        <p:blipFill>
          <a:blip r:embed="rId2" cstate="print"/>
          <a:srcRect/>
          <a:stretch>
            <a:fillRect/>
          </a:stretch>
        </p:blipFill>
        <p:spPr bwMode="auto">
          <a:xfrm>
            <a:off x="5105400" y="3429000"/>
            <a:ext cx="3581400" cy="2941638"/>
          </a:xfrm>
          <a:prstGeom prst="rect">
            <a:avLst/>
          </a:prstGeom>
          <a:noFill/>
          <a:ln w="9525">
            <a:noFill/>
            <a:miter lim="800000"/>
            <a:headEnd/>
            <a:tailEnd/>
          </a:ln>
        </p:spPr>
      </p:pic>
      <p:sp>
        <p:nvSpPr>
          <p:cNvPr id="78851" name="Rectangle 3"/>
          <p:cNvSpPr>
            <a:spLocks noGrp="1" noChangeArrowheads="1"/>
          </p:cNvSpPr>
          <p:nvPr>
            <p:ph type="body" idx="1"/>
          </p:nvPr>
        </p:nvSpPr>
        <p:spPr>
          <a:xfrm>
            <a:off x="457200" y="1828800"/>
            <a:ext cx="4800600" cy="4419600"/>
          </a:xfrm>
        </p:spPr>
        <p:txBody>
          <a:bodyPr/>
          <a:lstStyle/>
          <a:p>
            <a:pPr>
              <a:lnSpc>
                <a:spcPct val="90000"/>
              </a:lnSpc>
              <a:buFontTx/>
              <a:buNone/>
            </a:pPr>
            <a:r>
              <a:rPr lang="ru-RU" sz="2400"/>
              <a:t>     </a:t>
            </a:r>
            <a:r>
              <a:rPr lang="ru-RU" sz="2800"/>
              <a:t>Кислые щи - немудреная крестьянская еда: водичка да квашеная капуста. Приготовить их не составляло особых трудностей. И если кого-нибудь называли мастером кислых щей, это означало, что ни на что путное он не годен. </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algn="ctr"/>
            <a:r>
              <a:rPr lang="ru-RU" sz="3200" b="1">
                <a:solidFill>
                  <a:srgbClr val="000099"/>
                </a:solidFill>
              </a:rPr>
              <a:t>Подложить свинью</a:t>
            </a:r>
            <a:r>
              <a:rPr lang="ru-RU" sz="3200">
                <a:solidFill>
                  <a:srgbClr val="000099"/>
                </a:solidFill>
              </a:rPr>
              <a:t/>
            </a:r>
            <a:br>
              <a:rPr lang="ru-RU" sz="3200">
                <a:solidFill>
                  <a:srgbClr val="000099"/>
                </a:solidFill>
              </a:rPr>
            </a:br>
            <a:r>
              <a:rPr lang="ru-RU" sz="3200">
                <a:solidFill>
                  <a:srgbClr val="000099"/>
                </a:solidFill>
              </a:rPr>
              <a:t>Втихомолку подстроить какую-нибудь гадость, напакостить</a:t>
            </a:r>
            <a:r>
              <a:rPr lang="ru-RU" sz="3200"/>
              <a:t> </a:t>
            </a:r>
          </a:p>
        </p:txBody>
      </p:sp>
      <p:sp>
        <p:nvSpPr>
          <p:cNvPr id="79875" name="Rectangle 3"/>
          <p:cNvSpPr>
            <a:spLocks noGrp="1" noChangeArrowheads="1"/>
          </p:cNvSpPr>
          <p:nvPr>
            <p:ph type="body" idx="1"/>
          </p:nvPr>
        </p:nvSpPr>
        <p:spPr>
          <a:xfrm>
            <a:off x="4572000" y="2209800"/>
            <a:ext cx="4114800" cy="4343400"/>
          </a:xfrm>
        </p:spPr>
        <p:txBody>
          <a:bodyPr/>
          <a:lstStyle/>
          <a:p>
            <a:pPr marL="0" indent="0">
              <a:lnSpc>
                <a:spcPct val="90000"/>
              </a:lnSpc>
              <a:buFontTx/>
              <a:buNone/>
            </a:pPr>
            <a:r>
              <a:rPr lang="ru-RU" sz="2400"/>
              <a:t>    </a:t>
            </a:r>
            <a:r>
              <a:rPr lang="ru-RU" sz="2800"/>
              <a:t>По всей вероятности, это выражение связано с тем, что некоторые народы по религиозным соображениям не едят свинину. И если такому человеку незаметно подкладывали в пищу свиное мясо, то этим оскверняли его веру. </a:t>
            </a:r>
          </a:p>
        </p:txBody>
      </p:sp>
      <p:pic>
        <p:nvPicPr>
          <p:cNvPr id="79876" name="Picture 4" descr="d28_2"/>
          <p:cNvPicPr>
            <a:picLocks noChangeAspect="1" noChangeArrowheads="1"/>
          </p:cNvPicPr>
          <p:nvPr/>
        </p:nvPicPr>
        <p:blipFill>
          <a:blip r:embed="rId2" cstate="print"/>
          <a:srcRect/>
          <a:stretch>
            <a:fillRect/>
          </a:stretch>
        </p:blipFill>
        <p:spPr bwMode="auto">
          <a:xfrm>
            <a:off x="609600" y="2940050"/>
            <a:ext cx="3657600" cy="32226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ru-RU" sz="3200" b="1">
                <a:solidFill>
                  <a:srgbClr val="000099"/>
                </a:solidFill>
                <a:effectLst>
                  <a:outerShdw blurRad="38100" dist="38100" dir="2700000" algn="tl">
                    <a:srgbClr val="C0C0C0"/>
                  </a:outerShdw>
                </a:effectLst>
              </a:rPr>
              <a:t>Волосы дыбом</a:t>
            </a:r>
            <a:r>
              <a:rPr lang="ru-RU" sz="3200">
                <a:solidFill>
                  <a:srgbClr val="000099"/>
                </a:solidFill>
                <a:effectLst>
                  <a:outerShdw blurRad="38100" dist="38100" dir="2700000" algn="tl">
                    <a:srgbClr val="C0C0C0"/>
                  </a:outerShdw>
                </a:effectLst>
              </a:rPr>
              <a:t/>
            </a:r>
            <a:br>
              <a:rPr lang="ru-RU" sz="3200">
                <a:solidFill>
                  <a:srgbClr val="000099"/>
                </a:solidFill>
                <a:effectLst>
                  <a:outerShdw blurRad="38100" dist="38100" dir="2700000" algn="tl">
                    <a:srgbClr val="C0C0C0"/>
                  </a:outerShdw>
                </a:effectLst>
              </a:rPr>
            </a:br>
            <a:r>
              <a:rPr lang="ru-RU" sz="3200">
                <a:solidFill>
                  <a:srgbClr val="000099"/>
                </a:solidFill>
                <a:effectLst>
                  <a:outerShdw blurRad="38100" dist="38100" dir="2700000" algn="tl">
                    <a:srgbClr val="C0C0C0"/>
                  </a:outerShdw>
                </a:effectLst>
              </a:rPr>
              <a:t>Значит, сильно перепугался человек.</a:t>
            </a:r>
            <a:r>
              <a:rPr lang="ru-RU" sz="3200"/>
              <a:t> </a:t>
            </a:r>
          </a:p>
        </p:txBody>
      </p:sp>
      <p:sp>
        <p:nvSpPr>
          <p:cNvPr id="6147" name="Rectangle 3"/>
          <p:cNvSpPr>
            <a:spLocks noGrp="1" noChangeArrowheads="1"/>
          </p:cNvSpPr>
          <p:nvPr>
            <p:ph type="body" idx="1"/>
          </p:nvPr>
        </p:nvSpPr>
        <p:spPr>
          <a:xfrm>
            <a:off x="381000" y="1600200"/>
            <a:ext cx="3962400" cy="4724400"/>
          </a:xfrm>
        </p:spPr>
        <p:txBody>
          <a:bodyPr/>
          <a:lstStyle/>
          <a:p>
            <a:pPr marL="0" indent="0">
              <a:buFontTx/>
              <a:buNone/>
            </a:pPr>
            <a:r>
              <a:rPr lang="ru-RU" sz="2800"/>
              <a:t>    Но вот что за "дыб" такой? Оказывается, "стоять дыбом" - это стоять навытяжку, на кончиках пальцев. То есть, когда человек пугается, у него волосы словно на цыпочках на голове стоят. </a:t>
            </a:r>
          </a:p>
        </p:txBody>
      </p:sp>
      <p:pic>
        <p:nvPicPr>
          <p:cNvPr id="6148" name="Picture 4" descr="d42_1"/>
          <p:cNvPicPr>
            <a:picLocks noChangeAspect="1" noChangeArrowheads="1"/>
          </p:cNvPicPr>
          <p:nvPr/>
        </p:nvPicPr>
        <p:blipFill>
          <a:blip r:embed="rId2" cstate="print"/>
          <a:srcRect/>
          <a:stretch>
            <a:fillRect/>
          </a:stretch>
        </p:blipFill>
        <p:spPr bwMode="auto">
          <a:xfrm>
            <a:off x="4114800" y="2286000"/>
            <a:ext cx="4648200" cy="39735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ru-RU" b="1">
                <a:solidFill>
                  <a:srgbClr val="000099"/>
                </a:solidFill>
              </a:rPr>
              <a:t>Всыпать по первое число</a:t>
            </a:r>
            <a:r>
              <a:rPr lang="ru-RU" sz="3200">
                <a:solidFill>
                  <a:srgbClr val="000099"/>
                </a:solidFill>
              </a:rPr>
              <a:t/>
            </a:r>
            <a:br>
              <a:rPr lang="ru-RU" sz="3200">
                <a:solidFill>
                  <a:srgbClr val="000099"/>
                </a:solidFill>
              </a:rPr>
            </a:br>
            <a:r>
              <a:rPr lang="ru-RU" sz="2800">
                <a:solidFill>
                  <a:srgbClr val="000099"/>
                </a:solidFill>
              </a:rPr>
              <a:t>Уж что-что, а это-то выражение вам знакомо... И откуда оно только свалилось на вашу несчастную голову!</a:t>
            </a:r>
            <a:r>
              <a:rPr lang="ru-RU" sz="3200"/>
              <a:t> </a:t>
            </a:r>
          </a:p>
        </p:txBody>
      </p:sp>
      <p:sp>
        <p:nvSpPr>
          <p:cNvPr id="81923" name="Rectangle 3"/>
          <p:cNvSpPr>
            <a:spLocks noGrp="1" noChangeArrowheads="1"/>
          </p:cNvSpPr>
          <p:nvPr>
            <p:ph type="body" idx="1"/>
          </p:nvPr>
        </p:nvSpPr>
        <p:spPr>
          <a:xfrm>
            <a:off x="533400" y="2362200"/>
            <a:ext cx="5410200" cy="4495800"/>
          </a:xfrm>
        </p:spPr>
        <p:txBody>
          <a:bodyPr/>
          <a:lstStyle/>
          <a:p>
            <a:pPr marL="0" indent="0">
              <a:lnSpc>
                <a:spcPct val="90000"/>
              </a:lnSpc>
              <a:buFontTx/>
              <a:buNone/>
            </a:pPr>
            <a:r>
              <a:rPr lang="ru-RU" sz="2800"/>
              <a:t>   Не поверите, но... из старой школы, где учеников пороли каждую неделю, независимо от того, кто прав, кто виноват. И если "наставник" переусердствует, то такой порки хватало надолго, вплоть до первого числа следующего месяца. Кстати, эта же "воспитательная мера" дала еще один фразеологизм - </a:t>
            </a:r>
          </a:p>
        </p:txBody>
      </p:sp>
      <p:pic>
        <p:nvPicPr>
          <p:cNvPr id="81924" name="Picture 4" descr="d28_3"/>
          <p:cNvPicPr>
            <a:picLocks noChangeAspect="1" noChangeArrowheads="1"/>
          </p:cNvPicPr>
          <p:nvPr/>
        </p:nvPicPr>
        <p:blipFill>
          <a:blip r:embed="rId2" cstate="print"/>
          <a:srcRect/>
          <a:stretch>
            <a:fillRect/>
          </a:stretch>
        </p:blipFill>
        <p:spPr bwMode="auto">
          <a:xfrm>
            <a:off x="5876925" y="1905000"/>
            <a:ext cx="2762250" cy="44196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381000" y="609600"/>
            <a:ext cx="4800600" cy="5562600"/>
          </a:xfrm>
        </p:spPr>
        <p:txBody>
          <a:bodyPr/>
          <a:lstStyle/>
          <a:p>
            <a:r>
              <a:rPr lang="ru-RU" b="1">
                <a:solidFill>
                  <a:srgbClr val="0000CC"/>
                </a:solidFill>
              </a:rPr>
              <a:t>Прописать ижицу</a:t>
            </a:r>
            <a:r>
              <a:rPr lang="ru-RU"/>
              <a:t/>
            </a:r>
            <a:br>
              <a:rPr lang="ru-RU"/>
            </a:br>
            <a:r>
              <a:rPr lang="ru-RU" sz="2800">
                <a:solidFill>
                  <a:schemeClr val="tx1"/>
                </a:solidFill>
              </a:rPr>
              <a:t>Ижица - название последней буквы церковнославянской азбуки. Следы порки на известных местах нерадивых учеников сильно смахивали на эту букву. Так что про- писать ижицу - "проучить, наказать", проще "выпороть".</a:t>
            </a:r>
            <a:r>
              <a:rPr lang="ru-RU" sz="3200"/>
              <a:t> </a:t>
            </a:r>
          </a:p>
        </p:txBody>
      </p:sp>
      <p:pic>
        <p:nvPicPr>
          <p:cNvPr id="80900" name="Picture 4" descr="d28_3"/>
          <p:cNvPicPr>
            <a:picLocks noChangeAspect="1" noChangeArrowheads="1"/>
          </p:cNvPicPr>
          <p:nvPr/>
        </p:nvPicPr>
        <p:blipFill>
          <a:blip r:embed="rId2" cstate="print"/>
          <a:srcRect/>
          <a:stretch>
            <a:fillRect/>
          </a:stretch>
        </p:blipFill>
        <p:spPr bwMode="auto">
          <a:xfrm>
            <a:off x="5400675" y="1143000"/>
            <a:ext cx="3238500" cy="51816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381000" y="228600"/>
            <a:ext cx="8001000" cy="838200"/>
          </a:xfrm>
        </p:spPr>
        <p:txBody>
          <a:bodyPr/>
          <a:lstStyle/>
          <a:p>
            <a:r>
              <a:rPr lang="ru-RU" b="1">
                <a:solidFill>
                  <a:srgbClr val="000099"/>
                </a:solidFill>
              </a:rPr>
              <a:t>Тертый калач</a:t>
            </a:r>
            <a:r>
              <a:rPr lang="ru-RU">
                <a:solidFill>
                  <a:srgbClr val="000099"/>
                </a:solidFill>
              </a:rPr>
              <a:t/>
            </a:r>
            <a:br>
              <a:rPr lang="ru-RU">
                <a:solidFill>
                  <a:srgbClr val="000099"/>
                </a:solidFill>
              </a:rPr>
            </a:br>
            <a:r>
              <a:rPr lang="ru-RU" sz="2800">
                <a:solidFill>
                  <a:srgbClr val="000099"/>
                </a:solidFill>
              </a:rPr>
              <a:t>Так называют опытного человека, которого трудно провести</a:t>
            </a:r>
            <a:r>
              <a:rPr lang="ru-RU" sz="3200"/>
              <a:t> </a:t>
            </a:r>
          </a:p>
        </p:txBody>
      </p:sp>
      <p:sp>
        <p:nvSpPr>
          <p:cNvPr id="82947" name="Rectangle 3"/>
          <p:cNvSpPr>
            <a:spLocks noGrp="1" noChangeArrowheads="1"/>
          </p:cNvSpPr>
          <p:nvPr>
            <p:ph type="body" idx="1"/>
          </p:nvPr>
        </p:nvSpPr>
        <p:spPr>
          <a:xfrm>
            <a:off x="304800" y="1752600"/>
            <a:ext cx="4876800" cy="4343400"/>
          </a:xfrm>
        </p:spPr>
        <p:txBody>
          <a:bodyPr/>
          <a:lstStyle/>
          <a:p>
            <a:pPr marL="0" indent="0">
              <a:lnSpc>
                <a:spcPct val="80000"/>
              </a:lnSpc>
              <a:buFontTx/>
              <a:buNone/>
            </a:pPr>
            <a:r>
              <a:rPr lang="ru-RU" sz="2800"/>
              <a:t>Между прочим, и на самом деле был такой сорт хлеба - "тертый калач". Тесто для него очень долго мяли, месили, "терли", отчего калач получался необыкновенно пышным. И еще была пословица - "не терт, не мят, не будет калач". То есть человека учат испытания и беды. Выражение и пошло от пословицы, а не от названия хлеба. </a:t>
            </a:r>
          </a:p>
        </p:txBody>
      </p:sp>
      <p:pic>
        <p:nvPicPr>
          <p:cNvPr id="82948" name="Picture 4" descr="d47_2"/>
          <p:cNvPicPr>
            <a:picLocks noChangeAspect="1" noChangeArrowheads="1"/>
          </p:cNvPicPr>
          <p:nvPr/>
        </p:nvPicPr>
        <p:blipFill>
          <a:blip r:embed="rId2" cstate="print"/>
          <a:srcRect/>
          <a:stretch>
            <a:fillRect/>
          </a:stretch>
        </p:blipFill>
        <p:spPr bwMode="auto">
          <a:xfrm>
            <a:off x="5029200" y="2667000"/>
            <a:ext cx="3762375" cy="36814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algn="ctr"/>
            <a:r>
              <a:rPr lang="ru-RU" b="1">
                <a:solidFill>
                  <a:srgbClr val="000099"/>
                </a:solidFill>
                <a:effectLst>
                  <a:outerShdw blurRad="38100" dist="38100" dir="2700000" algn="tl">
                    <a:srgbClr val="C0C0C0"/>
                  </a:outerShdw>
                </a:effectLst>
              </a:rPr>
              <a:t>Выводить на чистую воду</a:t>
            </a:r>
            <a:r>
              <a:rPr lang="ru-RU">
                <a:solidFill>
                  <a:srgbClr val="000099"/>
                </a:solidFill>
                <a:effectLst>
                  <a:outerShdw blurRad="38100" dist="38100" dir="2700000" algn="tl">
                    <a:srgbClr val="C0C0C0"/>
                  </a:outerShdw>
                </a:effectLst>
              </a:rPr>
              <a:t/>
            </a:r>
            <a:br>
              <a:rPr lang="ru-RU">
                <a:solidFill>
                  <a:srgbClr val="000099"/>
                </a:solidFill>
                <a:effectLst>
                  <a:outerShdw blurRad="38100" dist="38100" dir="2700000" algn="tl">
                    <a:srgbClr val="C0C0C0"/>
                  </a:outerShdw>
                </a:effectLst>
              </a:rPr>
            </a:br>
            <a:r>
              <a:rPr lang="ru-RU" sz="2800">
                <a:solidFill>
                  <a:srgbClr val="000099"/>
                </a:solidFill>
                <a:effectLst>
                  <a:outerShdw blurRad="38100" dist="38100" dir="2700000" algn="tl">
                    <a:srgbClr val="C0C0C0"/>
                  </a:outerShdw>
                </a:effectLst>
              </a:rPr>
              <a:t>Разоблачать чьи-нибудь темные делишки.</a:t>
            </a:r>
            <a:r>
              <a:rPr lang="ru-RU" sz="3200"/>
              <a:t> </a:t>
            </a:r>
          </a:p>
        </p:txBody>
      </p:sp>
      <p:pic>
        <p:nvPicPr>
          <p:cNvPr id="84996" name="Picture 4" descr="d47_3"/>
          <p:cNvPicPr>
            <a:picLocks noChangeAspect="1" noChangeArrowheads="1"/>
          </p:cNvPicPr>
          <p:nvPr/>
        </p:nvPicPr>
        <p:blipFill>
          <a:blip r:embed="rId2" cstate="print"/>
          <a:srcRect/>
          <a:stretch>
            <a:fillRect/>
          </a:stretch>
        </p:blipFill>
        <p:spPr bwMode="auto">
          <a:xfrm>
            <a:off x="4191000" y="3749675"/>
            <a:ext cx="4533900" cy="2565400"/>
          </a:xfrm>
          <a:prstGeom prst="rect">
            <a:avLst/>
          </a:prstGeom>
          <a:noFill/>
          <a:ln w="9525">
            <a:noFill/>
            <a:miter lim="800000"/>
            <a:headEnd/>
            <a:tailEnd/>
          </a:ln>
        </p:spPr>
      </p:pic>
      <p:sp>
        <p:nvSpPr>
          <p:cNvPr id="84995" name="Rectangle 3"/>
          <p:cNvSpPr>
            <a:spLocks noGrp="1" noChangeArrowheads="1"/>
          </p:cNvSpPr>
          <p:nvPr>
            <p:ph type="body" idx="1"/>
          </p:nvPr>
        </p:nvSpPr>
        <p:spPr>
          <a:xfrm>
            <a:off x="685800" y="1676400"/>
            <a:ext cx="6781800" cy="3200400"/>
          </a:xfrm>
        </p:spPr>
        <p:txBody>
          <a:bodyPr/>
          <a:lstStyle/>
          <a:p>
            <a:pPr marL="0" indent="0">
              <a:lnSpc>
                <a:spcPct val="80000"/>
              </a:lnSpc>
              <a:buFontTx/>
              <a:buNone/>
            </a:pPr>
            <a:r>
              <a:rPr lang="ru-RU" sz="2800">
                <a:latin typeface="Arial" charset="0"/>
              </a:rPr>
              <a:t>Когда-то говорили "выводить рыбу на чистую воду". А если рыбу, то все понятно: в зарослях камыша или там, где в иле тонут коряги, попавшаяся на крючок рыба легко может оборвать леску и уйти. А в прозрачной воде, над чистым дном - пусть попробует. Так и разоблаченный жулик: если все обстоятельства ясны, от расплаты ему не уйти.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3581400" y="381000"/>
            <a:ext cx="4953000" cy="2438400"/>
          </a:xfrm>
        </p:spPr>
        <p:txBody>
          <a:bodyPr/>
          <a:lstStyle/>
          <a:p>
            <a:r>
              <a:rPr lang="ru-RU" b="1">
                <a:solidFill>
                  <a:srgbClr val="000099"/>
                </a:solidFill>
              </a:rPr>
              <a:t>Вверх тормашками</a:t>
            </a:r>
            <a:r>
              <a:rPr lang="ru-RU">
                <a:solidFill>
                  <a:srgbClr val="000099"/>
                </a:solidFill>
              </a:rPr>
              <a:t/>
            </a:r>
            <a:br>
              <a:rPr lang="ru-RU">
                <a:solidFill>
                  <a:srgbClr val="000099"/>
                </a:solidFill>
              </a:rPr>
            </a:br>
            <a:r>
              <a:rPr lang="ru-RU" sz="3200">
                <a:solidFill>
                  <a:srgbClr val="000099"/>
                </a:solidFill>
              </a:rPr>
              <a:t>Все наоборот, все не так, как раньше, кувырком</a:t>
            </a:r>
            <a:r>
              <a:rPr lang="ru-RU" sz="3200"/>
              <a:t> </a:t>
            </a:r>
          </a:p>
        </p:txBody>
      </p:sp>
      <p:pic>
        <p:nvPicPr>
          <p:cNvPr id="67589" name="Picture 5" descr="d42_4"/>
          <p:cNvPicPr>
            <a:picLocks noChangeAspect="1" noChangeArrowheads="1"/>
          </p:cNvPicPr>
          <p:nvPr/>
        </p:nvPicPr>
        <p:blipFill>
          <a:blip r:embed="rId2" cstate="print"/>
          <a:srcRect/>
          <a:stretch>
            <a:fillRect/>
          </a:stretch>
        </p:blipFill>
        <p:spPr bwMode="auto">
          <a:xfrm>
            <a:off x="381000" y="1143000"/>
            <a:ext cx="2973388" cy="4876800"/>
          </a:xfrm>
          <a:prstGeom prst="rect">
            <a:avLst/>
          </a:prstGeom>
          <a:noFill/>
          <a:ln w="9525">
            <a:noFill/>
            <a:miter lim="800000"/>
            <a:headEnd/>
            <a:tailEnd/>
          </a:ln>
        </p:spPr>
      </p:pic>
      <p:sp>
        <p:nvSpPr>
          <p:cNvPr id="67587" name="Rectangle 3"/>
          <p:cNvSpPr>
            <a:spLocks noGrp="1" noChangeArrowheads="1"/>
          </p:cNvSpPr>
          <p:nvPr>
            <p:ph type="body" idx="1"/>
          </p:nvPr>
        </p:nvSpPr>
        <p:spPr>
          <a:xfrm>
            <a:off x="2590800" y="3048000"/>
            <a:ext cx="6019800" cy="3429000"/>
          </a:xfrm>
        </p:spPr>
        <p:txBody>
          <a:bodyPr/>
          <a:lstStyle/>
          <a:p>
            <a:pPr>
              <a:buFontTx/>
              <a:buNone/>
            </a:pPr>
            <a:r>
              <a:rPr lang="ru-RU"/>
              <a:t>    Тормашить - во многих русских губерниях это слово означало "ходить". Значит, "вверх тормашками" - это всего-навсего "вверх ходилками", "вверх ногами".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381000" y="381000"/>
            <a:ext cx="2819400" cy="3886200"/>
          </a:xfrm>
        </p:spPr>
        <p:txBody>
          <a:bodyPr/>
          <a:lstStyle/>
          <a:p>
            <a:r>
              <a:rPr lang="ru-RU" sz="4000" b="1">
                <a:solidFill>
                  <a:srgbClr val="000099"/>
                </a:solidFill>
                <a:effectLst>
                  <a:outerShdw blurRad="38100" dist="38100" dir="2700000" algn="tl">
                    <a:srgbClr val="C0C0C0"/>
                  </a:outerShdw>
                </a:effectLst>
              </a:rPr>
              <a:t>Гол как сокол</a:t>
            </a:r>
            <a:r>
              <a:rPr lang="ru-RU" sz="4000">
                <a:solidFill>
                  <a:srgbClr val="000099"/>
                </a:solidFill>
                <a:effectLst>
                  <a:outerShdw blurRad="38100" dist="38100" dir="2700000" algn="tl">
                    <a:srgbClr val="C0C0C0"/>
                  </a:outerShdw>
                </a:effectLst>
              </a:rPr>
              <a:t/>
            </a:r>
            <a:br>
              <a:rPr lang="ru-RU" sz="4000">
                <a:solidFill>
                  <a:srgbClr val="000099"/>
                </a:solidFill>
                <a:effectLst>
                  <a:outerShdw blurRad="38100" dist="38100" dir="2700000" algn="tl">
                    <a:srgbClr val="C0C0C0"/>
                  </a:outerShdw>
                </a:effectLst>
              </a:rPr>
            </a:br>
            <a:r>
              <a:rPr lang="ru-RU" sz="4000">
                <a:solidFill>
                  <a:srgbClr val="000099"/>
                </a:solidFill>
                <a:effectLst>
                  <a:outerShdw blurRad="38100" dist="38100" dir="2700000" algn="tl">
                    <a:srgbClr val="C0C0C0"/>
                  </a:outerShdw>
                </a:effectLst>
              </a:rPr>
              <a:t>Очень </a:t>
            </a:r>
            <a:r>
              <a:rPr lang="ru-RU" sz="3200">
                <a:solidFill>
                  <a:srgbClr val="000099"/>
                </a:solidFill>
                <a:effectLst>
                  <a:outerShdw blurRad="38100" dist="38100" dir="2700000" algn="tl">
                    <a:srgbClr val="C0C0C0"/>
                  </a:outerShdw>
                </a:effectLst>
              </a:rPr>
              <a:t>бедный, нищий.</a:t>
            </a:r>
            <a:r>
              <a:rPr lang="ru-RU"/>
              <a:t> </a:t>
            </a:r>
          </a:p>
        </p:txBody>
      </p:sp>
      <p:sp>
        <p:nvSpPr>
          <p:cNvPr id="69635" name="Rectangle 3"/>
          <p:cNvSpPr>
            <a:spLocks noGrp="1" noChangeArrowheads="1"/>
          </p:cNvSpPr>
          <p:nvPr>
            <p:ph type="body" idx="1"/>
          </p:nvPr>
        </p:nvSpPr>
        <p:spPr>
          <a:xfrm>
            <a:off x="533400" y="3810000"/>
            <a:ext cx="8153400" cy="2743200"/>
          </a:xfrm>
        </p:spPr>
        <p:txBody>
          <a:bodyPr/>
          <a:lstStyle/>
          <a:p>
            <a:pPr marL="0" indent="0">
              <a:buFontTx/>
              <a:buNone/>
            </a:pPr>
            <a:r>
              <a:rPr lang="ru-RU" sz="2800"/>
              <a:t>     Все думают, что речь идет о птице соколе. Но она-то и не бедная, и не богатая. На самом деле "сокол" - старинное военное стенобитные орудие. Это была совершенно гладкая ("голая") чугунная болванка, закрепленная на цепях. Ничего лишнего! </a:t>
            </a:r>
          </a:p>
        </p:txBody>
      </p:sp>
      <p:pic>
        <p:nvPicPr>
          <p:cNvPr id="69636" name="Picture 4" descr="d35_1"/>
          <p:cNvPicPr>
            <a:picLocks noChangeAspect="1" noChangeArrowheads="1"/>
          </p:cNvPicPr>
          <p:nvPr/>
        </p:nvPicPr>
        <p:blipFill>
          <a:blip r:embed="rId2" cstate="print"/>
          <a:srcRect/>
          <a:stretch>
            <a:fillRect/>
          </a:stretch>
        </p:blipFill>
        <p:spPr bwMode="auto">
          <a:xfrm>
            <a:off x="2590800" y="457200"/>
            <a:ext cx="6096000" cy="33051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81000" y="381000"/>
            <a:ext cx="5181600" cy="838200"/>
          </a:xfrm>
        </p:spPr>
        <p:txBody>
          <a:bodyPr/>
          <a:lstStyle/>
          <a:p>
            <a:r>
              <a:rPr lang="ru-RU" b="1">
                <a:solidFill>
                  <a:srgbClr val="000099"/>
                </a:solidFill>
                <a:effectLst>
                  <a:outerShdw blurRad="38100" dist="38100" dir="2700000" algn="tl">
                    <a:srgbClr val="C0C0C0"/>
                  </a:outerShdw>
                </a:effectLst>
              </a:rPr>
              <a:t>Точить лясы</a:t>
            </a:r>
            <a:r>
              <a:rPr lang="ru-RU" sz="3200">
                <a:solidFill>
                  <a:srgbClr val="000099"/>
                </a:solidFill>
                <a:effectLst>
                  <a:outerShdw blurRad="38100" dist="38100" dir="2700000" algn="tl">
                    <a:srgbClr val="C0C0C0"/>
                  </a:outerShdw>
                </a:effectLst>
              </a:rPr>
              <a:t/>
            </a:r>
            <a:br>
              <a:rPr lang="ru-RU" sz="3200">
                <a:solidFill>
                  <a:srgbClr val="000099"/>
                </a:solidFill>
                <a:effectLst>
                  <a:outerShdw blurRad="38100" dist="38100" dir="2700000" algn="tl">
                    <a:srgbClr val="C0C0C0"/>
                  </a:outerShdw>
                </a:effectLst>
              </a:rPr>
            </a:br>
            <a:r>
              <a:rPr lang="ru-RU" sz="2800">
                <a:solidFill>
                  <a:srgbClr val="000099"/>
                </a:solidFill>
                <a:effectLst>
                  <a:outerShdw blurRad="38100" dist="38100" dir="2700000" algn="tl">
                    <a:srgbClr val="C0C0C0"/>
                  </a:outerShdw>
                </a:effectLst>
              </a:rPr>
              <a:t>Пустословить, заниматься </a:t>
            </a:r>
            <a:br>
              <a:rPr lang="ru-RU" sz="2800">
                <a:solidFill>
                  <a:srgbClr val="000099"/>
                </a:solidFill>
                <a:effectLst>
                  <a:outerShdw blurRad="38100" dist="38100" dir="2700000" algn="tl">
                    <a:srgbClr val="C0C0C0"/>
                  </a:outerShdw>
                </a:effectLst>
              </a:rPr>
            </a:br>
            <a:r>
              <a:rPr lang="ru-RU" sz="2800">
                <a:solidFill>
                  <a:srgbClr val="000099"/>
                </a:solidFill>
                <a:effectLst>
                  <a:outerShdw blurRad="38100" dist="38100" dir="2700000" algn="tl">
                    <a:srgbClr val="C0C0C0"/>
                  </a:outerShdw>
                </a:effectLst>
              </a:rPr>
              <a:t>бесполезной болтовней.</a:t>
            </a:r>
            <a:r>
              <a:rPr lang="ru-RU" sz="3200"/>
              <a:t> </a:t>
            </a:r>
          </a:p>
        </p:txBody>
      </p:sp>
      <p:sp>
        <p:nvSpPr>
          <p:cNvPr id="83971" name="Rectangle 3"/>
          <p:cNvSpPr>
            <a:spLocks noGrp="1" noChangeArrowheads="1"/>
          </p:cNvSpPr>
          <p:nvPr>
            <p:ph type="body" idx="1"/>
          </p:nvPr>
        </p:nvSpPr>
        <p:spPr>
          <a:xfrm>
            <a:off x="4800600" y="533400"/>
            <a:ext cx="4038600" cy="5867400"/>
          </a:xfrm>
        </p:spPr>
        <p:txBody>
          <a:bodyPr/>
          <a:lstStyle/>
          <a:p>
            <a:pPr marL="0" indent="0">
              <a:lnSpc>
                <a:spcPct val="90000"/>
              </a:lnSpc>
              <a:buFontTx/>
              <a:buNone/>
            </a:pPr>
            <a:r>
              <a:rPr lang="ru-RU" sz="2400"/>
              <a:t>  Лясы (балясы) - это точеные фигурные столбики перил у крылечка; изготовить такую красоту мог только настоящий мастер. Наверное, сначала "точить балясы" означало вести изящную, причудливую, витиеватую (как балясы) беседу. А умельцев вести такую беседу к нашему времени становилось меньше и меньше. Вот и стало это выражение обозначать пустую болтовню. </a:t>
            </a:r>
          </a:p>
        </p:txBody>
      </p:sp>
      <p:pic>
        <p:nvPicPr>
          <p:cNvPr id="83972" name="Picture 4" descr="d47_1"/>
          <p:cNvPicPr>
            <a:picLocks noChangeAspect="1" noChangeArrowheads="1"/>
          </p:cNvPicPr>
          <p:nvPr/>
        </p:nvPicPr>
        <p:blipFill>
          <a:blip r:embed="rId2" cstate="print"/>
          <a:srcRect/>
          <a:stretch>
            <a:fillRect/>
          </a:stretch>
        </p:blipFill>
        <p:spPr bwMode="auto">
          <a:xfrm>
            <a:off x="381000" y="2343150"/>
            <a:ext cx="4114800" cy="37830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381000"/>
            <a:ext cx="8077200" cy="1066800"/>
          </a:xfrm>
        </p:spPr>
        <p:txBody>
          <a:bodyPr/>
          <a:lstStyle/>
          <a:p>
            <a:r>
              <a:rPr lang="ru-RU" b="1">
                <a:solidFill>
                  <a:srgbClr val="000099"/>
                </a:solidFill>
                <a:effectLst>
                  <a:outerShdw blurRad="38100" dist="38100" dir="2700000" algn="tl">
                    <a:srgbClr val="C0C0C0"/>
                  </a:outerShdw>
                </a:effectLst>
              </a:rPr>
              <a:t>Все трын-трава</a:t>
            </a:r>
            <a:r>
              <a:rPr lang="ru-RU" i="1">
                <a:solidFill>
                  <a:srgbClr val="000099"/>
                </a:solidFill>
                <a:effectLst>
                  <a:outerShdw blurRad="38100" dist="38100" dir="2700000" algn="tl">
                    <a:srgbClr val="C0C0C0"/>
                  </a:outerShdw>
                </a:effectLst>
              </a:rPr>
              <a:t/>
            </a:r>
            <a:br>
              <a:rPr lang="ru-RU" i="1">
                <a:solidFill>
                  <a:srgbClr val="000099"/>
                </a:solidFill>
                <a:effectLst>
                  <a:outerShdw blurRad="38100" dist="38100" dir="2700000" algn="tl">
                    <a:srgbClr val="C0C0C0"/>
                  </a:outerShdw>
                </a:effectLst>
              </a:rPr>
            </a:br>
            <a:r>
              <a:rPr lang="ru-RU" sz="3200">
                <a:solidFill>
                  <a:srgbClr val="000099"/>
                </a:solidFill>
                <a:effectLst>
                  <a:outerShdw blurRad="38100" dist="38100" dir="2700000" algn="tl">
                    <a:srgbClr val="C0C0C0"/>
                  </a:outerShdw>
                </a:effectLst>
              </a:rPr>
              <a:t>Все безразлично, ничто не волнует</a:t>
            </a:r>
            <a:r>
              <a:rPr lang="ru-RU" sz="3200"/>
              <a:t> </a:t>
            </a:r>
          </a:p>
        </p:txBody>
      </p:sp>
      <p:sp>
        <p:nvSpPr>
          <p:cNvPr id="7171" name="Rectangle 3"/>
          <p:cNvSpPr>
            <a:spLocks noGrp="1" noChangeArrowheads="1"/>
          </p:cNvSpPr>
          <p:nvPr>
            <p:ph type="body" idx="1"/>
          </p:nvPr>
        </p:nvSpPr>
        <p:spPr>
          <a:xfrm>
            <a:off x="4419600" y="1676400"/>
            <a:ext cx="4267200" cy="4648200"/>
          </a:xfrm>
        </p:spPr>
        <p:txBody>
          <a:bodyPr/>
          <a:lstStyle/>
          <a:p>
            <a:pPr>
              <a:lnSpc>
                <a:spcPct val="90000"/>
              </a:lnSpc>
              <a:buFontTx/>
              <a:buNone/>
            </a:pPr>
            <a:r>
              <a:rPr lang="ru-RU" sz="2800"/>
              <a:t>     Таинственная "трын-трава" - это не какое-нибудь растительное снадобье, чтоб не волноваться. Сначала она называлась "тын-трава". Тын - это забор, т.е. "трава подзаборная", никому не нужный, всем безразличный сорняк. </a:t>
            </a:r>
          </a:p>
        </p:txBody>
      </p:sp>
      <p:pic>
        <p:nvPicPr>
          <p:cNvPr id="7172" name="Picture 4" descr="d42_2"/>
          <p:cNvPicPr>
            <a:picLocks noChangeAspect="1" noChangeArrowheads="1"/>
          </p:cNvPicPr>
          <p:nvPr/>
        </p:nvPicPr>
        <p:blipFill>
          <a:blip r:embed="rId2" cstate="print"/>
          <a:srcRect/>
          <a:stretch>
            <a:fillRect/>
          </a:stretch>
        </p:blipFill>
        <p:spPr bwMode="auto">
          <a:xfrm>
            <a:off x="381000" y="1828800"/>
            <a:ext cx="4343400" cy="382746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381000"/>
            <a:ext cx="8229600" cy="1143000"/>
          </a:xfrm>
        </p:spPr>
        <p:txBody>
          <a:bodyPr/>
          <a:lstStyle/>
          <a:p>
            <a:pPr algn="ctr"/>
            <a:r>
              <a:rPr lang="ru-RU" b="1">
                <a:solidFill>
                  <a:srgbClr val="000099"/>
                </a:solidFill>
              </a:rPr>
              <a:t>Дым коромыслом</a:t>
            </a:r>
            <a:r>
              <a:rPr lang="ru-RU">
                <a:solidFill>
                  <a:srgbClr val="000099"/>
                </a:solidFill>
              </a:rPr>
              <a:t/>
            </a:r>
            <a:br>
              <a:rPr lang="ru-RU">
                <a:solidFill>
                  <a:srgbClr val="000099"/>
                </a:solidFill>
              </a:rPr>
            </a:br>
            <a:r>
              <a:rPr lang="ru-RU" sz="2800">
                <a:solidFill>
                  <a:srgbClr val="000099"/>
                </a:solidFill>
              </a:rPr>
              <a:t>Шум, гам, беспорядок, суматоха</a:t>
            </a:r>
          </a:p>
        </p:txBody>
      </p:sp>
      <p:sp>
        <p:nvSpPr>
          <p:cNvPr id="9219" name="Rectangle 3"/>
          <p:cNvSpPr>
            <a:spLocks noGrp="1" noChangeArrowheads="1"/>
          </p:cNvSpPr>
          <p:nvPr>
            <p:ph type="body" idx="1"/>
          </p:nvPr>
        </p:nvSpPr>
        <p:spPr>
          <a:xfrm>
            <a:off x="3429000" y="1524000"/>
            <a:ext cx="5486400" cy="5105400"/>
          </a:xfrm>
        </p:spPr>
        <p:txBody>
          <a:bodyPr/>
          <a:lstStyle/>
          <a:p>
            <a:pPr>
              <a:buFontTx/>
              <a:buNone/>
            </a:pPr>
            <a:r>
              <a:rPr lang="ru-RU" sz="2800"/>
              <a:t>      В старой Руси избы часто топили "по-черному": дым уходил не через печную трубу (ее вообще не было), а через специальное окошко или дверь. И по форме дыма предсказывали погоду. Идет дым "столбом" - будет ясно, "волоком" - к туману, дождю, "коромыслом" - к ветру, непогоде, а то и буре. </a:t>
            </a:r>
          </a:p>
        </p:txBody>
      </p:sp>
      <p:pic>
        <p:nvPicPr>
          <p:cNvPr id="9220" name="Picture 4" descr="d40_2"/>
          <p:cNvPicPr>
            <a:picLocks noChangeAspect="1" noChangeArrowheads="1"/>
          </p:cNvPicPr>
          <p:nvPr/>
        </p:nvPicPr>
        <p:blipFill>
          <a:blip r:embed="rId2" cstate="print"/>
          <a:srcRect/>
          <a:stretch>
            <a:fillRect/>
          </a:stretch>
        </p:blipFill>
        <p:spPr bwMode="auto">
          <a:xfrm>
            <a:off x="381000" y="1371600"/>
            <a:ext cx="3144838" cy="52578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ru-RU" b="1">
                <a:solidFill>
                  <a:srgbClr val="000099"/>
                </a:solidFill>
                <a:effectLst>
                  <a:outerShdw blurRad="38100" dist="38100" dir="2700000" algn="tl">
                    <a:srgbClr val="C0C0C0"/>
                  </a:outerShdw>
                </a:effectLst>
              </a:rPr>
              <a:t>Переть на рожон</a:t>
            </a:r>
            <a:r>
              <a:rPr lang="ru-RU">
                <a:solidFill>
                  <a:srgbClr val="000099"/>
                </a:solidFill>
                <a:effectLst>
                  <a:outerShdw blurRad="38100" dist="38100" dir="2700000" algn="tl">
                    <a:srgbClr val="C0C0C0"/>
                  </a:outerShdw>
                </a:effectLst>
              </a:rPr>
              <a:t/>
            </a:r>
            <a:br>
              <a:rPr lang="ru-RU">
                <a:solidFill>
                  <a:srgbClr val="000099"/>
                </a:solidFill>
                <a:effectLst>
                  <a:outerShdw blurRad="38100" dist="38100" dir="2700000" algn="tl">
                    <a:srgbClr val="C0C0C0"/>
                  </a:outerShdw>
                </a:effectLst>
              </a:rPr>
            </a:br>
            <a:r>
              <a:rPr lang="ru-RU" sz="2800">
                <a:solidFill>
                  <a:srgbClr val="000099"/>
                </a:solidFill>
                <a:effectLst>
                  <a:outerShdw blurRad="38100" dist="38100" dir="2700000" algn="tl">
                    <a:srgbClr val="C0C0C0"/>
                  </a:outerShdw>
                </a:effectLst>
              </a:rPr>
              <a:t>Нарываться на неприятности, делать что-то опасное, заранее обреченное на неудачу.</a:t>
            </a:r>
            <a:r>
              <a:rPr lang="ru-RU" sz="3200"/>
              <a:t> </a:t>
            </a:r>
          </a:p>
        </p:txBody>
      </p:sp>
      <p:sp>
        <p:nvSpPr>
          <p:cNvPr id="8195" name="Rectangle 3"/>
          <p:cNvSpPr>
            <a:spLocks noGrp="1" noChangeArrowheads="1"/>
          </p:cNvSpPr>
          <p:nvPr>
            <p:ph type="body" idx="1"/>
          </p:nvPr>
        </p:nvSpPr>
        <p:spPr>
          <a:xfrm>
            <a:off x="4495800" y="2057400"/>
            <a:ext cx="4191000" cy="4495800"/>
          </a:xfrm>
        </p:spPr>
        <p:txBody>
          <a:bodyPr/>
          <a:lstStyle/>
          <a:p>
            <a:pPr>
              <a:lnSpc>
                <a:spcPct val="90000"/>
              </a:lnSpc>
              <a:buFontTx/>
              <a:buNone/>
            </a:pPr>
            <a:r>
              <a:rPr lang="ru-RU"/>
              <a:t>    "Рожон" - это острый шест. А в некоторых русских губерниях так называли четырехзубые вилы. Действительно, не очень-то на них попрешь! </a:t>
            </a:r>
          </a:p>
        </p:txBody>
      </p:sp>
      <p:pic>
        <p:nvPicPr>
          <p:cNvPr id="8196" name="Picture 4" descr="d42_3"/>
          <p:cNvPicPr>
            <a:picLocks noChangeAspect="1" noChangeArrowheads="1"/>
          </p:cNvPicPr>
          <p:nvPr/>
        </p:nvPicPr>
        <p:blipFill>
          <a:blip r:embed="rId2" cstate="print"/>
          <a:srcRect/>
          <a:stretch>
            <a:fillRect/>
          </a:stretch>
        </p:blipFill>
        <p:spPr bwMode="auto">
          <a:xfrm>
            <a:off x="457200" y="2378075"/>
            <a:ext cx="4038600" cy="37465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ru-RU" b="1">
                <a:solidFill>
                  <a:srgbClr val="000099"/>
                </a:solidFill>
                <a:effectLst>
                  <a:outerShdw blurRad="38100" dist="38100" dir="2700000" algn="tl">
                    <a:srgbClr val="C0C0C0"/>
                  </a:outerShdw>
                </a:effectLst>
              </a:rPr>
              <a:t>Отставной козы барабанщик</a:t>
            </a:r>
            <a:br>
              <a:rPr lang="ru-RU" b="1">
                <a:solidFill>
                  <a:srgbClr val="000099"/>
                </a:solidFill>
                <a:effectLst>
                  <a:outerShdw blurRad="38100" dist="38100" dir="2700000" algn="tl">
                    <a:srgbClr val="C0C0C0"/>
                  </a:outerShdw>
                </a:effectLst>
              </a:rPr>
            </a:br>
            <a:r>
              <a:rPr lang="ru-RU" sz="3200">
                <a:solidFill>
                  <a:srgbClr val="000099"/>
                </a:solidFill>
                <a:effectLst>
                  <a:outerShdw blurRad="38100" dist="38100" dir="2700000" algn="tl">
                    <a:srgbClr val="C0C0C0"/>
                  </a:outerShdw>
                </a:effectLst>
              </a:rPr>
              <a:t>Никому не нужный, никем не уважаемый человек.</a:t>
            </a:r>
            <a:r>
              <a:rPr lang="ru-RU" sz="3200"/>
              <a:t> </a:t>
            </a:r>
          </a:p>
        </p:txBody>
      </p:sp>
      <p:sp>
        <p:nvSpPr>
          <p:cNvPr id="68611" name="Rectangle 3"/>
          <p:cNvSpPr>
            <a:spLocks noGrp="1" noChangeArrowheads="1"/>
          </p:cNvSpPr>
          <p:nvPr>
            <p:ph type="body" idx="1"/>
          </p:nvPr>
        </p:nvSpPr>
        <p:spPr>
          <a:xfrm>
            <a:off x="3200400" y="1600200"/>
            <a:ext cx="5715000" cy="4800600"/>
          </a:xfrm>
        </p:spPr>
        <p:txBody>
          <a:bodyPr/>
          <a:lstStyle/>
          <a:p>
            <a:pPr marL="90488" indent="-90488">
              <a:buFontTx/>
              <a:buNone/>
            </a:pPr>
            <a:r>
              <a:rPr lang="ru-RU" sz="2800"/>
              <a:t>     </a:t>
            </a:r>
            <a:r>
              <a:rPr lang="ru-RU" sz="2800">
                <a:latin typeface="Arial" charset="0"/>
              </a:rPr>
              <a:t>В старину на ярмарках водили дрессированных медведей. Их сопровождали мальчик-плясун, наряженный козой, и барабанщик, аккомпанирующий его пляске. Это и был "козы барабанщик". Его воспринимали как никчемного, несерьезного человека. А если еще и коза "отставная"? </a:t>
            </a:r>
          </a:p>
        </p:txBody>
      </p:sp>
      <p:pic>
        <p:nvPicPr>
          <p:cNvPr id="68612" name="Picture 4" descr="d40_1"/>
          <p:cNvPicPr>
            <a:picLocks noChangeAspect="1" noChangeArrowheads="1"/>
          </p:cNvPicPr>
          <p:nvPr/>
        </p:nvPicPr>
        <p:blipFill>
          <a:blip r:embed="rId2" cstate="print"/>
          <a:srcRect/>
          <a:stretch>
            <a:fillRect/>
          </a:stretch>
        </p:blipFill>
        <p:spPr bwMode="auto">
          <a:xfrm>
            <a:off x="609600" y="2133600"/>
            <a:ext cx="2541588" cy="44672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28_qPt">
  <a:themeElements>
    <a:clrScheme name="Selling a Product or Service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fontScheme name="Selling a Product or Service">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ru-RU"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ru-RU"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elling a Product or Servic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Selling a Product or Service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Selling a Product or Service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Selling a Product or Service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28_qPt</Template>
  <TotalTime>2</TotalTime>
  <Words>1100</Words>
  <Application>Microsoft Office PowerPoint</Application>
  <PresentationFormat>Экран (4:3)</PresentationFormat>
  <Paragraphs>44</Paragraphs>
  <Slides>23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23</vt:i4>
      </vt:variant>
    </vt:vector>
  </HeadingPairs>
  <TitlesOfParts>
    <vt:vector size="27" baseType="lpstr">
      <vt:lpstr>Arial</vt:lpstr>
      <vt:lpstr>Tahoma</vt:lpstr>
      <vt:lpstr>Times New Roman</vt:lpstr>
      <vt:lpstr>28_qPt</vt:lpstr>
      <vt:lpstr>Фразеологизмы:  значение и происхождение</vt:lpstr>
      <vt:lpstr>Волосы дыбом Значит, сильно перепугался человек. </vt:lpstr>
      <vt:lpstr>Вверх тормашками Все наоборот, все не так, как раньше, кувырком </vt:lpstr>
      <vt:lpstr>Гол как сокол Очень бедный, нищий. </vt:lpstr>
      <vt:lpstr>Точить лясы Пустословить, заниматься  бесполезной болтовней. </vt:lpstr>
      <vt:lpstr>Все трын-трава Все безразлично, ничто не волнует </vt:lpstr>
      <vt:lpstr>Дым коромыслом Шум, гам, беспорядок, суматоха</vt:lpstr>
      <vt:lpstr>Переть на рожон Нарываться на неприятности, делать что-то опасное, заранее обреченное на неудачу. </vt:lpstr>
      <vt:lpstr>Отставной козы барабанщик Никому не нужный, никем не уважаемый человек. </vt:lpstr>
      <vt:lpstr>Лить колокола (заливать колокола) Распускать сплетни, врать </vt:lpstr>
      <vt:lpstr>Казанская cирoтa Так говорят о человеке, который прикидывается несчастным, обиженным, беспомощным, чтобы кого-нибудь разжалобить </vt:lpstr>
      <vt:lpstr>Коломенская верста Так называют человека очень высокого роста </vt:lpstr>
      <vt:lpstr>Непутевый человек Значит легкомысленный, безалаберный, беспутный </vt:lpstr>
      <vt:lpstr>Шиворот - навыворот Если сделал что-то не так, как полагается, наоборот, перепутал - в таких случаях скажут: шиворот-навыворот. </vt:lpstr>
      <vt:lpstr>Попасть в переплет Это значит попасть в затруднительное, опасное или неприятное положение </vt:lpstr>
      <vt:lpstr>Реветь белугой Громко кричать или плакать. </vt:lpstr>
      <vt:lpstr>Козел отпущения Так называют человека, на которого сваливают чужую вину </vt:lpstr>
      <vt:lpstr>Мастер кислых щей Незадачливый, плохой мастер </vt:lpstr>
      <vt:lpstr>Подложить свинью Втихомолку подстроить какую-нибудь гадость, напакостить </vt:lpstr>
      <vt:lpstr>Всыпать по первое число Уж что-что, а это-то выражение вам знакомо... И откуда оно только свалилось на вашу несчастную голову! </vt:lpstr>
      <vt:lpstr>Прописать ижицу Ижица - название последней буквы церковнославянской азбуки. Следы порки на известных местах нерадивых учеников сильно смахивали на эту букву. Так что про- писать ижицу - "проучить, наказать", проще "выпороть". </vt:lpstr>
      <vt:lpstr>Тертый калач Так называют опытного человека, которого трудно провести </vt:lpstr>
      <vt:lpstr>Выводить на чистую воду Разоблачать чьи-нибудь темные делишки.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Фразеологизмы:  значение и происхождение</dc:title>
  <dc:creator>User</dc:creator>
  <cp:lastModifiedBy>User</cp:lastModifiedBy>
  <cp:revision>1</cp:revision>
  <cp:lastPrinted>1601-01-01T00:00:00Z</cp:lastPrinted>
  <dcterms:created xsi:type="dcterms:W3CDTF">2012-10-15T18:42:44Z</dcterms:created>
  <dcterms:modified xsi:type="dcterms:W3CDTF">2012-10-15T18:45:08Z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