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9" r:id="rId4"/>
    <p:sldId id="257" r:id="rId5"/>
    <p:sldId id="260" r:id="rId6"/>
    <p:sldId id="261" r:id="rId7"/>
    <p:sldId id="258" r:id="rId8"/>
    <p:sldId id="262" r:id="rId9"/>
    <p:sldId id="263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ADDADD"/>
    <a:srgbClr val="D9FFD9"/>
    <a:srgbClr val="BDF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86" d="100"/>
          <a:sy n="86" d="100"/>
        </p:scale>
        <p:origin x="9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E5E5CC-08DC-47A5-9E62-E8EFE10568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2038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B0546-15B8-4141-A74D-A5E8466049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905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B0B502-7337-4A60-8D7E-81D4F59153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333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4ABA5-6EBB-4616-A830-8C58FCEBAB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1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1F25B-BE9A-4D2F-87BF-D6DEA04FE1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7972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22E697-FFF9-4B7D-BAF1-26DFC6A6D7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202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5FD71-F841-4810-90F5-25C07D97FD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812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D66F-04B7-4014-AED7-E7B16EA7E1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068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81E529-095D-4B48-8106-AD956A485D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58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604EAF-D981-4234-BF24-C9649D5B7B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121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C0EB6-2D33-4C76-8946-AFC9E3943F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566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39D894-76D0-44E2-9D4D-85CEEE582D8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0"/>
            <a:ext cx="8424936" cy="3068960"/>
          </a:xfrm>
        </p:spPr>
        <p:txBody>
          <a:bodyPr/>
          <a:lstStyle/>
          <a:p>
            <a:r>
              <a:rPr lang="ru-RU" sz="1800" dirty="0"/>
              <a:t>МОБУ «Сясьстройская средняя общеобразовательная школа №1»</a:t>
            </a:r>
          </a:p>
          <a:p>
            <a:r>
              <a:rPr lang="ru-RU" sz="1800" dirty="0"/>
              <a:t>Волховского </a:t>
            </a:r>
            <a:r>
              <a:rPr lang="ru-RU" sz="1800" dirty="0" smtClean="0"/>
              <a:t>района </a:t>
            </a:r>
            <a:r>
              <a:rPr lang="ru-RU" sz="1800" dirty="0"/>
              <a:t>Ленинградской области.</a:t>
            </a:r>
          </a:p>
          <a:p>
            <a:r>
              <a:rPr lang="ru-RU" sz="1800" dirty="0"/>
              <a:t>                                                                                                                                                              </a:t>
            </a:r>
            <a:endParaRPr lang="ru-RU" sz="1800" dirty="0" smtClean="0"/>
          </a:p>
          <a:p>
            <a:pPr algn="r"/>
            <a:r>
              <a:rPr lang="ru-RU" sz="1800" dirty="0"/>
              <a:t> </a:t>
            </a:r>
            <a:r>
              <a:rPr lang="ru-RU" sz="1800" dirty="0" smtClean="0"/>
              <a:t>                                                Учитель </a:t>
            </a:r>
            <a:r>
              <a:rPr lang="ru-RU" sz="1800" dirty="0"/>
              <a:t>начальных </a:t>
            </a:r>
            <a:r>
              <a:rPr lang="ru-RU" sz="1800" dirty="0" smtClean="0"/>
              <a:t>классов                                                                                                                                                                               </a:t>
            </a:r>
          </a:p>
          <a:p>
            <a:pPr algn="r"/>
            <a:r>
              <a:rPr lang="ru-RU" sz="1800" dirty="0"/>
              <a:t> </a:t>
            </a:r>
            <a:r>
              <a:rPr lang="ru-RU" sz="1800" dirty="0" smtClean="0"/>
              <a:t>                                                             Алексеева </a:t>
            </a:r>
            <a:r>
              <a:rPr lang="ru-RU" sz="1800" dirty="0"/>
              <a:t>Наталья Владимировна</a:t>
            </a:r>
            <a:r>
              <a:rPr lang="ru-RU" sz="1800" dirty="0" smtClean="0"/>
              <a:t>.                                                                                                                                                                   </a:t>
            </a:r>
          </a:p>
          <a:p>
            <a:pPr algn="r"/>
            <a:r>
              <a:rPr lang="ru-RU" sz="1800" dirty="0"/>
              <a:t> </a:t>
            </a:r>
            <a:r>
              <a:rPr lang="ru-RU" sz="1800" dirty="0" smtClean="0"/>
              <a:t>                                                   Педагогический </a:t>
            </a:r>
            <a:r>
              <a:rPr lang="ru-RU" sz="1800" dirty="0"/>
              <a:t>стаж – 36 лет</a:t>
            </a:r>
            <a:r>
              <a:rPr lang="ru-RU" sz="1800" dirty="0" smtClean="0"/>
              <a:t>.                                                                                                                                                                    </a:t>
            </a:r>
          </a:p>
          <a:p>
            <a:pPr algn="r"/>
            <a:r>
              <a:rPr lang="ru-RU" sz="1800" dirty="0"/>
              <a:t> </a:t>
            </a:r>
            <a:r>
              <a:rPr lang="ru-RU" sz="1800" dirty="0" smtClean="0"/>
              <a:t>                                                     Квалификационная </a:t>
            </a:r>
            <a:r>
              <a:rPr lang="ru-RU" sz="1800" dirty="0"/>
              <a:t>категория – </a:t>
            </a:r>
            <a:r>
              <a:rPr lang="ru-RU" sz="1800" dirty="0" smtClean="0"/>
              <a:t>                                                                                                                                                                                          </a:t>
            </a:r>
          </a:p>
          <a:p>
            <a:pPr algn="r"/>
            <a:r>
              <a:rPr lang="ru-RU" sz="1800" dirty="0"/>
              <a:t> </a:t>
            </a:r>
            <a:r>
              <a:rPr lang="ru-RU" sz="1800" dirty="0" smtClean="0"/>
              <a:t>                                                                высшая </a:t>
            </a:r>
            <a:r>
              <a:rPr lang="ru-RU" sz="1800" dirty="0"/>
              <a:t>квалификационная </a:t>
            </a:r>
            <a:r>
              <a:rPr lang="ru-RU" sz="1800" dirty="0" smtClean="0"/>
              <a:t>категория                                                                                                                                                        </a:t>
            </a:r>
          </a:p>
          <a:p>
            <a:pPr algn="r"/>
            <a:r>
              <a:rPr lang="ru-RU" sz="1800" dirty="0"/>
              <a:t> </a:t>
            </a:r>
            <a:r>
              <a:rPr lang="ru-RU" sz="1800" dirty="0" smtClean="0"/>
              <a:t>                                          по </a:t>
            </a:r>
            <a:r>
              <a:rPr lang="ru-RU" sz="1800" dirty="0"/>
              <a:t>должности «учитель».</a:t>
            </a:r>
          </a:p>
          <a:p>
            <a:r>
              <a:rPr lang="ru-RU" sz="4400" dirty="0">
                <a:solidFill>
                  <a:schemeClr val="accent2"/>
                </a:solidFill>
              </a:rPr>
              <a:t>Презентация</a:t>
            </a:r>
          </a:p>
          <a:p>
            <a:r>
              <a:rPr lang="ru-RU" sz="4400" dirty="0">
                <a:solidFill>
                  <a:schemeClr val="accent2"/>
                </a:solidFill>
              </a:rPr>
              <a:t>к </a:t>
            </a:r>
            <a:r>
              <a:rPr lang="ru-RU" sz="4400" dirty="0" smtClean="0">
                <a:solidFill>
                  <a:schemeClr val="accent2"/>
                </a:solidFill>
              </a:rPr>
              <a:t>уроку</a:t>
            </a:r>
            <a:endParaRPr lang="ru-RU" sz="4400" dirty="0">
              <a:solidFill>
                <a:schemeClr val="accent2"/>
              </a:solidFill>
            </a:endParaRPr>
          </a:p>
          <a:p>
            <a:r>
              <a:rPr lang="ru-RU" sz="4400" dirty="0" smtClean="0">
                <a:solidFill>
                  <a:schemeClr val="accent2"/>
                </a:solidFill>
              </a:rPr>
              <a:t>«Наши предки - славяне»</a:t>
            </a:r>
          </a:p>
          <a:p>
            <a:r>
              <a:rPr lang="ru-RU" sz="2400" dirty="0" smtClean="0">
                <a:solidFill>
                  <a:schemeClr val="accent2"/>
                </a:solidFill>
              </a:rPr>
              <a:t>2010</a:t>
            </a:r>
            <a:endParaRPr lang="ru-RU" sz="2400" dirty="0">
              <a:solidFill>
                <a:schemeClr val="accent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60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640" y="797"/>
            <a:ext cx="4606675" cy="68572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30" y="796"/>
            <a:ext cx="4569970" cy="685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54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0800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12" y="-3182"/>
            <a:ext cx="4680370" cy="68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637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gifakt.ru/wp-content/uploads/2012/09/1346759073_pagan_06-e13471128147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1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0"/>
            <a:ext cx="7772400" cy="1470025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Спасибо за урок!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279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DDADD"/>
            </a:gs>
            <a:gs pos="50000">
              <a:srgbClr val="D9FFD9"/>
            </a:gs>
            <a:gs pos="100000">
              <a:srgbClr val="ADDAD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z="4800" b="1" smtClean="0">
                <a:solidFill>
                  <a:schemeClr val="accent2"/>
                </a:solidFill>
              </a:rPr>
              <a:t>Наши предки – славяне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957392"/>
          </a:xfrm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via-midgard.info/uploads/posts/2012-12/my-russkie-my-arijcy-my-slavyane-my-as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8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39700"/>
            <a:ext cx="6624637" cy="652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1042988" y="0"/>
            <a:ext cx="4321175" cy="10525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2146300" y="133350"/>
            <a:ext cx="1849438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5651500" y="0"/>
            <a:ext cx="1849438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323850" y="2852738"/>
            <a:ext cx="1849438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468313" y="6237288"/>
            <a:ext cx="1849437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611188" y="2276475"/>
            <a:ext cx="2016125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512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05000"/>
            <a:ext cx="8496300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146300" y="133350"/>
            <a:ext cx="1849438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651500" y="0"/>
            <a:ext cx="1849438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23850" y="2852738"/>
            <a:ext cx="1849438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68313" y="6237288"/>
            <a:ext cx="1849437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11188" y="2276475"/>
            <a:ext cx="2016125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615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882015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41767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3600" b="1" smtClean="0">
                <a:solidFill>
                  <a:srgbClr val="CC0099"/>
                </a:solidFill>
              </a:rPr>
              <a:t>Задача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chemeClr val="accent2"/>
                </a:solidFill>
              </a:rPr>
              <a:t>Хозяйка надоила за день 2 ведра молока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chemeClr val="accent2"/>
                </a:solidFill>
              </a:rPr>
              <a:t>(1 ведро = 10 литров). 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chemeClr val="accent2"/>
                </a:solidFill>
              </a:rPr>
              <a:t>5 литров молока пошло на сливки, 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chemeClr val="accent2"/>
                </a:solidFill>
              </a:rPr>
              <a:t>13 литров – на простоквашу, а остальное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chemeClr val="accent2"/>
                </a:solidFill>
              </a:rPr>
              <a:t>выпила славянская семья.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chemeClr val="accent2"/>
                </a:solidFill>
              </a:rPr>
              <a:t>Сколько литров молока выпито?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39750" y="4724400"/>
            <a:ext cx="82296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3200">
                <a:solidFill>
                  <a:srgbClr val="CC0099"/>
                </a:solidFill>
              </a:rPr>
              <a:t>а)</a:t>
            </a:r>
            <a:r>
              <a:rPr lang="ru-RU" altLang="ru-RU" sz="3200">
                <a:solidFill>
                  <a:schemeClr val="accent2"/>
                </a:solidFill>
              </a:rPr>
              <a:t> 2        </a:t>
            </a:r>
            <a:r>
              <a:rPr lang="ru-RU" altLang="ru-RU" sz="3200">
                <a:solidFill>
                  <a:srgbClr val="CC0099"/>
                </a:solidFill>
              </a:rPr>
              <a:t>б)</a:t>
            </a:r>
            <a:r>
              <a:rPr lang="ru-RU" altLang="ru-RU" sz="3200">
                <a:solidFill>
                  <a:schemeClr val="accent2"/>
                </a:solidFill>
              </a:rPr>
              <a:t> 2 л        </a:t>
            </a:r>
            <a:r>
              <a:rPr lang="ru-RU" altLang="ru-RU" sz="3200">
                <a:solidFill>
                  <a:srgbClr val="CC0099"/>
                </a:solidFill>
              </a:rPr>
              <a:t>в)</a:t>
            </a:r>
            <a:r>
              <a:rPr lang="ru-RU" altLang="ru-RU" sz="3200">
                <a:solidFill>
                  <a:schemeClr val="accent2"/>
                </a:solidFill>
              </a:rPr>
              <a:t> 12 л        </a:t>
            </a:r>
            <a:r>
              <a:rPr lang="ru-RU" altLang="ru-RU" sz="3200">
                <a:solidFill>
                  <a:srgbClr val="CC0099"/>
                </a:solidFill>
              </a:rPr>
              <a:t>г)</a:t>
            </a:r>
            <a:r>
              <a:rPr lang="ru-RU" altLang="ru-RU" sz="3200">
                <a:solidFill>
                  <a:schemeClr val="accent2"/>
                </a:solidFill>
              </a:rPr>
              <a:t> другой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696075" y="5300663"/>
            <a:ext cx="24479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3200">
                <a:solidFill>
                  <a:schemeClr val="accent2"/>
                </a:solidFill>
              </a:rPr>
              <a:t>вариант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3200">
                <a:solidFill>
                  <a:schemeClr val="accent2"/>
                </a:solidFill>
              </a:rPr>
              <a:t>ответа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5413" y="404813"/>
            <a:ext cx="8905875" cy="58324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i="1" smtClean="0">
                <a:solidFill>
                  <a:schemeClr val="accent2"/>
                </a:solidFill>
                <a:latin typeface="Century Schoolbook" pitchFamily="18" charset="0"/>
              </a:rPr>
              <a:t>Славяне  занимались  бортничеством.</a:t>
            </a:r>
          </a:p>
          <a:p>
            <a:pPr eaLnBrk="1" hangingPunct="1">
              <a:buFontTx/>
              <a:buNone/>
            </a:pPr>
            <a:r>
              <a:rPr lang="ru-RU" altLang="ru-RU" b="1" i="1" smtClean="0">
                <a:solidFill>
                  <a:schemeClr val="accent2"/>
                </a:solidFill>
                <a:latin typeface="Century Schoolbook" pitchFamily="18" charset="0"/>
              </a:rPr>
              <a:t>Ло</a:t>
            </a:r>
            <a:r>
              <a:rPr lang="ru-RU" altLang="ru-RU" b="1" i="1" smtClean="0">
                <a:solidFill>
                  <a:schemeClr val="bg1"/>
                </a:solidFill>
                <a:latin typeface="Century Schoolbook" pitchFamily="18" charset="0"/>
              </a:rPr>
              <a:t>в</a:t>
            </a:r>
            <a:r>
              <a:rPr lang="ru-RU" altLang="ru-RU" b="1" i="1" smtClean="0">
                <a:solidFill>
                  <a:schemeClr val="accent2"/>
                </a:solidFill>
                <a:latin typeface="Century Schoolbook" pitchFamily="18" charset="0"/>
              </a:rPr>
              <a:t>кий  отрок  забирался  в  дремучую</a:t>
            </a:r>
          </a:p>
          <a:p>
            <a:pPr eaLnBrk="1" hangingPunct="1">
              <a:buFontTx/>
              <a:buNone/>
            </a:pPr>
            <a:r>
              <a:rPr lang="ru-RU" altLang="ru-RU" b="1" i="1" smtClean="0">
                <a:solidFill>
                  <a:schemeClr val="accent2"/>
                </a:solidFill>
                <a:latin typeface="Century Schoolbook" pitchFamily="18" charset="0"/>
              </a:rPr>
              <a:t>ч</a:t>
            </a:r>
            <a:r>
              <a:rPr lang="ru-RU" altLang="ru-RU" b="1" i="1" smtClean="0">
                <a:solidFill>
                  <a:schemeClr val="bg1"/>
                </a:solidFill>
                <a:latin typeface="Century Schoolbook" pitchFamily="18" charset="0"/>
              </a:rPr>
              <a:t>а</a:t>
            </a:r>
            <a:r>
              <a:rPr lang="ru-RU" altLang="ru-RU" b="1" i="1" smtClean="0">
                <a:solidFill>
                  <a:schemeClr val="accent2"/>
                </a:solidFill>
                <a:latin typeface="Century Schoolbook" pitchFamily="18" charset="0"/>
              </a:rPr>
              <a:t>щу  леса,  разыскивал  в  дуплах </a:t>
            </a:r>
          </a:p>
          <a:p>
            <a:pPr eaLnBrk="1" hangingPunct="1">
              <a:buFontTx/>
              <a:buNone/>
            </a:pPr>
            <a:r>
              <a:rPr lang="ru-RU" altLang="ru-RU" b="1" i="1" smtClean="0">
                <a:solidFill>
                  <a:schemeClr val="accent2"/>
                </a:solidFill>
                <a:latin typeface="Century Schoolbook" pitchFamily="18" charset="0"/>
              </a:rPr>
              <a:t>ульи  диких  пчёл  –  их  называли </a:t>
            </a:r>
          </a:p>
          <a:p>
            <a:pPr eaLnBrk="1" hangingPunct="1">
              <a:buFontTx/>
              <a:buNone/>
            </a:pPr>
            <a:r>
              <a:rPr lang="ru-RU" altLang="ru-RU" b="1" i="1" smtClean="0">
                <a:solidFill>
                  <a:schemeClr val="accent2"/>
                </a:solidFill>
                <a:latin typeface="Century Schoolbook" pitchFamily="18" charset="0"/>
              </a:rPr>
              <a:t>бортями.  Затем  он  вл</a:t>
            </a:r>
            <a:r>
              <a:rPr lang="ru-RU" altLang="ru-RU" b="1" i="1" smtClean="0">
                <a:solidFill>
                  <a:schemeClr val="bg1"/>
                </a:solidFill>
                <a:latin typeface="Century Schoolbook" pitchFamily="18" charset="0"/>
              </a:rPr>
              <a:t>е</a:t>
            </a:r>
            <a:r>
              <a:rPr lang="ru-RU" altLang="ru-RU" b="1" i="1" smtClean="0">
                <a:solidFill>
                  <a:schemeClr val="accent2"/>
                </a:solidFill>
                <a:latin typeface="Century Schoolbook" pitchFamily="18" charset="0"/>
              </a:rPr>
              <a:t>зал  на </a:t>
            </a:r>
          </a:p>
          <a:p>
            <a:pPr eaLnBrk="1" hangingPunct="1">
              <a:buFontTx/>
              <a:buNone/>
            </a:pPr>
            <a:r>
              <a:rPr lang="ru-RU" altLang="ru-RU" b="1" i="1" smtClean="0">
                <a:solidFill>
                  <a:schemeClr val="accent2"/>
                </a:solidFill>
                <a:latin typeface="Century Schoolbook" pitchFamily="18" charset="0"/>
              </a:rPr>
              <a:t>высокое  дер</a:t>
            </a:r>
            <a:r>
              <a:rPr lang="ru-RU" altLang="ru-RU" b="1" i="1" smtClean="0">
                <a:solidFill>
                  <a:schemeClr val="bg1"/>
                </a:solidFill>
                <a:latin typeface="Century Schoolbook" pitchFamily="18" charset="0"/>
              </a:rPr>
              <a:t>е</a:t>
            </a:r>
            <a:r>
              <a:rPr lang="ru-RU" altLang="ru-RU" b="1" i="1" smtClean="0">
                <a:solidFill>
                  <a:schemeClr val="accent2"/>
                </a:solidFill>
                <a:latin typeface="Century Schoolbook" pitchFamily="18" charset="0"/>
              </a:rPr>
              <a:t>во,  привязывал  себя  к</a:t>
            </a:r>
          </a:p>
          <a:p>
            <a:pPr eaLnBrk="1" hangingPunct="1">
              <a:buFontTx/>
              <a:buNone/>
            </a:pPr>
            <a:r>
              <a:rPr lang="ru-RU" altLang="ru-RU" b="1" i="1" smtClean="0">
                <a:solidFill>
                  <a:schemeClr val="accent2"/>
                </a:solidFill>
                <a:latin typeface="Century Schoolbook" pitchFamily="18" charset="0"/>
              </a:rPr>
              <a:t>ств</a:t>
            </a:r>
            <a:r>
              <a:rPr lang="ru-RU" altLang="ru-RU" b="1" i="1" smtClean="0">
                <a:solidFill>
                  <a:schemeClr val="bg1"/>
                </a:solidFill>
                <a:latin typeface="Century Schoolbook" pitchFamily="18" charset="0"/>
              </a:rPr>
              <a:t>о</a:t>
            </a:r>
            <a:r>
              <a:rPr lang="ru-RU" altLang="ru-RU" b="1" i="1" smtClean="0">
                <a:solidFill>
                  <a:schemeClr val="accent2"/>
                </a:solidFill>
                <a:latin typeface="Century Schoolbook" pitchFamily="18" charset="0"/>
              </a:rPr>
              <a:t>лу  поясом  и  дост</a:t>
            </a:r>
            <a:r>
              <a:rPr lang="ru-RU" altLang="ru-RU" b="1" i="1" smtClean="0">
                <a:solidFill>
                  <a:schemeClr val="bg1"/>
                </a:solidFill>
                <a:latin typeface="Century Schoolbook" pitchFamily="18" charset="0"/>
              </a:rPr>
              <a:t>а</a:t>
            </a:r>
            <a:r>
              <a:rPr lang="ru-RU" altLang="ru-RU" b="1" i="1" smtClean="0">
                <a:solidFill>
                  <a:schemeClr val="accent2"/>
                </a:solidFill>
                <a:latin typeface="Century Schoolbook" pitchFamily="18" charset="0"/>
              </a:rPr>
              <a:t>вал  полные</a:t>
            </a:r>
          </a:p>
          <a:p>
            <a:pPr eaLnBrk="1" hangingPunct="1">
              <a:buFontTx/>
              <a:buNone/>
            </a:pPr>
            <a:r>
              <a:rPr lang="ru-RU" altLang="ru-RU" b="1" i="1" smtClean="0">
                <a:solidFill>
                  <a:schemeClr val="accent2"/>
                </a:solidFill>
                <a:latin typeface="Century Schoolbook" pitchFamily="18" charset="0"/>
              </a:rPr>
              <a:t>мёдом  соты.  Пчёлы  долго  л</a:t>
            </a:r>
            <a:r>
              <a:rPr lang="ru-RU" altLang="ru-RU" b="1" i="1" smtClean="0">
                <a:solidFill>
                  <a:schemeClr val="bg1"/>
                </a:solidFill>
                <a:latin typeface="Century Schoolbook" pitchFamily="18" charset="0"/>
              </a:rPr>
              <a:t>е</a:t>
            </a:r>
            <a:r>
              <a:rPr lang="ru-RU" altLang="ru-RU" b="1" i="1" smtClean="0">
                <a:solidFill>
                  <a:schemeClr val="accent2"/>
                </a:solidFill>
                <a:latin typeface="Century Schoolbook" pitchFamily="18" charset="0"/>
              </a:rPr>
              <a:t>тали</a:t>
            </a:r>
          </a:p>
          <a:p>
            <a:pPr eaLnBrk="1" hangingPunct="1">
              <a:buFontTx/>
              <a:buNone/>
            </a:pPr>
            <a:r>
              <a:rPr lang="ru-RU" altLang="ru-RU" b="1" i="1" smtClean="0">
                <a:solidFill>
                  <a:schemeClr val="accent2"/>
                </a:solidFill>
                <a:latin typeface="Century Schoolbook" pitchFamily="18" charset="0"/>
              </a:rPr>
              <a:t>за  ним  следом,  сердито жужжа.</a:t>
            </a:r>
          </a:p>
        </p:txBody>
      </p:sp>
      <p:sp>
        <p:nvSpPr>
          <p:cNvPr id="8195" name="TextBox 11"/>
          <p:cNvSpPr txBox="1">
            <a:spLocks noChangeArrowheads="1"/>
          </p:cNvSpPr>
          <p:nvPr/>
        </p:nvSpPr>
        <p:spPr bwMode="auto">
          <a:xfrm>
            <a:off x="938213" y="4079875"/>
            <a:ext cx="392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...</a:t>
            </a:r>
          </a:p>
        </p:txBody>
      </p:sp>
      <p:sp>
        <p:nvSpPr>
          <p:cNvPr id="8196" name="TextBox 12"/>
          <p:cNvSpPr txBox="1">
            <a:spLocks noChangeArrowheads="1"/>
          </p:cNvSpPr>
          <p:nvPr/>
        </p:nvSpPr>
        <p:spPr bwMode="auto">
          <a:xfrm>
            <a:off x="5486400" y="2922588"/>
            <a:ext cx="392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...</a:t>
            </a:r>
          </a:p>
        </p:txBody>
      </p:sp>
      <p:sp>
        <p:nvSpPr>
          <p:cNvPr id="8197" name="TextBox 13"/>
          <p:cNvSpPr txBox="1">
            <a:spLocks noChangeArrowheads="1"/>
          </p:cNvSpPr>
          <p:nvPr/>
        </p:nvSpPr>
        <p:spPr bwMode="auto">
          <a:xfrm>
            <a:off x="2795588" y="3506788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...</a:t>
            </a:r>
          </a:p>
        </p:txBody>
      </p:sp>
      <p:sp>
        <p:nvSpPr>
          <p:cNvPr id="8198" name="TextBox 14"/>
          <p:cNvSpPr txBox="1">
            <a:spLocks noChangeArrowheads="1"/>
          </p:cNvSpPr>
          <p:nvPr/>
        </p:nvSpPr>
        <p:spPr bwMode="auto">
          <a:xfrm>
            <a:off x="5360988" y="4090988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...</a:t>
            </a:r>
          </a:p>
        </p:txBody>
      </p:sp>
      <p:sp>
        <p:nvSpPr>
          <p:cNvPr id="8199" name="TextBox 15"/>
          <p:cNvSpPr txBox="1">
            <a:spLocks noChangeArrowheads="1"/>
          </p:cNvSpPr>
          <p:nvPr/>
        </p:nvSpPr>
        <p:spPr bwMode="auto">
          <a:xfrm>
            <a:off x="6678613" y="4697413"/>
            <a:ext cx="447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...</a:t>
            </a:r>
          </a:p>
        </p:txBody>
      </p:sp>
      <p:sp>
        <p:nvSpPr>
          <p:cNvPr id="8200" name="TextBox 16"/>
          <p:cNvSpPr txBox="1">
            <a:spLocks noChangeArrowheads="1"/>
          </p:cNvSpPr>
          <p:nvPr/>
        </p:nvSpPr>
        <p:spPr bwMode="auto">
          <a:xfrm>
            <a:off x="401638" y="1773238"/>
            <a:ext cx="392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...</a:t>
            </a:r>
          </a:p>
        </p:txBody>
      </p:sp>
      <p:sp>
        <p:nvSpPr>
          <p:cNvPr id="8201" name="TextBox 17"/>
          <p:cNvSpPr txBox="1">
            <a:spLocks noChangeArrowheads="1"/>
          </p:cNvSpPr>
          <p:nvPr/>
        </p:nvSpPr>
        <p:spPr bwMode="auto">
          <a:xfrm>
            <a:off x="679450" y="1177925"/>
            <a:ext cx="433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...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25413" y="404813"/>
            <a:ext cx="9058275" cy="5984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200" b="1" i="1" kern="0" dirty="0">
                <a:solidFill>
                  <a:schemeClr val="accent2"/>
                </a:solidFill>
                <a:latin typeface="Century Schoolbook" pitchFamily="18" charset="0"/>
              </a:rPr>
              <a:t>Славяне  занимались  бортничеством.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200" b="1" i="1" kern="0" dirty="0">
                <a:solidFill>
                  <a:schemeClr val="accent2"/>
                </a:solidFill>
                <a:latin typeface="Century Schoolbook" pitchFamily="18" charset="0"/>
              </a:rPr>
              <a:t>Ло</a:t>
            </a:r>
            <a:r>
              <a:rPr lang="ru-RU" sz="3200" b="1" i="1" kern="0" dirty="0">
                <a:solidFill>
                  <a:srgbClr val="CC0099"/>
                </a:solidFill>
                <a:latin typeface="Century Schoolbook" pitchFamily="18" charset="0"/>
              </a:rPr>
              <a:t>в</a:t>
            </a:r>
            <a:r>
              <a:rPr lang="ru-RU" sz="3200" b="1" i="1" kern="0" dirty="0">
                <a:solidFill>
                  <a:schemeClr val="accent2"/>
                </a:solidFill>
                <a:latin typeface="Century Schoolbook" pitchFamily="18" charset="0"/>
              </a:rPr>
              <a:t>кий  отрок  забирался  в  дремучую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200" b="1" i="1" kern="0" dirty="0">
                <a:solidFill>
                  <a:schemeClr val="accent2"/>
                </a:solidFill>
                <a:latin typeface="Century Schoolbook" pitchFamily="18" charset="0"/>
              </a:rPr>
              <a:t>ч</a:t>
            </a:r>
            <a:r>
              <a:rPr lang="ru-RU" sz="3200" b="1" i="1" kern="0" dirty="0">
                <a:solidFill>
                  <a:srgbClr val="CC0099"/>
                </a:solidFill>
                <a:latin typeface="Century Schoolbook" pitchFamily="18" charset="0"/>
              </a:rPr>
              <a:t>а</a:t>
            </a:r>
            <a:r>
              <a:rPr lang="ru-RU" sz="3200" b="1" i="1" kern="0" dirty="0">
                <a:solidFill>
                  <a:schemeClr val="accent2"/>
                </a:solidFill>
                <a:latin typeface="Century Schoolbook" pitchFamily="18" charset="0"/>
              </a:rPr>
              <a:t>щу  леса,  разыскивал  в  дуплах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200" b="1" i="1" kern="0" dirty="0">
                <a:solidFill>
                  <a:schemeClr val="accent2"/>
                </a:solidFill>
                <a:latin typeface="Century Schoolbook" pitchFamily="18" charset="0"/>
              </a:rPr>
              <a:t>ульи  диких  пчёл  –  их  называли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200" b="1" i="1" kern="0" dirty="0">
                <a:solidFill>
                  <a:schemeClr val="accent2"/>
                </a:solidFill>
                <a:latin typeface="Century Schoolbook" pitchFamily="18" charset="0"/>
              </a:rPr>
              <a:t>бортями.  Затем  он  вл</a:t>
            </a:r>
            <a:r>
              <a:rPr lang="ru-RU" sz="3200" b="1" i="1" kern="0" dirty="0">
                <a:solidFill>
                  <a:srgbClr val="CC0099"/>
                </a:solidFill>
                <a:latin typeface="Century Schoolbook" pitchFamily="18" charset="0"/>
              </a:rPr>
              <a:t>е</a:t>
            </a:r>
            <a:r>
              <a:rPr lang="ru-RU" sz="3200" b="1" i="1" kern="0" dirty="0">
                <a:solidFill>
                  <a:schemeClr val="accent2"/>
                </a:solidFill>
                <a:latin typeface="Century Schoolbook" pitchFamily="18" charset="0"/>
              </a:rPr>
              <a:t>зал  на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200" b="1" i="1" kern="0" dirty="0">
                <a:solidFill>
                  <a:schemeClr val="accent2"/>
                </a:solidFill>
                <a:latin typeface="Century Schoolbook" pitchFamily="18" charset="0"/>
              </a:rPr>
              <a:t>высокое  дер</a:t>
            </a:r>
            <a:r>
              <a:rPr lang="ru-RU" sz="3200" b="1" i="1" kern="0" dirty="0">
                <a:solidFill>
                  <a:srgbClr val="CC0099"/>
                </a:solidFill>
                <a:latin typeface="Century Schoolbook" pitchFamily="18" charset="0"/>
              </a:rPr>
              <a:t>е</a:t>
            </a:r>
            <a:r>
              <a:rPr lang="ru-RU" sz="3200" b="1" i="1" kern="0" dirty="0">
                <a:solidFill>
                  <a:schemeClr val="accent2"/>
                </a:solidFill>
                <a:latin typeface="Century Schoolbook" pitchFamily="18" charset="0"/>
              </a:rPr>
              <a:t>во,  привязывал  себя  к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200" b="1" i="1" kern="0" dirty="0">
                <a:solidFill>
                  <a:schemeClr val="accent2"/>
                </a:solidFill>
                <a:latin typeface="Century Schoolbook" pitchFamily="18" charset="0"/>
              </a:rPr>
              <a:t>ств</a:t>
            </a:r>
            <a:r>
              <a:rPr lang="ru-RU" sz="3200" b="1" i="1" kern="0" dirty="0">
                <a:solidFill>
                  <a:srgbClr val="CC0099"/>
                </a:solidFill>
                <a:latin typeface="Century Schoolbook" pitchFamily="18" charset="0"/>
              </a:rPr>
              <a:t>о</a:t>
            </a:r>
            <a:r>
              <a:rPr lang="ru-RU" sz="3200" b="1" i="1" kern="0" dirty="0">
                <a:solidFill>
                  <a:schemeClr val="accent2"/>
                </a:solidFill>
                <a:latin typeface="Century Schoolbook" pitchFamily="18" charset="0"/>
              </a:rPr>
              <a:t>лу  поясом  и  дост</a:t>
            </a:r>
            <a:r>
              <a:rPr lang="ru-RU" sz="3200" b="1" i="1" kern="0" dirty="0">
                <a:solidFill>
                  <a:srgbClr val="CC0099"/>
                </a:solidFill>
                <a:latin typeface="Century Schoolbook" pitchFamily="18" charset="0"/>
              </a:rPr>
              <a:t>а</a:t>
            </a:r>
            <a:r>
              <a:rPr lang="ru-RU" sz="3200" b="1" i="1" kern="0" dirty="0">
                <a:solidFill>
                  <a:schemeClr val="accent2"/>
                </a:solidFill>
                <a:latin typeface="Century Schoolbook" pitchFamily="18" charset="0"/>
              </a:rPr>
              <a:t>вал  полные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200" b="1" i="1" kern="0" dirty="0">
                <a:solidFill>
                  <a:schemeClr val="accent2"/>
                </a:solidFill>
                <a:latin typeface="Century Schoolbook" pitchFamily="18" charset="0"/>
              </a:rPr>
              <a:t>мёдом  соты.  Пчёлы  долго  л</a:t>
            </a:r>
            <a:r>
              <a:rPr lang="ru-RU" sz="3200" b="1" i="1" kern="0" dirty="0">
                <a:solidFill>
                  <a:srgbClr val="CC0099"/>
                </a:solidFill>
                <a:latin typeface="Century Schoolbook" pitchFamily="18" charset="0"/>
              </a:rPr>
              <a:t>е</a:t>
            </a:r>
            <a:r>
              <a:rPr lang="ru-RU" sz="3200" b="1" i="1" kern="0" dirty="0">
                <a:solidFill>
                  <a:schemeClr val="accent2"/>
                </a:solidFill>
                <a:latin typeface="Century Schoolbook" pitchFamily="18" charset="0"/>
              </a:rPr>
              <a:t>тали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200" b="1" i="1" kern="0" dirty="0">
                <a:solidFill>
                  <a:schemeClr val="accent2"/>
                </a:solidFill>
                <a:latin typeface="Century Schoolbook" pitchFamily="18" charset="0"/>
              </a:rPr>
              <a:t>за  ним  следом,  сердито жужжа.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bc\Рабочий стол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t="49347" r="21960" b="24867"/>
          <a:stretch>
            <a:fillRect/>
          </a:stretch>
        </p:blipFill>
        <p:spPr bwMode="auto">
          <a:xfrm>
            <a:off x="311150" y="549275"/>
            <a:ext cx="8505825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TC103457496[[fn=Параллакс]]</Template>
  <TotalTime>37</TotalTime>
  <Words>227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Century Schoolbook</vt:lpstr>
      <vt:lpstr>Оформление по умолчанию</vt:lpstr>
      <vt:lpstr>Презентация PowerPoint</vt:lpstr>
      <vt:lpstr>Наши предки – славяне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урок!</vt:lpstr>
    </vt:vector>
  </TitlesOfParts>
  <Company>Школа №1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Алексеева</dc:creator>
  <cp:lastModifiedBy>Наталья Алексеева</cp:lastModifiedBy>
  <cp:revision>13</cp:revision>
  <dcterms:created xsi:type="dcterms:W3CDTF">2014-08-12T14:19:29Z</dcterms:created>
  <dcterms:modified xsi:type="dcterms:W3CDTF">2014-08-25T12:56:21Z</dcterms:modified>
</cp:coreProperties>
</file>