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10.12.2014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10.12.2014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10.12.2014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10.12.2014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10.12.2014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10.12.2014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18" Type="http://schemas.openxmlformats.org/officeDocument/2006/relationships/image" Target="../media/image1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17" Type="http://schemas.openxmlformats.org/officeDocument/2006/relationships/image" Target="../media/image18.jpeg"/><Relationship Id="rId2" Type="http://schemas.openxmlformats.org/officeDocument/2006/relationships/image" Target="../media/image3.jpeg"/><Relationship Id="rId16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887801"/>
            <a:ext cx="7358063" cy="1470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200" b="1" i="1" dirty="0" smtClean="0"/>
              <a:t>Интерактивные игры </a:t>
            </a:r>
            <a:br>
              <a:rPr lang="ru-RU" sz="3200" b="1" i="1" dirty="0" smtClean="0"/>
            </a:br>
            <a:r>
              <a:rPr lang="ru-RU" sz="3200" b="1" i="1" dirty="0" smtClean="0"/>
              <a:t>«Формирование здорового образа жизни у детей старшего дошкольного возраста с нарушением опорно-двигательного аппарата»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85728"/>
            <a:ext cx="7400925" cy="178595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Автономная некоммерческая организация дошкольного образования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«Планета детства «Лада»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ДС №201 «Волшебница»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80928"/>
            <a:ext cx="8964488" cy="13620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1400" i="1" u="sng" dirty="0" smtClean="0">
                <a:solidFill>
                  <a:schemeClr val="tx2"/>
                </a:solidFill>
              </a:rPr>
              <a:t>Цель</a:t>
            </a:r>
            <a:r>
              <a:rPr lang="ru-RU" sz="1400" i="1" u="sng" dirty="0" smtClean="0">
                <a:solidFill>
                  <a:schemeClr val="tx2"/>
                </a:solidFill>
              </a:rPr>
              <a:t>: </a:t>
            </a:r>
            <a:r>
              <a:rPr lang="ru-RU" sz="1400" i="1" dirty="0" smtClean="0">
                <a:solidFill>
                  <a:schemeClr val="tx2"/>
                </a:solidFill>
              </a:rPr>
              <a:t>Формировать </a:t>
            </a:r>
            <a:r>
              <a:rPr lang="ru-RU" sz="1400" i="1" dirty="0" smtClean="0">
                <a:solidFill>
                  <a:schemeClr val="tx2"/>
                </a:solidFill>
              </a:rPr>
              <a:t>знания детей о способах укрепления </a:t>
            </a:r>
            <a:r>
              <a:rPr lang="ru-RU" sz="1400" i="1" dirty="0" smtClean="0">
                <a:solidFill>
                  <a:schemeClr val="tx2"/>
                </a:solidFill>
              </a:rPr>
              <a:t> связочно-мышечного </a:t>
            </a:r>
            <a:r>
              <a:rPr lang="ru-RU" sz="1400" i="1" dirty="0" smtClean="0">
                <a:solidFill>
                  <a:schemeClr val="tx2"/>
                </a:solidFill>
              </a:rPr>
              <a:t>аппарата </a:t>
            </a:r>
            <a:r>
              <a:rPr lang="ru-RU" sz="1400" i="1" dirty="0" smtClean="0">
                <a:solidFill>
                  <a:schemeClr val="tx2"/>
                </a:solidFill>
              </a:rPr>
              <a:t>.</a:t>
            </a:r>
            <a:br>
              <a:rPr lang="ru-RU" sz="1400" i="1" dirty="0" smtClean="0">
                <a:solidFill>
                  <a:schemeClr val="tx2"/>
                </a:solidFill>
              </a:rPr>
            </a:br>
            <a:r>
              <a:rPr lang="ru-RU" sz="1400" i="1" u="sng" dirty="0" smtClean="0">
                <a:solidFill>
                  <a:schemeClr val="tx2"/>
                </a:solidFill>
              </a:rPr>
              <a:t>Задачи</a:t>
            </a:r>
            <a:r>
              <a:rPr lang="ru-RU" sz="1400" i="1" dirty="0" smtClean="0">
                <a:solidFill>
                  <a:schemeClr val="tx2"/>
                </a:solidFill>
              </a:rPr>
              <a:t>: </a:t>
            </a:r>
            <a:r>
              <a:rPr lang="ru-RU" sz="1400" i="1" dirty="0" smtClean="0">
                <a:solidFill>
                  <a:schemeClr val="tx2"/>
                </a:solidFill>
              </a:rPr>
              <a:t/>
            </a:r>
            <a:br>
              <a:rPr lang="ru-RU" sz="1400" i="1" dirty="0" smtClean="0">
                <a:solidFill>
                  <a:schemeClr val="tx2"/>
                </a:solidFill>
              </a:rPr>
            </a:br>
            <a:r>
              <a:rPr lang="ru-RU" sz="1400" i="1" dirty="0" smtClean="0">
                <a:solidFill>
                  <a:schemeClr val="tx2"/>
                </a:solidFill>
              </a:rPr>
              <a:t>1.Воспитывать ценностное отношение к своему </a:t>
            </a:r>
            <a:r>
              <a:rPr lang="ru-RU" sz="1400" i="1" dirty="0" smtClean="0">
                <a:solidFill>
                  <a:schemeClr val="tx2"/>
                </a:solidFill>
              </a:rPr>
              <a:t>здоровью, Обогащать  и </a:t>
            </a:r>
            <a:r>
              <a:rPr lang="ru-RU" sz="1400" i="1" dirty="0" smtClean="0">
                <a:solidFill>
                  <a:schemeClr val="tx2"/>
                </a:solidFill>
              </a:rPr>
              <a:t>углублять представление детей о том </a:t>
            </a:r>
            <a:r>
              <a:rPr lang="ru-RU" sz="1400" i="1" dirty="0" smtClean="0">
                <a:solidFill>
                  <a:schemeClr val="tx2"/>
                </a:solidFill>
              </a:rPr>
              <a:t>, как </a:t>
            </a:r>
            <a:r>
              <a:rPr lang="ru-RU" sz="1400" i="1" dirty="0" smtClean="0">
                <a:solidFill>
                  <a:schemeClr val="tx2"/>
                </a:solidFill>
              </a:rPr>
              <a:t>укрепить  </a:t>
            </a:r>
            <a:r>
              <a:rPr lang="ru-RU" sz="1400" i="1" dirty="0" smtClean="0">
                <a:solidFill>
                  <a:schemeClr val="tx2"/>
                </a:solidFill>
              </a:rPr>
              <a:t>и </a:t>
            </a:r>
            <a:r>
              <a:rPr lang="ru-RU" sz="1400" i="1" dirty="0" smtClean="0">
                <a:solidFill>
                  <a:schemeClr val="tx2"/>
                </a:solidFill>
              </a:rPr>
              <a:t>сохранить свое здоровье.(Образовательная область "Физическое развитие")</a:t>
            </a:r>
            <a:br>
              <a:rPr lang="ru-RU" sz="1400" i="1" dirty="0" smtClean="0">
                <a:solidFill>
                  <a:schemeClr val="tx2"/>
                </a:solidFill>
              </a:rPr>
            </a:br>
            <a:r>
              <a:rPr lang="ru-RU" sz="1400" i="1" dirty="0" smtClean="0">
                <a:solidFill>
                  <a:schemeClr val="tx2"/>
                </a:solidFill>
              </a:rPr>
              <a:t>2.Закреплять  у детей навыки </a:t>
            </a:r>
            <a:r>
              <a:rPr lang="ru-RU" sz="1400" i="1" dirty="0" smtClean="0">
                <a:solidFill>
                  <a:schemeClr val="tx2"/>
                </a:solidFill>
              </a:rPr>
              <a:t> самостоятельно </a:t>
            </a:r>
            <a:r>
              <a:rPr lang="ru-RU" sz="1400" i="1" dirty="0" smtClean="0">
                <a:solidFill>
                  <a:schemeClr val="tx2"/>
                </a:solidFill>
              </a:rPr>
              <a:t>моделировать "Дорожку </a:t>
            </a:r>
            <a:r>
              <a:rPr lang="ru-RU" sz="1400" i="1" dirty="0" smtClean="0">
                <a:solidFill>
                  <a:schemeClr val="tx2"/>
                </a:solidFill>
              </a:rPr>
              <a:t>Здоровья«, Формировать </a:t>
            </a:r>
            <a:r>
              <a:rPr lang="ru-RU" sz="1400" i="1" dirty="0" smtClean="0">
                <a:solidFill>
                  <a:schemeClr val="tx2"/>
                </a:solidFill>
              </a:rPr>
              <a:t/>
            </a:r>
            <a:br>
              <a:rPr lang="ru-RU" sz="1400" i="1" dirty="0" smtClean="0">
                <a:solidFill>
                  <a:schemeClr val="tx2"/>
                </a:solidFill>
              </a:rPr>
            </a:br>
            <a:r>
              <a:rPr lang="ru-RU" sz="1400" i="1" dirty="0" smtClean="0">
                <a:solidFill>
                  <a:schemeClr val="tx2"/>
                </a:solidFill>
              </a:rPr>
              <a:t>познавательную активность.(Образовательная область </a:t>
            </a:r>
            <a:r>
              <a:rPr lang="ru-RU" sz="1400" i="1" dirty="0" smtClean="0">
                <a:solidFill>
                  <a:schemeClr val="tx2"/>
                </a:solidFill>
              </a:rPr>
              <a:t> "</a:t>
            </a:r>
            <a:r>
              <a:rPr lang="ru-RU" sz="1400" i="1" dirty="0" smtClean="0">
                <a:solidFill>
                  <a:schemeClr val="tx2"/>
                </a:solidFill>
              </a:rPr>
              <a:t>Познавательное развитие")</a:t>
            </a:r>
            <a:br>
              <a:rPr lang="ru-RU" sz="1400" i="1" dirty="0" smtClean="0">
                <a:solidFill>
                  <a:schemeClr val="tx2"/>
                </a:solidFill>
              </a:rPr>
            </a:br>
            <a:r>
              <a:rPr lang="ru-RU" sz="1400" i="1" dirty="0" smtClean="0">
                <a:solidFill>
                  <a:schemeClr val="tx2"/>
                </a:solidFill>
              </a:rPr>
              <a:t>3.Развивать умение обосновывать свой выбор, используя в </a:t>
            </a:r>
            <a:r>
              <a:rPr lang="ru-RU" sz="1400" i="1" dirty="0" smtClean="0">
                <a:solidFill>
                  <a:schemeClr val="tx2"/>
                </a:solidFill>
              </a:rPr>
              <a:t> речи </a:t>
            </a:r>
            <a:r>
              <a:rPr lang="ru-RU" sz="1400" i="1" dirty="0" smtClean="0">
                <a:solidFill>
                  <a:schemeClr val="tx2"/>
                </a:solidFill>
              </a:rPr>
              <a:t>разные типы предложений, обогащать словарь детей</a:t>
            </a:r>
            <a:r>
              <a:rPr lang="ru-RU" sz="1400" i="1" dirty="0" smtClean="0">
                <a:solidFill>
                  <a:schemeClr val="tx2"/>
                </a:solidFill>
              </a:rPr>
              <a:t>. (</a:t>
            </a:r>
            <a:r>
              <a:rPr lang="ru-RU" sz="1400" i="1" dirty="0" smtClean="0">
                <a:solidFill>
                  <a:schemeClr val="tx2"/>
                </a:solidFill>
              </a:rPr>
              <a:t>Образовательная область "Речевое развитие")</a:t>
            </a:r>
            <a:br>
              <a:rPr lang="ru-RU" sz="1400" i="1" dirty="0" smtClean="0">
                <a:solidFill>
                  <a:schemeClr val="tx2"/>
                </a:solidFill>
              </a:rPr>
            </a:br>
            <a:r>
              <a:rPr lang="ru-RU" sz="1400" i="1" dirty="0" smtClean="0">
                <a:solidFill>
                  <a:schemeClr val="tx2"/>
                </a:solidFill>
              </a:rPr>
              <a:t>4.Развивать положительную самооценку, уверенность в </a:t>
            </a:r>
            <a:r>
              <a:rPr lang="ru-RU" sz="1400" i="1" dirty="0" smtClean="0">
                <a:solidFill>
                  <a:schemeClr val="tx2"/>
                </a:solidFill>
              </a:rPr>
              <a:t>себе, самоконтроль</a:t>
            </a:r>
            <a:r>
              <a:rPr lang="ru-RU" sz="1400" i="1" dirty="0" smtClean="0">
                <a:solidFill>
                  <a:schemeClr val="tx2"/>
                </a:solidFill>
              </a:rPr>
              <a:t>, желание помочь своим сверстникам</a:t>
            </a:r>
            <a:r>
              <a:rPr lang="ru-RU" sz="1400" i="1" dirty="0" smtClean="0">
                <a:solidFill>
                  <a:schemeClr val="tx2"/>
                </a:solidFill>
              </a:rPr>
              <a:t>. (</a:t>
            </a:r>
            <a:r>
              <a:rPr lang="ru-RU" sz="1400" i="1" dirty="0" smtClean="0">
                <a:solidFill>
                  <a:schemeClr val="tx2"/>
                </a:solidFill>
              </a:rPr>
              <a:t>Образовательная область "Социально-коммуникативное развитие")</a:t>
            </a:r>
            <a:br>
              <a:rPr lang="ru-RU" sz="1400" i="1" dirty="0" smtClean="0">
                <a:solidFill>
                  <a:schemeClr val="tx2"/>
                </a:solidFill>
              </a:rPr>
            </a:br>
            <a:r>
              <a:rPr lang="ru-RU" sz="1400" i="1" u="sng" dirty="0" smtClean="0">
                <a:solidFill>
                  <a:schemeClr val="tx2"/>
                </a:solidFill>
              </a:rPr>
              <a:t>Способ </a:t>
            </a:r>
            <a:r>
              <a:rPr lang="ru-RU" sz="1400" i="1" u="sng" dirty="0" smtClean="0">
                <a:solidFill>
                  <a:schemeClr val="tx2"/>
                </a:solidFill>
              </a:rPr>
              <a:t>выполнения: </a:t>
            </a:r>
            <a:r>
              <a:rPr lang="ru-RU" sz="1400" i="1" dirty="0" smtClean="0">
                <a:solidFill>
                  <a:schemeClr val="tx2"/>
                </a:solidFill>
              </a:rPr>
              <a:t>индивидуально-(поочередный),парами.</a:t>
            </a:r>
            <a:r>
              <a:rPr lang="ru-RU" sz="1600" i="1" dirty="0" smtClean="0">
                <a:solidFill>
                  <a:schemeClr val="tx2"/>
                </a:solidFill>
              </a:rPr>
              <a:t/>
            </a:r>
            <a:br>
              <a:rPr lang="ru-RU" sz="1600" i="1" dirty="0" smtClean="0">
                <a:solidFill>
                  <a:schemeClr val="tx2"/>
                </a:solidFill>
              </a:rPr>
            </a:b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340768"/>
            <a:ext cx="7772400" cy="1500187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Интерактивная игра-моделирование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 «Дорожка Здоровья»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Expor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124744"/>
            <a:ext cx="8813067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ANd9GcTU53ujxfq9O5fDg_q_tmC9gpet3abXW17_EdEc1ZfDVM4Hpe-c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938" y="45085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6" descr="ANd9GcRA_Me5eRj7jHXH1jhox94Ho7CQUl1aoqXkCoIKKOKn6JqnOAub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5877272"/>
            <a:ext cx="9366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2" descr="ANd9GcTnMv1-fySLFwLrocPKInmw3NdDhHl7zU--VDXy1ortzynD4wEQ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AFEFF"/>
              </a:clrFrom>
              <a:clrTo>
                <a:srgbClr val="FA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67625" y="5589588"/>
            <a:ext cx="1042988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7" descr="загруженное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BFFFF"/>
              </a:clrFrom>
              <a:clrTo>
                <a:srgbClr val="FB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4725144"/>
            <a:ext cx="10080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8" descr="images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275" y="3573463"/>
            <a:ext cx="11525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9" descr="загруженное (1)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550" y="3284538"/>
            <a:ext cx="9366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0" descr="загруженное (3)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650" y="4508500"/>
            <a:ext cx="100965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1" descr="images (1)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5650" y="5734050"/>
            <a:ext cx="11842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2" descr="images (2)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813" y="4508500"/>
            <a:ext cx="1008062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3" descr="загруженное (4)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125" y="3789363"/>
            <a:ext cx="11334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4" descr="загруженное (5)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4508500"/>
            <a:ext cx="10795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5" descr="загруженное (6)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7DA0FE"/>
              </a:clrFrom>
              <a:clrTo>
                <a:srgbClr val="7DA0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3284538"/>
            <a:ext cx="11525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6" descr="загруженное (7)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1F7FF"/>
              </a:clrFrom>
              <a:clrTo>
                <a:srgbClr val="F1F7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775" y="5734050"/>
            <a:ext cx="10795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7" descr="images (3)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163" y="3789363"/>
            <a:ext cx="1008062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8" descr="images (4)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3663" y="5013325"/>
            <a:ext cx="10795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50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411413" y="3716338"/>
            <a:ext cx="108108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иемы ЗС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приемы ЗСТ</Template>
  <TotalTime>83</TotalTime>
  <Words>34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приемы ЗСТ</vt:lpstr>
      <vt:lpstr>Интерактивные игры  «Формирование здорового образа жизни у детей старшего дошкольного возраста с нарушением опорно-двигательного аппарата»</vt:lpstr>
      <vt:lpstr>Цель: Формировать знания детей о способах укрепления  связочно-мышечного аппарата . Задачи:  1.Воспитывать ценностное отношение к своему здоровью, Обогащать  и углублять представление детей о том , как укрепить  и сохранить свое здоровье.(Образовательная область "Физическое развитие") 2.Закреплять  у детей навыки  самостоятельно моделировать "Дорожку Здоровья«, Формировать  познавательную активность.(Образовательная область  "Познавательное развитие") 3.Развивать умение обосновывать свой выбор, используя в  речи разные типы предложений, обогащать словарь детей. (Образовательная область "Речевое развитие") 4.Развивать положительную самооценку, уверенность в себе, самоконтроль, желание помочь своим сверстникам. (Образовательная область "Социально-коммуникативное развитие") Способ выполнения: индивидуально-(поочередный),парами. 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здоровьесберегающих методов и приемов в непосредственно образовательной деятельности  по физической культуре</dc:title>
  <dc:creator>1сота</dc:creator>
  <cp:lastModifiedBy>1сота</cp:lastModifiedBy>
  <cp:revision>10</cp:revision>
  <dcterms:created xsi:type="dcterms:W3CDTF">2013-12-07T12:15:29Z</dcterms:created>
  <dcterms:modified xsi:type="dcterms:W3CDTF">2014-12-10T11:24:43Z</dcterms:modified>
</cp:coreProperties>
</file>