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58" r:id="rId5"/>
    <p:sldId id="275" r:id="rId6"/>
    <p:sldId id="260" r:id="rId7"/>
    <p:sldId id="267" r:id="rId8"/>
    <p:sldId id="268" r:id="rId9"/>
    <p:sldId id="271" r:id="rId10"/>
    <p:sldId id="273" r:id="rId11"/>
    <p:sldId id="277" r:id="rId12"/>
    <p:sldId id="270" r:id="rId13"/>
    <p:sldId id="274" r:id="rId14"/>
    <p:sldId id="276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6600"/>
    <a:srgbClr val="ECA310"/>
    <a:srgbClr val="FF6600"/>
    <a:srgbClr val="FFCC00"/>
    <a:srgbClr val="FF3300"/>
    <a:srgbClr val="FBDBD3"/>
    <a:srgbClr val="F1B1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4DBA3-D1C0-45F4-941B-4B3004C6B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B691-FC3A-4985-BD00-D8C305F85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8089-BC6F-477E-A7C8-2C308CF96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255A-480B-4F74-83C9-2892EFAAE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9B4AC4-04EA-4000-8524-A294C631F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5DC9-7FE8-4209-AFA6-9CA7DD39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F81A1-53AF-4C42-A548-4E529842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4E91-81BE-4B51-8B07-7C91BF8CF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39BD0-BE21-4BE1-803F-D0C8B7F1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735AB-0DC5-460F-B651-985651558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86129D-798B-46B9-A02A-C884A3598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3FEE2C1-7F68-4C86-B176-9B2E97F42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80;&#1085;&#1099;%20&#1076;&#1086;&#1082;\&#1090;&#1088;&#1077;&#1090;&#1080;&#1081;%20&#1082;&#1083;&#1072;&#1089;&#1089;\&#1083;&#1080;&#1090;.%20&#1095;&#1090;&#1077;&#1085;&#1080;&#1077;\&#1091;&#1088;&#1086;&#1082;%20&#1085;&#1072;%20&#1052;&#1054;\&#1040;&#1091;&#1076;&#1080;&#1086;_0002.wm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72;&#1084;&#1080;&#1085;&#1099;%20&#1076;&#1086;&#1082;\&#1090;&#1088;&#1077;&#1090;&#1080;&#1081;%20&#1082;&#1083;&#1072;&#1089;&#1089;\&#1083;&#1080;&#1090;.%20&#1095;&#1090;&#1077;&#1085;&#1080;&#1077;\&#1091;&#1088;&#1086;&#1082;%20&#1085;&#1072;%20&#1052;&#1054;\&#1092;&#1080;&#1083;&#1100;&#1084;%202%20&#1076;&#1083;&#1103;%20&#1087;&#1088;&#1077;&#1079;..wmv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80;&#1085;&#1099;%20&#1076;&#1086;&#1082;\&#1090;&#1088;&#1077;&#1090;&#1080;&#1081;%20&#1082;&#1083;&#1072;&#1089;&#1089;\&#1083;&#1080;&#1090;.%20&#1095;&#1090;&#1077;&#1085;&#1080;&#1077;\&#1091;&#1088;&#1086;&#1082;%20&#1085;&#1072;%20&#1052;&#1054;\&#1063;&#1072;&#1081;&#1082;&#1086;&#1074;&#1089;&#1082;&#1080;&#1081;_&#1055;.&#1048;._-__&#1042;&#1088;&#1077;&#1084;&#1077;&#1085;&#1072;_&#1075;&#1086;&#1076;&#1072;___op.37b_-_10._&#1054;&#1082;&#1090;&#1103;&#1073;&#1088;&#1100;__&#1054;&#1089;&#1077;&#1085;&#1085;&#1103;&#1103;_&#1087;&#1077;&#1089;&#1085;&#1100;_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72;&#1084;&#1080;&#1085;&#1099;%20&#1076;&#1086;&#1082;\&#1090;&#1088;&#1077;&#1090;&#1080;&#1081;%20&#1082;&#1083;&#1072;&#1089;&#1089;\&#1083;&#1080;&#1090;.%20&#1095;&#1090;&#1077;&#1085;&#1080;&#1077;\&#1091;&#1088;&#1086;&#1082;%20&#1085;&#1072;%20&#1052;&#1054;\&#1092;&#1080;&#1083;&#1100;&#1084;%20&#1076;&#1083;&#1103;%20&#1087;&#1088;&#1077;&#1079;&#1077;&#1085;&#1090;&#1072;&#1094;&#1080;&#1080;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photos.lifeisphoto.ru/22/0/227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20713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6600"/>
                </a:solidFill>
                <a:latin typeface="Times New Roman" charset="0"/>
              </a:rPr>
              <a:t/>
            </a:r>
            <a:br>
              <a:rPr lang="en-US" sz="3600" b="1" dirty="0" smtClean="0">
                <a:solidFill>
                  <a:srgbClr val="996600"/>
                </a:solidFill>
                <a:latin typeface="Times New Roman" charset="0"/>
              </a:rPr>
            </a:br>
            <a:r>
              <a:rPr lang="ru-RU" sz="3600" b="1" dirty="0" smtClean="0">
                <a:solidFill>
                  <a:srgbClr val="996600"/>
                </a:solidFill>
                <a:latin typeface="Times New Roman" charset="0"/>
              </a:rPr>
              <a:t>3 класс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857364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«Уж небо осенью 			                 дышало…»</a:t>
            </a:r>
            <a:endParaRPr lang="en-US" sz="66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Comic Sans MS" pitchFamily="66" charset="0"/>
              </a:rPr>
              <a:t>					</a:t>
            </a:r>
            <a:endParaRPr lang="ru-RU" sz="20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Урок литературного чтения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3 класс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14554"/>
            <a:ext cx="9144000" cy="1714512"/>
          </a:xfrm>
        </p:spPr>
        <p:txBody>
          <a:bodyPr/>
          <a:lstStyle/>
          <a:p>
            <a:pPr marL="0" algn="ctr">
              <a:lnSpc>
                <a:spcPct val="100000"/>
              </a:lnSpc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ТАБЛИЦАМИ </a:t>
            </a:r>
          </a:p>
          <a:p>
            <a:pPr marL="0" algn="ctr">
              <a:lnSpc>
                <a:spcPct val="100000"/>
              </a:lnSpc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ВЫРАЗИТЕЛЬНОСТЬЮ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64910" cy="514353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вдох, на выдохе: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а,о,у,и,е,я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вдох, на выдохе цифры, считаем по порядку до 5, 10, 15;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вдох, на выдохе проговариваем пословицу или поговорку: «Хуже всех слышит, тот кто не хочет слушать».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764910" cy="64294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дыхания: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Уж  небо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осенью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дышало,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Уж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реже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солнышко блистало,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Короч</a:t>
            </a:r>
            <a:r>
              <a:rPr lang="ru-RU" b="1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становился день,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Лесов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таинственная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сень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печальным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шумом обнажалась,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Ложился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поля туман,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Гусей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крикливых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караван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Тянулся к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югу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приближалась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Довольно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скучная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пора;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Стоял </a:t>
            </a:r>
            <a:r>
              <a:rPr lang="ru-RU" b="1" u="sng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уж у двора.</a:t>
            </a:r>
          </a:p>
        </p:txBody>
      </p:sp>
      <p:pic>
        <p:nvPicPr>
          <p:cNvPr id="4" name="Аудио_000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61156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445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im3-tub-ru.yandex.net/i?id=126895523-59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00174"/>
            <a:ext cx="6786610" cy="503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льм 2 для през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683568" y="0"/>
            <a:ext cx="8460432" cy="6345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Мама\Рабочий стол\рамки\Frame-067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9538"/>
            <a:ext cx="85725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476375" y="1484313"/>
            <a:ext cx="6191250" cy="3024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работу!</a:t>
            </a:r>
          </a:p>
        </p:txBody>
      </p:sp>
      <p:pic>
        <p:nvPicPr>
          <p:cNvPr id="20485" name="Picture 5" descr="http://im0-tub-ru.yandex.net/i?id=16931541-1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1581150" cy="1428750"/>
          </a:xfrm>
          <a:prstGeom prst="rect">
            <a:avLst/>
          </a:prstGeom>
          <a:noFill/>
        </p:spPr>
      </p:pic>
      <p:pic>
        <p:nvPicPr>
          <p:cNvPr id="20487" name="Picture 7" descr="http://im6-tub-ru.yandex.net/i?id=143961347-0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3643314"/>
            <a:ext cx="1981200" cy="1428750"/>
          </a:xfrm>
          <a:prstGeom prst="rect">
            <a:avLst/>
          </a:prstGeom>
          <a:noFill/>
        </p:spPr>
      </p:pic>
      <p:pic>
        <p:nvPicPr>
          <p:cNvPr id="20489" name="Picture 9" descr="http://im3-tub-ru.yandex.net/i?id=186386881-39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14290"/>
            <a:ext cx="1533525" cy="1428750"/>
          </a:xfrm>
          <a:prstGeom prst="rect">
            <a:avLst/>
          </a:prstGeom>
          <a:noFill/>
        </p:spPr>
      </p:pic>
      <p:pic>
        <p:nvPicPr>
          <p:cNvPr id="20491" name="Picture 11" descr="http://im6-tub-ru.yandex.net/i?id=211439071-43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565840">
            <a:off x="1402929" y="5554441"/>
            <a:ext cx="1106179" cy="1144323"/>
          </a:xfrm>
          <a:prstGeom prst="rect">
            <a:avLst/>
          </a:prstGeom>
          <a:noFill/>
        </p:spPr>
      </p:pic>
      <p:pic>
        <p:nvPicPr>
          <p:cNvPr id="20493" name="Picture 13" descr="http://im7-tub-ru.yandex.net/i?id=642123969-3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5429250"/>
            <a:ext cx="1495425" cy="1428750"/>
          </a:xfrm>
          <a:prstGeom prst="rect">
            <a:avLst/>
          </a:prstGeom>
          <a:noFill/>
        </p:spPr>
      </p:pic>
      <p:pic>
        <p:nvPicPr>
          <p:cNvPr id="20495" name="Picture 15" descr="http://im8-tub-ru.yandex.net/i?id=355260711-28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7" name="Picture 17" descr="http://im0-tub-ru.yandex.net/i?id=64808122-46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33592" y="0"/>
            <a:ext cx="914865" cy="1214422"/>
          </a:xfrm>
          <a:prstGeom prst="rect">
            <a:avLst/>
          </a:prstGeom>
          <a:noFill/>
        </p:spPr>
      </p:pic>
      <p:pic>
        <p:nvPicPr>
          <p:cNvPr id="11" name="Picture 17" descr="http://im0-tub-ru.yandex.net/i?id=64808122-46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86512" y="5429250"/>
            <a:ext cx="1076325" cy="1428750"/>
          </a:xfrm>
          <a:prstGeom prst="rect">
            <a:avLst/>
          </a:prstGeom>
          <a:noFill/>
        </p:spPr>
      </p:pic>
      <p:pic>
        <p:nvPicPr>
          <p:cNvPr id="12" name="Picture 7" descr="http://im6-tub-ru.yandex.net/i?id=143961347-01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928670"/>
            <a:ext cx="1500166" cy="1081850"/>
          </a:xfrm>
          <a:prstGeom prst="rect">
            <a:avLst/>
          </a:prstGeom>
          <a:noFill/>
        </p:spPr>
      </p:pic>
      <p:pic>
        <p:nvPicPr>
          <p:cNvPr id="13" name="Picture 7" descr="http://im6-tub-ru.yandex.net/i?id=143961347-01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3487573">
            <a:off x="-180425" y="4882260"/>
            <a:ext cx="1500166" cy="1081850"/>
          </a:xfrm>
          <a:prstGeom prst="rect">
            <a:avLst/>
          </a:prstGeom>
          <a:noFill/>
        </p:spPr>
      </p:pic>
      <p:pic>
        <p:nvPicPr>
          <p:cNvPr id="14" name="Picture 5" descr="http://im0-tub-ru.yandex.net/i?id=16931541-11-72&amp;n=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9118131">
            <a:off x="3266801" y="5735251"/>
            <a:ext cx="1141775" cy="1031724"/>
          </a:xfrm>
          <a:prstGeom prst="rect">
            <a:avLst/>
          </a:prstGeom>
          <a:noFill/>
        </p:spPr>
      </p:pic>
      <p:pic>
        <p:nvPicPr>
          <p:cNvPr id="15" name="Picture 5" descr="http://im0-tub-ru.yandex.net/i?id=16931541-11-72&amp;n=2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38016" y="0"/>
            <a:ext cx="1343960" cy="1214422"/>
          </a:xfrm>
          <a:prstGeom prst="rect">
            <a:avLst/>
          </a:prstGeom>
          <a:noFill/>
        </p:spPr>
      </p:pic>
      <p:pic>
        <p:nvPicPr>
          <p:cNvPr id="16" name="Picture 11" descr="http://im6-tub-ru.yandex.net/i?id=211439071-43-72&amp;n=2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2714620"/>
            <a:ext cx="1381125" cy="1428750"/>
          </a:xfrm>
          <a:prstGeom prst="rect">
            <a:avLst/>
          </a:prstGeom>
          <a:noFill/>
        </p:spPr>
      </p:pic>
      <p:pic>
        <p:nvPicPr>
          <p:cNvPr id="17" name="Picture 13" descr="http://im7-tub-ru.yandex.net/i?id=642123969-3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4643446"/>
            <a:ext cx="1495425" cy="1428750"/>
          </a:xfrm>
          <a:prstGeom prst="rect">
            <a:avLst/>
          </a:prstGeom>
          <a:noFill/>
        </p:spPr>
      </p:pic>
      <p:pic>
        <p:nvPicPr>
          <p:cNvPr id="18" name="Picture 13" descr="http://im7-tub-ru.yandex.net/i?id=642123969-3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8575" y="2285992"/>
            <a:ext cx="1495425" cy="1428750"/>
          </a:xfrm>
          <a:prstGeom prst="rect">
            <a:avLst/>
          </a:prstGeom>
          <a:noFill/>
        </p:spPr>
      </p:pic>
      <p:pic>
        <p:nvPicPr>
          <p:cNvPr id="19" name="Picture 13" descr="http://im7-tub-ru.yandex.net/i?id=642123969-3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14" y="0"/>
            <a:ext cx="1495425" cy="1428750"/>
          </a:xfrm>
          <a:prstGeom prst="rect">
            <a:avLst/>
          </a:prstGeom>
          <a:noFill/>
        </p:spPr>
      </p:pic>
      <p:pic>
        <p:nvPicPr>
          <p:cNvPr id="20" name="Picture 17" descr="http://im0-tub-ru.yandex.net/i?id=64808122-46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6" y="1214422"/>
            <a:ext cx="914865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1547813" y="825500"/>
            <a:ext cx="66294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Ваш  милый образ снится мне,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пером, бумагой, при луне.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Частичка Вашей в них души.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Стихи и сказки под пером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Ожили враз, и в каждый дом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Вошёл прекрасный наш поэт.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– гений, в этом спору нет.</a:t>
            </a:r>
            <a:r>
              <a:rPr lang="ru-RU" sz="32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219" name="Picture 10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Чайковский_П.И._-__Времена_года___op.37b_-_10._Октябрь__Осенняя_песнь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5500702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1799 - 1837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email">
            <a:lum bright="-12000" contrast="60000"/>
          </a:blip>
          <a:srcRect/>
          <a:stretch>
            <a:fillRect/>
          </a:stretch>
        </p:blipFill>
        <p:spPr bwMode="auto">
          <a:xfrm>
            <a:off x="2071670" y="285728"/>
            <a:ext cx="558483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352800" y="1524000"/>
            <a:ext cx="3581400" cy="3581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191000" y="2362200"/>
            <a:ext cx="1905000" cy="1981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53000" y="16764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О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62600" y="19812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К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19800" y="25146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Я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С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96000" y="37338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Р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638800" y="42672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Т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86200" y="40386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Л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81400" y="35052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Н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1400" y="28956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З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33800" y="23622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А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7200" y="19050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Ь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4410075" y="4406900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Ф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5056188" y="4440238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Е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181600" y="1295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00100" y="5786454"/>
            <a:ext cx="81439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 Е 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льм для презентаци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539552" y="0"/>
            <a:ext cx="860444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720168" cy="1143000"/>
          </a:xfr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17413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2205038"/>
            <a:ext cx="2743200" cy="762000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</a:rPr>
              <a:t>сень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81150" y="3379788"/>
            <a:ext cx="276225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караван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592263" y="4773613"/>
            <a:ext cx="2903537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</a:rPr>
              <a:t>обнажалась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248275" y="2165350"/>
            <a:ext cx="3667125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ru-RU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освобождалась от покровов (листвы)</a:t>
            </a:r>
          </a:p>
          <a:p>
            <a:pPr marL="342900" indent="-342900" algn="ctr" eaLnBrk="0" hangingPunct="0"/>
            <a:endParaRPr lang="ru-RU" b="1"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292725" y="3124200"/>
            <a:ext cx="3698875" cy="1030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ru-RU">
                <a:latin typeface="Times New Roman" pitchFamily="18" charset="0"/>
              </a:rPr>
              <a:t>    </a:t>
            </a:r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покров, то, что покрывает, укрывает кого-нибудь, что-нибудь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326063" y="4540250"/>
            <a:ext cx="3698875" cy="1030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ru-RU">
                <a:latin typeface="Times New Roman" pitchFamily="18" charset="0"/>
              </a:rPr>
              <a:t>    </a:t>
            </a:r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группа следующих друг за другом объектов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267200" y="2590800"/>
            <a:ext cx="990600" cy="1143000"/>
          </a:xfrm>
          <a:prstGeom prst="line">
            <a:avLst/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4343400" y="3733800"/>
            <a:ext cx="990600" cy="1143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4495800" y="2514600"/>
            <a:ext cx="762000" cy="2819400"/>
          </a:xfrm>
          <a:prstGeom prst="line">
            <a:avLst/>
          </a:prstGeom>
          <a:noFill/>
          <a:ln w="9525">
            <a:solidFill>
              <a:srgbClr val="0066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3" grpId="0" build="p" animBg="1" autoUpdateAnimBg="0"/>
      <p:bldP spid="17421" grpId="0" animBg="1" autoUpdateAnimBg="0"/>
      <p:bldP spid="17422" grpId="0" animBg="1" autoUpdateAnimBg="0"/>
      <p:bldP spid="17423" grpId="0" animBg="1" autoUpdateAnimBg="0"/>
      <p:bldP spid="17424" grpId="0" animBg="1" autoUpdateAnimBg="0"/>
      <p:bldP spid="17425" grpId="0" animBg="1" autoUpdateAnimBg="0"/>
      <p:bldP spid="17426" grpId="0" animBg="1"/>
      <p:bldP spid="17427" grpId="0" animBg="1"/>
      <p:bldP spid="174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«Уж небо осенью дышало..»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5" descr="Картинка 70 из 205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313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75638" cy="14398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поэт называет лесной покров таинственным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00213"/>
            <a:ext cx="7772400" cy="43307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9" descr="Картинка 38 из 39287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0" y="1509713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57166"/>
            <a:ext cx="7772400" cy="669414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аллитерация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2349500"/>
            <a:ext cx="8099425" cy="2663825"/>
          </a:xfrm>
        </p:spPr>
        <p:txBody>
          <a:bodyPr/>
          <a:lstStyle/>
          <a:p>
            <a:pPr marL="17463">
              <a:spcBef>
                <a:spcPct val="0"/>
              </a:spcBef>
            </a:pP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ЛеСов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таинСтвенная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Сень</a:t>
            </a:r>
          </a:p>
          <a:p>
            <a:pPr marL="17463">
              <a:spcBef>
                <a:spcPct val="0"/>
              </a:spcBef>
            </a:pP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3">
              <a:spcBef>
                <a:spcPct val="0"/>
              </a:spcBef>
            </a:pP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3">
              <a:spcBef>
                <a:spcPct val="0"/>
              </a:spcBef>
            </a:pPr>
            <a:endParaRPr lang="en-US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3">
              <a:spcBef>
                <a:spcPct val="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пеЧальным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Шумом </a:t>
            </a:r>
          </a:p>
          <a:p>
            <a:pPr marL="17463">
              <a:spcBef>
                <a:spcPct val="0"/>
              </a:spcBef>
            </a:pP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3">
              <a:spcBef>
                <a:spcPct val="0"/>
              </a:spcBef>
            </a:pP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3">
              <a:spcBef>
                <a:spcPct val="0"/>
              </a:spcBef>
            </a:pP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обнаЖалась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557214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С-Ш-Ч-Ж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301</TotalTime>
  <Words>158</Words>
  <Application>Microsoft Office PowerPoint</Application>
  <PresentationFormat>Экран (4:3)</PresentationFormat>
  <Paragraphs>57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3 класс</vt:lpstr>
      <vt:lpstr>Слайд 2</vt:lpstr>
      <vt:lpstr>Александр Сергеевич Пушкин 1799 - 1837</vt:lpstr>
      <vt:lpstr>Слайд 4</vt:lpstr>
      <vt:lpstr>Слайд 5</vt:lpstr>
      <vt:lpstr>СЛОВАРНАЯ РАБОТА</vt:lpstr>
      <vt:lpstr>«Уж небо осенью дышало..»</vt:lpstr>
      <vt:lpstr>Почему поэт называет лесной покров таинственным?</vt:lpstr>
      <vt:lpstr>аллитерация</vt:lpstr>
      <vt:lpstr>Слайд 10</vt:lpstr>
      <vt:lpstr>а) вдох, на выдохе: а,о,у,и,е,я;  б) вдох, на выдохе цифры, считаем по порядку до 5, 10, 15;  в) вдох, на выдохе проговариваем пословицу или поговорку: «Хуже всех слышит, тот кто не хочет слушать». </vt:lpstr>
      <vt:lpstr>Слайд 12</vt:lpstr>
      <vt:lpstr>РЕФЛЕКСИЯ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 милый образ снится мне, С пером, бумагой, при луне. Частичка Вашей в них души. Стихи и сказки под пером Ожили враз, и в каждый дом Вошёл прекрасный наш поэт. Он – гений, в этом спору нет. </dc:title>
  <dc:creator>buba</dc:creator>
  <cp:lastModifiedBy>User</cp:lastModifiedBy>
  <cp:revision>51</cp:revision>
  <dcterms:created xsi:type="dcterms:W3CDTF">2008-10-05T07:29:30Z</dcterms:created>
  <dcterms:modified xsi:type="dcterms:W3CDTF">2013-04-04T06:48:25Z</dcterms:modified>
</cp:coreProperties>
</file>