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2" r:id="rId4"/>
    <p:sldId id="273" r:id="rId5"/>
    <p:sldId id="258" r:id="rId6"/>
    <p:sldId id="274" r:id="rId7"/>
    <p:sldId id="275" r:id="rId8"/>
    <p:sldId id="270" r:id="rId9"/>
    <p:sldId id="278" r:id="rId10"/>
    <p:sldId id="279" r:id="rId11"/>
    <p:sldId id="280" r:id="rId12"/>
    <p:sldId id="276" r:id="rId13"/>
    <p:sldId id="269" r:id="rId14"/>
    <p:sldId id="268" r:id="rId15"/>
    <p:sldId id="277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gi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gi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1 создание шаблонов\рамки с детский сад\0_65027_2ad6fdfc_XL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143000" y="-1143001"/>
            <a:ext cx="6858000" cy="9144002"/>
          </a:xfrm>
          <a:prstGeom prst="rect">
            <a:avLst/>
          </a:prstGeom>
          <a:noFill/>
        </p:spPr>
      </p:pic>
      <p:pic>
        <p:nvPicPr>
          <p:cNvPr id="9" name="Picture 2" descr="http://shary24.narod.ru/olderfiles/1/14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375727">
            <a:off x="7164288" y="2564904"/>
            <a:ext cx="1421728" cy="2915725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6406480" cy="1470025"/>
          </a:xfrm>
        </p:spPr>
        <p:txBody>
          <a:bodyPr/>
          <a:lstStyle>
            <a:lvl1pPr>
              <a:defRPr>
                <a:solidFill>
                  <a:srgbClr val="001A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64502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3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41E8-440C-44E6-8988-665046C019FE}" type="datetimeFigureOut">
              <a:rPr lang="ru-RU" smtClean="0"/>
              <a:pPr/>
              <a:t>23.07.2014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96452-B57D-4565-B5F7-4A1D5D38F94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http://img-fotki.yandex.ru/get/6613/78307724.16e/0_8eb30_ca14f97_X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96136" y="4365104"/>
            <a:ext cx="2699792" cy="263026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" name="Picture 2" descr="http://gerunirina.rusedu.net/gallery/3669/previews/1826023-8be0dcae258600bb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67543" y="332656"/>
            <a:ext cx="2175241" cy="180020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23528" y="260648"/>
            <a:ext cx="8496944" cy="6336704"/>
          </a:xfrm>
          <a:prstGeom prst="roundRect">
            <a:avLst>
              <a:gd name="adj" fmla="val 3942"/>
            </a:avLst>
          </a:prstGeom>
          <a:solidFill>
            <a:schemeClr val="accent5">
              <a:lumMod val="20000"/>
              <a:lumOff val="80000"/>
              <a:alpha val="73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3" descr="C:\Users\User\Desktop\1 создание шаблонов\рамки с детский сад\0_65027_2ad6fdfc_XL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pic>
        <p:nvPicPr>
          <p:cNvPr id="10" name="Picture 2" descr="http://gerunirina.rusedu.net/gallery/3669/previews/1826023-8be0dcae258600bb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187970" flipH="1">
            <a:off x="177487" y="237195"/>
            <a:ext cx="1435562" cy="118805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 descr="http://shulzz2006.users.photofile.ru/photo/shulzz2006/4134576/xlarge/100118569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62483" y="0"/>
            <a:ext cx="1381517" cy="18722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41E8-440C-44E6-8988-665046C019FE}" type="datetimeFigureOut">
              <a:rPr lang="ru-RU" smtClean="0"/>
              <a:pPr/>
              <a:t>23.07.2014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96452-B57D-4565-B5F7-4A1D5D38F9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User\Desktop\1 создание шаблонов\рамки с детский сад\0_65027_2ad6fdfc_XL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143000" y="-1143001"/>
            <a:ext cx="6858000" cy="9144002"/>
          </a:xfrm>
          <a:prstGeom prst="rect">
            <a:avLst/>
          </a:prstGeom>
          <a:noFill/>
        </p:spPr>
      </p:pic>
      <p:pic>
        <p:nvPicPr>
          <p:cNvPr id="7" name="Picture 2" descr="http://shary24.narod.ru/olderfiles/1/14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375727">
            <a:off x="7164288" y="2564904"/>
            <a:ext cx="1421728" cy="2915725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8" name="Picture 2" descr="http://img-fotki.yandex.ru/get/6613/78307724.16e/0_8eb30_ca14f97_X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96136" y="4365104"/>
            <a:ext cx="2699792" cy="263026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276872"/>
            <a:ext cx="626469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3645024"/>
            <a:ext cx="6264696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rgbClr val="0033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41E8-440C-44E6-8988-665046C019FE}" type="datetimeFigureOut">
              <a:rPr lang="ru-RU" smtClean="0"/>
              <a:pPr/>
              <a:t>23.07.2014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96452-B57D-4565-B5F7-4A1D5D38F94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2" descr="http://gerunirina.rusedu.net/gallery/3669/previews/1826023-8be0dcae258600bb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67543" y="332656"/>
            <a:ext cx="2175241" cy="180020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23528" y="260648"/>
            <a:ext cx="8496944" cy="6336704"/>
          </a:xfrm>
          <a:prstGeom prst="roundRect">
            <a:avLst>
              <a:gd name="adj" fmla="val 3942"/>
            </a:avLst>
          </a:prstGeom>
          <a:solidFill>
            <a:schemeClr val="accent5">
              <a:lumMod val="20000"/>
              <a:lumOff val="80000"/>
              <a:alpha val="73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" descr="C:\Users\User\Desktop\1 создание шаблонов\рамки с детский сад\0_65027_2ad6fdfc_XL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pic>
        <p:nvPicPr>
          <p:cNvPr id="12" name="Picture 2" descr="http://gerunirina.rusedu.net/gallery/3669/previews/1826023-8be0dcae258600bb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188640"/>
            <a:ext cx="1305145" cy="108012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2" descr="http://shulzz2006.users.photofile.ru/photo/shulzz2006/4134576/xlarge/100118569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62483" y="0"/>
            <a:ext cx="1381517" cy="18722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41E8-440C-44E6-8988-665046C019FE}" type="datetimeFigureOut">
              <a:rPr lang="ru-RU" smtClean="0"/>
              <a:pPr/>
              <a:t>23.07.2014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96452-B57D-4565-B5F7-4A1D5D38F9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gerunirina.rusedu.net/gallery/3669/previews/1826023-8be0dcae258600bb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67542" y="332656"/>
            <a:ext cx="1740193" cy="144016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3" descr="C:\Users\User\Desktop\1 создание шаблонов\рамки с детский сад\0_65027_2ad6fdfc_X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1143000" y="-1143001"/>
            <a:ext cx="6858000" cy="91440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41E8-440C-44E6-8988-665046C019FE}" type="datetimeFigureOut">
              <a:rPr lang="ru-RU" smtClean="0"/>
              <a:pPr/>
              <a:t>23.07.2014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96452-B57D-4565-B5F7-4A1D5D38F94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Picture 2" descr="http://shary24.narod.ru/olderfiles/1/14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375727">
            <a:off x="7164288" y="2564904"/>
            <a:ext cx="1421728" cy="2915725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7" name="Picture 2" descr="http://img-fotki.yandex.ru/get/6613/78307724.16e/0_8eb30_ca14f97_XL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96136" y="4365104"/>
            <a:ext cx="2699792" cy="263026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shary24.narod.ru/olderfiles/1/14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375727">
            <a:off x="7164288" y="2564904"/>
            <a:ext cx="1421728" cy="2915725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5" name="Picture 3" descr="C:\Users\User\Desktop\1 создание шаблонов\рамки с детский сад\0_65027_2ad6fdfc_X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1143000" y="-1143001"/>
            <a:ext cx="6858000" cy="9144002"/>
          </a:xfrm>
          <a:prstGeom prst="rect">
            <a:avLst/>
          </a:prstGeom>
          <a:noFill/>
        </p:spPr>
      </p:pic>
      <p:pic>
        <p:nvPicPr>
          <p:cNvPr id="6" name="Picture 2" descr="http://img-fotki.yandex.ru/get/6613/78307724.16e/0_8eb30_ca14f97_X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96136" y="4365104"/>
            <a:ext cx="2699792" cy="263026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Picture 2" descr="http://gerunirina.rusedu.net/gallery/3669/previews/1826023-8be0dcae258600bb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67543" y="332656"/>
            <a:ext cx="2175241" cy="180020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41E8-440C-44E6-8988-665046C019FE}" type="datetimeFigureOut">
              <a:rPr lang="ru-RU" smtClean="0"/>
              <a:pPr/>
              <a:t>23.07.2014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96452-B57D-4565-B5F7-4A1D5D38F9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F41E8-440C-44E6-8988-665046C019FE}" type="datetimeFigureOut">
              <a:rPr lang="ru-RU" smtClean="0"/>
              <a:pPr/>
              <a:t>23.07.2014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96452-B57D-4565-B5F7-4A1D5D38F9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/>
          <a:solidFill>
            <a:srgbClr val="001A00"/>
          </a:solidFill>
          <a:effectLst/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«ДЕНЬ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ОТКРЫТЫХ 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ДВЕРЕЙ</a:t>
            </a:r>
            <a:r>
              <a:rPr lang="ru-RU" sz="5400" dirty="0" smtClean="0"/>
              <a:t>»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5143512"/>
            <a:ext cx="6400800" cy="66175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МАДОУ ЦРР – детский сад №13 «Солнышко»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г.Зарайск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Льготы  по плате за детский сад: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071546"/>
            <a:ext cx="7329510" cy="54292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50% от стоимости содержания ребенка в месяц для следующих категорий родителей: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Состоящих в Управлении социальной защиты как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1.Малообеспеченные (справка из Соцзащиты)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Многодетные(3 и более детей) (справка о составе семьи)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3.Младшему обслуживающему персоналу работающему системе образования Зарайского муниципального района.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Родительская плата не взимается с: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детей - инвалидов;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детей - сирот;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детей оставшихся без попечения родителей.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Основаниями для перерасчета стоимости за содержание ребенка являются: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болезнь (при наличии мед. справки)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отпуск родителей (при наличии заявления)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  начислении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компенсации части родительской платы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1953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 целях материальной поддержки воспитания детей выплачивается компенсация части родительской платы (далее - компенсация):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первого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ребенка в размере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20%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размера внесенной ими родительской платы, фактически взимаемой за содержание ребенка в соответствующем образовательном учреждении,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второго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ребенка - в размере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50%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третьего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ребенка и последующих детей - в размере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% размера указанной родительской платы.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Право на получение компенсации имеет один из родителей (законных представителей), внесших родительскую плату за содержание ребенка в соответствующем образовательном учреждении (Закон "Об образовании в Российской Федерации" пункт 5 статьи 65).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Документы для получения компенсации: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1. Копия паспорта одного из родителей (законного представителя).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2. Копия свидетельства о рождении ребенка и всех предыдущих детей.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3. Уведомление об открытии счета в банке "Возрождение".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4. Заявление на компенсацию.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Заявления о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начислении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компенсации части родительской платы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Елена\Desktop\3 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2066" y="1357298"/>
            <a:ext cx="3687978" cy="5072098"/>
          </a:xfrm>
          <a:prstGeom prst="rect">
            <a:avLst/>
          </a:prstGeom>
          <a:noFill/>
        </p:spPr>
      </p:pic>
      <p:pic>
        <p:nvPicPr>
          <p:cNvPr id="3075" name="Picture 3" descr="C:\Users\Елена\Desktop\Заявление (за содержание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1357298"/>
            <a:ext cx="3703618" cy="50936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Заявление в связи с изменением номера счета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Елена\Desktop\2014-07-21\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26664" y="1600200"/>
            <a:ext cx="3431286" cy="4719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Анкеты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C:\Users\Елена\Desktop\День открытых дверей\Анкета 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1285860"/>
            <a:ext cx="3898919" cy="5267082"/>
          </a:xfrm>
          <a:prstGeom prst="rect">
            <a:avLst/>
          </a:prstGeom>
          <a:noFill/>
        </p:spPr>
      </p:pic>
      <p:pic>
        <p:nvPicPr>
          <p:cNvPr id="2053" name="Picture 5" descr="C:\Users\Елена\Desktop\Анкета 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1285860"/>
            <a:ext cx="3714776" cy="51425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Внимание!!!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Документы предоставить руководителю ДОУ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31.08.14г с 9.00 до 12.00ч.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карте развития допуск к саду осуществляет врач – педиатр: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«Детский сад посещать может с …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числа, месяца, года.» </a:t>
            </a: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Необходимым условием приема ребенка в ДОУ является наличие прививки от кори. </a:t>
            </a: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Постановление Минздрав России</a:t>
            </a: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от 28.05.14г.  №2660 – 06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071678"/>
            <a:ext cx="6429420" cy="185738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Благодарим 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Регламент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2910" y="1357298"/>
          <a:ext cx="7215238" cy="2905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2354"/>
                <a:gridCol w="1327805"/>
                <a:gridCol w="2405079"/>
              </a:tblGrid>
              <a:tr h="489158"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Время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Ответственный</a:t>
                      </a:r>
                      <a:endParaRPr lang="ru-RU" dirty="0"/>
                    </a:p>
                  </a:txBody>
                  <a:tcPr/>
                </a:tc>
              </a:tr>
              <a:tr h="495952">
                <a:tc>
                  <a:txBody>
                    <a:bodyPr/>
                    <a:lstStyle/>
                    <a:p>
                      <a:r>
                        <a:rPr lang="ru-RU" dirty="0" smtClean="0"/>
                        <a:t>1. Выбор секретаря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r>
                        <a:rPr lang="ru-RU" baseline="0" dirty="0" smtClean="0"/>
                        <a:t> мин.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Заведующий</a:t>
                      </a:r>
                      <a:endParaRPr lang="ru-RU" dirty="0"/>
                    </a:p>
                  </a:txBody>
                  <a:tcPr/>
                </a:tc>
              </a:tr>
              <a:tr h="495952">
                <a:tc>
                  <a:txBody>
                    <a:bodyPr/>
                    <a:lstStyle/>
                    <a:p>
                      <a:r>
                        <a:rPr lang="ru-RU" dirty="0" smtClean="0"/>
                        <a:t>2.Представление воспитателей групп раннего возраста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5</a:t>
                      </a:r>
                      <a:r>
                        <a:rPr lang="ru-RU" baseline="0" dirty="0" smtClean="0"/>
                        <a:t> мин.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Заведующий</a:t>
                      </a:r>
                      <a:endParaRPr lang="ru-RU" dirty="0"/>
                    </a:p>
                  </a:txBody>
                  <a:tcPr/>
                </a:tc>
              </a:tr>
              <a:tr h="495952">
                <a:tc>
                  <a:txBody>
                    <a:bodyPr/>
                    <a:lstStyle/>
                    <a:p>
                      <a:r>
                        <a:rPr lang="ru-RU" dirty="0" smtClean="0"/>
                        <a:t>3.Знакомство</a:t>
                      </a:r>
                      <a:r>
                        <a:rPr lang="ru-RU" baseline="0" dirty="0" smtClean="0"/>
                        <a:t> с нормативно-правовыми документами.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 мин.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Заведующий</a:t>
                      </a:r>
                      <a:endParaRPr lang="ru-RU" dirty="0"/>
                    </a:p>
                  </a:txBody>
                  <a:tcPr/>
                </a:tc>
              </a:tr>
              <a:tr h="495952">
                <a:tc>
                  <a:txBody>
                    <a:bodyPr/>
                    <a:lstStyle/>
                    <a:p>
                      <a:r>
                        <a:rPr lang="ru-RU" dirty="0" smtClean="0"/>
                        <a:t>4.Знакомство с базой</a:t>
                      </a:r>
                      <a:r>
                        <a:rPr lang="ru-RU" baseline="0" dirty="0" smtClean="0"/>
                        <a:t> детского сада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 мин.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Заведующий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Лицензия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Елена\Desktop\лицензия 001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1500174"/>
            <a:ext cx="3548063" cy="4876800"/>
          </a:xfrm>
          <a:prstGeom prst="rect">
            <a:avLst/>
          </a:prstGeom>
          <a:noFill/>
        </p:spPr>
      </p:pic>
      <p:pic>
        <p:nvPicPr>
          <p:cNvPr id="1027" name="Picture 3" descr="C:\Users\Елена\Desktop\приложение к лицензии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1500174"/>
            <a:ext cx="3548063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Устав, СанПиН 2.4.1.3049-13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Елена\Desktop\Устав 1 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1785926"/>
            <a:ext cx="3286148" cy="4519460"/>
          </a:xfrm>
          <a:prstGeom prst="rect">
            <a:avLst/>
          </a:prstGeom>
          <a:noFill/>
        </p:spPr>
      </p:pic>
      <p:pic>
        <p:nvPicPr>
          <p:cNvPr id="1026" name="Picture 2" descr="C:\Users\Елена\Desktop\2014-07-22\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2000240"/>
            <a:ext cx="3168544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8229600" cy="4525963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071538" y="1214422"/>
            <a:ext cx="7286676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ДОГОВОР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между Муниципальным автономным дошкольным образовательным учреждением центром развития ребенка – детским садом № 13 «Солнышко» Управления образования города Зарайска Московской области 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родителями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(законными представителями) ребенка, посещающего данное дошкольное учреждение.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5626121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ТИПОВОЕ ПОЛОЖЕНИЕ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ДОШКОЛЬНОМ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ОБРАЗОВАТЕЛЬНОМ УЧРЕЖДЕНИИИ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Зарегистрировано в Минюсте РФ 26 сентября 2013 г.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Регистрационный № 30038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РФ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30 августа 2013 г. № 1014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“Об 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 дошкольного образования”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 единой системе зачисления детей в ДОУ (ЕИС)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501122" cy="54292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Зачисление детей в ДОУ производится на основании направления, которое выдает Министерство образования Московской области через электронную систему зачисления.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Перечень документов для зачисления в ДОУ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1) заявление Заявителя о зачислении ребенка в ДОУ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2) свидетельство о рождении ребенка (подлинник + копия);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3) медицинская карта ребенка  установленного образца (форма № 026-у-2000);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4) документ, удостоверяющий личность Заявителя (его представителя) с регистрацией в Зарайском  муниципальном районе Московской области;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5) документ, подтверждающий регистрацию Заявителя (законного представителя) по месту жительства в Зарайском муниципальном районе Московской области или подтверждающий регистрацию по месту пребывания в Зарайском муниципальном районе Московской области и место фактического проживания в Зарайском муниципальном районе  Московской области, в случае несовпадения адреса регистрации и фактического места проживания;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6) документ, подтверждающий полномочия представителя Заявителя, если с заявлением обращается представитель Заявителя;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7) документы, подтверждающие льготы (копии)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Заявление о  зачислении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Елена\Desktop\001.jpg"/>
          <p:cNvPicPr>
            <a:picLocks noChangeAspect="1" noChangeArrowheads="1"/>
          </p:cNvPicPr>
          <p:nvPr/>
        </p:nvPicPr>
        <p:blipFill>
          <a:blip r:embed="rId2" cstate="email">
            <a:lum contrast="-10000"/>
          </a:blip>
          <a:srcRect/>
          <a:stretch>
            <a:fillRect/>
          </a:stretch>
        </p:blipFill>
        <p:spPr bwMode="auto">
          <a:xfrm>
            <a:off x="2500298" y="1357298"/>
            <a:ext cx="3571900" cy="4912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взимании родительской платы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На основании Постановление Главы Зарайского муниципального района Московской области от 06.12.2013года №1442/12 «О взимании родительской платы за присмотр и уход в муниципальных дошкольных образовательных организациях и дошкольных группах в образовательных организациях для детей дошкольного и младшего школьного возраста, начальных школах-детских садах Зарайского муниципального района» составляет 1600 рублей в месяц (за комплекс мер по организации питания и хозяйственного - бытового обслуживания детей, обеспечению соблюдения ими личной гигиены и режима дня…)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Шаблон Детство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Детство</Template>
  <TotalTime>307</TotalTime>
  <Words>684</Words>
  <Application>Microsoft Office PowerPoint</Application>
  <PresentationFormat>Экран (4:3)</PresentationFormat>
  <Paragraphs>85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Шаблон Детство</vt:lpstr>
      <vt:lpstr>  «ДЕНЬ ОТКРЫТЫХ  ДВЕРЕЙ»</vt:lpstr>
      <vt:lpstr>Регламент</vt:lpstr>
      <vt:lpstr>Лицензия</vt:lpstr>
      <vt:lpstr>Устав, СанПиН 2.4.1.3049-13</vt:lpstr>
      <vt:lpstr>Слайд 5</vt:lpstr>
      <vt:lpstr>Слайд 6</vt:lpstr>
      <vt:lpstr> О единой системе зачисления детей в ДОУ (ЕИС) </vt:lpstr>
      <vt:lpstr>Заявление о  зачислении</vt:lpstr>
      <vt:lpstr>О взимании родительской платы </vt:lpstr>
      <vt:lpstr> Льготы  по плате за детский сад:  </vt:lpstr>
      <vt:lpstr>О  начислении компенсации части родительской платы</vt:lpstr>
      <vt:lpstr>Заявления о начислении компенсации части родительской платы </vt:lpstr>
      <vt:lpstr>Заявление в связи с изменением номера счета</vt:lpstr>
      <vt:lpstr>Анкеты</vt:lpstr>
      <vt:lpstr> Внимание!!! </vt:lpstr>
      <vt:lpstr>Благодарим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«Детство»</dc:title>
  <dc:creator>User</dc:creator>
  <cp:lastModifiedBy>User</cp:lastModifiedBy>
  <cp:revision>37</cp:revision>
  <dcterms:created xsi:type="dcterms:W3CDTF">2014-05-16T15:23:04Z</dcterms:created>
  <dcterms:modified xsi:type="dcterms:W3CDTF">2014-07-22T21:30:43Z</dcterms:modified>
</cp:coreProperties>
</file>