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D1973-16B9-4F7B-8711-D798E7F6FED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B8AB08-0212-4EC4-9784-8B41BFCF83C3}">
      <dgm:prSet phldrT="[Текст]" custT="1"/>
      <dgm:spPr/>
      <dgm:t>
        <a:bodyPr/>
        <a:lstStyle/>
        <a:p>
          <a:r>
            <a:rPr lang="ru-RU" sz="2800" dirty="0" smtClean="0"/>
            <a:t>Диагностика</a:t>
          </a:r>
          <a:endParaRPr lang="ru-RU" sz="2800" dirty="0"/>
        </a:p>
      </dgm:t>
    </dgm:pt>
    <dgm:pt modelId="{C38F47FC-257A-4623-A4D0-F3E564079697}" type="parTrans" cxnId="{5658C224-E996-4233-899E-7DD17327225E}">
      <dgm:prSet/>
      <dgm:spPr/>
      <dgm:t>
        <a:bodyPr/>
        <a:lstStyle/>
        <a:p>
          <a:endParaRPr lang="ru-RU"/>
        </a:p>
      </dgm:t>
    </dgm:pt>
    <dgm:pt modelId="{A5A6420D-A5FA-47EF-9D97-E9A6551EC21D}" type="sibTrans" cxnId="{5658C224-E996-4233-899E-7DD17327225E}">
      <dgm:prSet/>
      <dgm:spPr/>
      <dgm:t>
        <a:bodyPr/>
        <a:lstStyle/>
        <a:p>
          <a:endParaRPr lang="ru-RU"/>
        </a:p>
      </dgm:t>
    </dgm:pt>
    <dgm:pt modelId="{FEEED988-8FDA-433F-B52A-9DD326B135B2}">
      <dgm:prSet phldrT="[Текст]" custT="1"/>
      <dgm:spPr/>
      <dgm:t>
        <a:bodyPr/>
        <a:lstStyle/>
        <a:p>
          <a:r>
            <a:rPr lang="ru-RU" sz="2400" dirty="0" smtClean="0"/>
            <a:t>Расширение первоначальных представлений</a:t>
          </a:r>
          <a:endParaRPr lang="ru-RU" sz="2400" dirty="0"/>
        </a:p>
      </dgm:t>
    </dgm:pt>
    <dgm:pt modelId="{7AE374A4-C63D-4BBD-9B9D-2081F811BD64}" type="parTrans" cxnId="{352E6A81-580D-45D2-B84E-6E43D7C59B50}">
      <dgm:prSet/>
      <dgm:spPr/>
      <dgm:t>
        <a:bodyPr/>
        <a:lstStyle/>
        <a:p>
          <a:endParaRPr lang="ru-RU"/>
        </a:p>
      </dgm:t>
    </dgm:pt>
    <dgm:pt modelId="{B7E5D744-55C5-490E-8E8B-22B5473826FF}" type="sibTrans" cxnId="{352E6A81-580D-45D2-B84E-6E43D7C59B50}">
      <dgm:prSet/>
      <dgm:spPr/>
      <dgm:t>
        <a:bodyPr/>
        <a:lstStyle/>
        <a:p>
          <a:endParaRPr lang="ru-RU"/>
        </a:p>
      </dgm:t>
    </dgm:pt>
    <dgm:pt modelId="{A0860BF6-F0CC-46CD-91B6-04330F1CE20B}">
      <dgm:prSet phldrT="[Текст]" custT="1"/>
      <dgm:spPr/>
      <dgm:t>
        <a:bodyPr/>
        <a:lstStyle/>
        <a:p>
          <a:r>
            <a:rPr lang="ru-RU" sz="2400" dirty="0" smtClean="0"/>
            <a:t>Закрепление</a:t>
          </a:r>
        </a:p>
        <a:p>
          <a:r>
            <a:rPr lang="ru-RU" sz="2400" dirty="0" smtClean="0"/>
            <a:t>полученных знаний</a:t>
          </a:r>
          <a:endParaRPr lang="ru-RU" sz="2400" dirty="0"/>
        </a:p>
      </dgm:t>
    </dgm:pt>
    <dgm:pt modelId="{FC3CD774-683C-4961-B67D-3FB7B094F657}" type="parTrans" cxnId="{D27F74C9-EB1B-4DB6-A1E3-7E66EA69AB55}">
      <dgm:prSet/>
      <dgm:spPr/>
      <dgm:t>
        <a:bodyPr/>
        <a:lstStyle/>
        <a:p>
          <a:endParaRPr lang="ru-RU"/>
        </a:p>
      </dgm:t>
    </dgm:pt>
    <dgm:pt modelId="{0D0B835A-1F77-4F0A-8930-880FDFCACEC7}" type="sibTrans" cxnId="{D27F74C9-EB1B-4DB6-A1E3-7E66EA69AB55}">
      <dgm:prSet/>
      <dgm:spPr/>
      <dgm:t>
        <a:bodyPr/>
        <a:lstStyle/>
        <a:p>
          <a:endParaRPr lang="ru-RU"/>
        </a:p>
      </dgm:t>
    </dgm:pt>
    <dgm:pt modelId="{7F0832E3-EA81-47C7-B7D1-43D6A655A35E}">
      <dgm:prSet phldrT="[Текст]" custT="1"/>
      <dgm:spPr/>
      <dgm:t>
        <a:bodyPr/>
        <a:lstStyle/>
        <a:p>
          <a:r>
            <a:rPr lang="ru-RU" sz="2400" dirty="0" smtClean="0"/>
            <a:t>Формирование чувства ответственности</a:t>
          </a:r>
          <a:endParaRPr lang="ru-RU" sz="2400" dirty="0"/>
        </a:p>
      </dgm:t>
    </dgm:pt>
    <dgm:pt modelId="{3157EC0A-6339-492E-96C8-F1E6E75F3D20}" type="parTrans" cxnId="{E71EDA3A-CF07-4A9B-BBD2-C2C5550F75B9}">
      <dgm:prSet/>
      <dgm:spPr/>
      <dgm:t>
        <a:bodyPr/>
        <a:lstStyle/>
        <a:p>
          <a:endParaRPr lang="ru-RU"/>
        </a:p>
      </dgm:t>
    </dgm:pt>
    <dgm:pt modelId="{F9E61D02-E8B3-4AFA-BDAF-CA0FF0471E76}" type="sibTrans" cxnId="{E71EDA3A-CF07-4A9B-BBD2-C2C5550F75B9}">
      <dgm:prSet/>
      <dgm:spPr/>
      <dgm:t>
        <a:bodyPr/>
        <a:lstStyle/>
        <a:p>
          <a:endParaRPr lang="ru-RU"/>
        </a:p>
      </dgm:t>
    </dgm:pt>
    <dgm:pt modelId="{D60F90BC-C6D8-4A48-8D28-0B4FBCE638CB}">
      <dgm:prSet phldrT="[Текст]" custT="1"/>
      <dgm:spPr/>
      <dgm:t>
        <a:bodyPr/>
        <a:lstStyle/>
        <a:p>
          <a:r>
            <a:rPr lang="ru-RU" sz="2400" dirty="0" smtClean="0"/>
            <a:t>Развитие чувства </a:t>
          </a:r>
          <a:r>
            <a:rPr lang="ru-RU" sz="2400" dirty="0" err="1" smtClean="0"/>
            <a:t>сомоконтроля</a:t>
          </a:r>
          <a:endParaRPr lang="ru-RU" sz="2400" dirty="0"/>
        </a:p>
      </dgm:t>
    </dgm:pt>
    <dgm:pt modelId="{96C94D2D-0D1E-491C-8AC8-6725DDF489F8}" type="parTrans" cxnId="{A8DFC9BA-5C14-4346-8E4E-A4E4728F0766}">
      <dgm:prSet/>
      <dgm:spPr/>
      <dgm:t>
        <a:bodyPr/>
        <a:lstStyle/>
        <a:p>
          <a:endParaRPr lang="ru-RU"/>
        </a:p>
      </dgm:t>
    </dgm:pt>
    <dgm:pt modelId="{4BB67F6B-1923-4551-8A5F-93326DC3B5F8}" type="sibTrans" cxnId="{A8DFC9BA-5C14-4346-8E4E-A4E4728F0766}">
      <dgm:prSet/>
      <dgm:spPr/>
      <dgm:t>
        <a:bodyPr/>
        <a:lstStyle/>
        <a:p>
          <a:endParaRPr lang="ru-RU"/>
        </a:p>
      </dgm:t>
    </dgm:pt>
    <dgm:pt modelId="{042453CE-6C87-4A75-A2CB-ED38D3E710BA}" type="pres">
      <dgm:prSet presAssocID="{3F4D1973-16B9-4F7B-8711-D798E7F6FE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7C7606-B8B6-4927-A0B2-D579284D8D87}" type="pres">
      <dgm:prSet presAssocID="{C5B8AB08-0212-4EC4-9784-8B41BFCF83C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FDA92-2DD3-4DF6-A5B4-88F65F0FAEA1}" type="pres">
      <dgm:prSet presAssocID="{A5A6420D-A5FA-47EF-9D97-E9A6551EC21D}" presName="sibTrans" presStyleCnt="0"/>
      <dgm:spPr/>
    </dgm:pt>
    <dgm:pt modelId="{14C1713C-A972-4A14-963E-28396B852892}" type="pres">
      <dgm:prSet presAssocID="{FEEED988-8FDA-433F-B52A-9DD326B135B2}" presName="node" presStyleLbl="node1" presStyleIdx="1" presStyleCnt="5" custScaleX="105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05EA9-B685-40B8-822F-A4B656258A0D}" type="pres">
      <dgm:prSet presAssocID="{B7E5D744-55C5-490E-8E8B-22B5473826FF}" presName="sibTrans" presStyleCnt="0"/>
      <dgm:spPr/>
    </dgm:pt>
    <dgm:pt modelId="{5EB8C01B-CF8B-4171-91F0-11E8272434D0}" type="pres">
      <dgm:prSet presAssocID="{A0860BF6-F0CC-46CD-91B6-04330F1CE20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0B820-1BEF-444A-91E5-7004F9242B99}" type="pres">
      <dgm:prSet presAssocID="{0D0B835A-1F77-4F0A-8930-880FDFCACEC7}" presName="sibTrans" presStyleCnt="0"/>
      <dgm:spPr/>
    </dgm:pt>
    <dgm:pt modelId="{8E02A78B-46D7-41A7-8DA8-FB8724147CCD}" type="pres">
      <dgm:prSet presAssocID="{7F0832E3-EA81-47C7-B7D1-43D6A655A35E}" presName="node" presStyleLbl="node1" presStyleIdx="3" presStyleCnt="5" custScaleX="113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35BA7-0791-45B6-A9F7-27E0909A2C96}" type="pres">
      <dgm:prSet presAssocID="{F9E61D02-E8B3-4AFA-BDAF-CA0FF0471E76}" presName="sibTrans" presStyleCnt="0"/>
      <dgm:spPr/>
    </dgm:pt>
    <dgm:pt modelId="{8489B9D9-A735-4768-9155-A704C92AA6BB}" type="pres">
      <dgm:prSet presAssocID="{D60F90BC-C6D8-4A48-8D28-0B4FBCE638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884510-94FB-439B-8635-6A4281F33203}" type="presOf" srcId="{3F4D1973-16B9-4F7B-8711-D798E7F6FED1}" destId="{042453CE-6C87-4A75-A2CB-ED38D3E710BA}" srcOrd="0" destOrd="0" presId="urn:microsoft.com/office/officeart/2005/8/layout/default"/>
    <dgm:cxn modelId="{6CF50B0D-F463-4566-8AF4-30C13DDC9A44}" type="presOf" srcId="{FEEED988-8FDA-433F-B52A-9DD326B135B2}" destId="{14C1713C-A972-4A14-963E-28396B852892}" srcOrd="0" destOrd="0" presId="urn:microsoft.com/office/officeart/2005/8/layout/default"/>
    <dgm:cxn modelId="{5658C224-E996-4233-899E-7DD17327225E}" srcId="{3F4D1973-16B9-4F7B-8711-D798E7F6FED1}" destId="{C5B8AB08-0212-4EC4-9784-8B41BFCF83C3}" srcOrd="0" destOrd="0" parTransId="{C38F47FC-257A-4623-A4D0-F3E564079697}" sibTransId="{A5A6420D-A5FA-47EF-9D97-E9A6551EC21D}"/>
    <dgm:cxn modelId="{A8DFC9BA-5C14-4346-8E4E-A4E4728F0766}" srcId="{3F4D1973-16B9-4F7B-8711-D798E7F6FED1}" destId="{D60F90BC-C6D8-4A48-8D28-0B4FBCE638CB}" srcOrd="4" destOrd="0" parTransId="{96C94D2D-0D1E-491C-8AC8-6725DDF489F8}" sibTransId="{4BB67F6B-1923-4551-8A5F-93326DC3B5F8}"/>
    <dgm:cxn modelId="{E71EDA3A-CF07-4A9B-BBD2-C2C5550F75B9}" srcId="{3F4D1973-16B9-4F7B-8711-D798E7F6FED1}" destId="{7F0832E3-EA81-47C7-B7D1-43D6A655A35E}" srcOrd="3" destOrd="0" parTransId="{3157EC0A-6339-492E-96C8-F1E6E75F3D20}" sibTransId="{F9E61D02-E8B3-4AFA-BDAF-CA0FF0471E76}"/>
    <dgm:cxn modelId="{D27F74C9-EB1B-4DB6-A1E3-7E66EA69AB55}" srcId="{3F4D1973-16B9-4F7B-8711-D798E7F6FED1}" destId="{A0860BF6-F0CC-46CD-91B6-04330F1CE20B}" srcOrd="2" destOrd="0" parTransId="{FC3CD774-683C-4961-B67D-3FB7B094F657}" sibTransId="{0D0B835A-1F77-4F0A-8930-880FDFCACEC7}"/>
    <dgm:cxn modelId="{352E6A81-580D-45D2-B84E-6E43D7C59B50}" srcId="{3F4D1973-16B9-4F7B-8711-D798E7F6FED1}" destId="{FEEED988-8FDA-433F-B52A-9DD326B135B2}" srcOrd="1" destOrd="0" parTransId="{7AE374A4-C63D-4BBD-9B9D-2081F811BD64}" sibTransId="{B7E5D744-55C5-490E-8E8B-22B5473826FF}"/>
    <dgm:cxn modelId="{6471054C-ADF6-4227-AADF-CE2535B4B2D3}" type="presOf" srcId="{C5B8AB08-0212-4EC4-9784-8B41BFCF83C3}" destId="{497C7606-B8B6-4927-A0B2-D579284D8D87}" srcOrd="0" destOrd="0" presId="urn:microsoft.com/office/officeart/2005/8/layout/default"/>
    <dgm:cxn modelId="{AF6A094E-18F7-461B-A220-363BD94A053F}" type="presOf" srcId="{7F0832E3-EA81-47C7-B7D1-43D6A655A35E}" destId="{8E02A78B-46D7-41A7-8DA8-FB8724147CCD}" srcOrd="0" destOrd="0" presId="urn:microsoft.com/office/officeart/2005/8/layout/default"/>
    <dgm:cxn modelId="{9305A756-0A5B-49EA-8D15-F542602E5A97}" type="presOf" srcId="{D60F90BC-C6D8-4A48-8D28-0B4FBCE638CB}" destId="{8489B9D9-A735-4768-9155-A704C92AA6BB}" srcOrd="0" destOrd="0" presId="urn:microsoft.com/office/officeart/2005/8/layout/default"/>
    <dgm:cxn modelId="{2FEC23C5-CF09-4321-B781-12A34F8DADE4}" type="presOf" srcId="{A0860BF6-F0CC-46CD-91B6-04330F1CE20B}" destId="{5EB8C01B-CF8B-4171-91F0-11E8272434D0}" srcOrd="0" destOrd="0" presId="urn:microsoft.com/office/officeart/2005/8/layout/default"/>
    <dgm:cxn modelId="{C21A00D8-5DA4-4771-AEC4-BA7FD35DD46D}" type="presParOf" srcId="{042453CE-6C87-4A75-A2CB-ED38D3E710BA}" destId="{497C7606-B8B6-4927-A0B2-D579284D8D87}" srcOrd="0" destOrd="0" presId="urn:microsoft.com/office/officeart/2005/8/layout/default"/>
    <dgm:cxn modelId="{EBB4741D-C1B5-44F8-A17C-9472DDD8C1E4}" type="presParOf" srcId="{042453CE-6C87-4A75-A2CB-ED38D3E710BA}" destId="{DB3FDA92-2DD3-4DF6-A5B4-88F65F0FAEA1}" srcOrd="1" destOrd="0" presId="urn:microsoft.com/office/officeart/2005/8/layout/default"/>
    <dgm:cxn modelId="{CDCE4B61-CEBF-480A-958F-50312F162BCE}" type="presParOf" srcId="{042453CE-6C87-4A75-A2CB-ED38D3E710BA}" destId="{14C1713C-A972-4A14-963E-28396B852892}" srcOrd="2" destOrd="0" presId="urn:microsoft.com/office/officeart/2005/8/layout/default"/>
    <dgm:cxn modelId="{063FA032-306D-4C1E-8D2F-26C549923A11}" type="presParOf" srcId="{042453CE-6C87-4A75-A2CB-ED38D3E710BA}" destId="{D1705EA9-B685-40B8-822F-A4B656258A0D}" srcOrd="3" destOrd="0" presId="urn:microsoft.com/office/officeart/2005/8/layout/default"/>
    <dgm:cxn modelId="{AFB1E7FC-F258-430D-B5DB-9F12E39DAE8D}" type="presParOf" srcId="{042453CE-6C87-4A75-A2CB-ED38D3E710BA}" destId="{5EB8C01B-CF8B-4171-91F0-11E8272434D0}" srcOrd="4" destOrd="0" presId="urn:microsoft.com/office/officeart/2005/8/layout/default"/>
    <dgm:cxn modelId="{A610FEE5-3D3F-4D5F-844C-961901745759}" type="presParOf" srcId="{042453CE-6C87-4A75-A2CB-ED38D3E710BA}" destId="{12C0B820-1BEF-444A-91E5-7004F9242B99}" srcOrd="5" destOrd="0" presId="urn:microsoft.com/office/officeart/2005/8/layout/default"/>
    <dgm:cxn modelId="{BCAD0CE8-6DCE-4357-947B-CFF2A0D8EB4F}" type="presParOf" srcId="{042453CE-6C87-4A75-A2CB-ED38D3E710BA}" destId="{8E02A78B-46D7-41A7-8DA8-FB8724147CCD}" srcOrd="6" destOrd="0" presId="urn:microsoft.com/office/officeart/2005/8/layout/default"/>
    <dgm:cxn modelId="{FF5BF997-0D73-42CA-B8F5-88202DAF3D9A}" type="presParOf" srcId="{042453CE-6C87-4A75-A2CB-ED38D3E710BA}" destId="{88A35BA7-0791-45B6-A9F7-27E0909A2C96}" srcOrd="7" destOrd="0" presId="urn:microsoft.com/office/officeart/2005/8/layout/default"/>
    <dgm:cxn modelId="{99657EFB-C98A-4F88-89FE-DC96C6942D3B}" type="presParOf" srcId="{042453CE-6C87-4A75-A2CB-ED38D3E710BA}" destId="{8489B9D9-A735-4768-9155-A704C92AA6B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C7606-B8B6-4927-A0B2-D579284D8D87}">
      <dsp:nvSpPr>
        <dsp:cNvPr id="0" name=""/>
        <dsp:cNvSpPr/>
      </dsp:nvSpPr>
      <dsp:spPr>
        <a:xfrm>
          <a:off x="2209" y="246553"/>
          <a:ext cx="2275475" cy="1365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Диагностика</a:t>
          </a:r>
          <a:endParaRPr lang="ru-RU" sz="2800" kern="1200" dirty="0"/>
        </a:p>
      </dsp:txBody>
      <dsp:txXfrm>
        <a:off x="2209" y="246553"/>
        <a:ext cx="2275475" cy="1365285"/>
      </dsp:txXfrm>
    </dsp:sp>
    <dsp:sp modelId="{14C1713C-A972-4A14-963E-28396B852892}">
      <dsp:nvSpPr>
        <dsp:cNvPr id="0" name=""/>
        <dsp:cNvSpPr/>
      </dsp:nvSpPr>
      <dsp:spPr>
        <a:xfrm>
          <a:off x="2505232" y="246553"/>
          <a:ext cx="2398396" cy="1365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Расширение первоначальных представлений</a:t>
          </a:r>
          <a:endParaRPr lang="ru-RU" sz="2400" kern="1200" dirty="0"/>
        </a:p>
      </dsp:txBody>
      <dsp:txXfrm>
        <a:off x="2505232" y="246553"/>
        <a:ext cx="2398396" cy="1365285"/>
      </dsp:txXfrm>
    </dsp:sp>
    <dsp:sp modelId="{5EB8C01B-CF8B-4171-91F0-11E8272434D0}">
      <dsp:nvSpPr>
        <dsp:cNvPr id="0" name=""/>
        <dsp:cNvSpPr/>
      </dsp:nvSpPr>
      <dsp:spPr>
        <a:xfrm>
          <a:off x="5131177" y="246553"/>
          <a:ext cx="2275475" cy="1365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Закрепление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полученных знаний</a:t>
          </a:r>
          <a:endParaRPr lang="ru-RU" sz="2400" kern="1200" dirty="0"/>
        </a:p>
      </dsp:txBody>
      <dsp:txXfrm>
        <a:off x="5131177" y="246553"/>
        <a:ext cx="2275475" cy="1365285"/>
      </dsp:txXfrm>
    </dsp:sp>
    <dsp:sp modelId="{8E02A78B-46D7-41A7-8DA8-FB8724147CCD}">
      <dsp:nvSpPr>
        <dsp:cNvPr id="0" name=""/>
        <dsp:cNvSpPr/>
      </dsp:nvSpPr>
      <dsp:spPr>
        <a:xfrm>
          <a:off x="1160744" y="1839386"/>
          <a:ext cx="2584348" cy="1365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Формирование чувства ответственности</a:t>
          </a:r>
          <a:endParaRPr lang="ru-RU" sz="2400" kern="1200" dirty="0"/>
        </a:p>
      </dsp:txBody>
      <dsp:txXfrm>
        <a:off x="1160744" y="1839386"/>
        <a:ext cx="2584348" cy="1365285"/>
      </dsp:txXfrm>
    </dsp:sp>
    <dsp:sp modelId="{8489B9D9-A735-4768-9155-A704C92AA6BB}">
      <dsp:nvSpPr>
        <dsp:cNvPr id="0" name=""/>
        <dsp:cNvSpPr/>
      </dsp:nvSpPr>
      <dsp:spPr>
        <a:xfrm>
          <a:off x="3972641" y="1839386"/>
          <a:ext cx="2275475" cy="1365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Развитие чувства </a:t>
          </a:r>
          <a:r>
            <a:rPr lang="ru-RU" sz="2400" kern="1200" dirty="0" err="1" smtClean="0"/>
            <a:t>сомоконтроля</a:t>
          </a:r>
          <a:endParaRPr lang="ru-RU" sz="2400" kern="1200" dirty="0"/>
        </a:p>
      </dsp:txBody>
      <dsp:txXfrm>
        <a:off x="3972641" y="1839386"/>
        <a:ext cx="2275475" cy="1365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>
                <a:solidFill>
                  <a:srgbClr val="002060"/>
                </a:solidFill>
              </a:rPr>
              <a:t/>
            </a:r>
            <a:br>
              <a:rPr lang="ru-RU" sz="8000" b="1" dirty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>
                <a:solidFill>
                  <a:srgbClr val="002060"/>
                </a:solidFill>
              </a:rPr>
              <a:t/>
            </a:r>
            <a:br>
              <a:rPr lang="ru-RU" sz="8000" b="1" dirty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>
                <a:solidFill>
                  <a:srgbClr val="002060"/>
                </a:solidFill>
              </a:rPr>
              <a:t/>
            </a:r>
            <a:br>
              <a:rPr lang="ru-RU" sz="8000" b="1" dirty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>
                <a:solidFill>
                  <a:srgbClr val="002060"/>
                </a:solidFill>
              </a:rPr>
              <a:t/>
            </a:r>
            <a:br>
              <a:rPr lang="ru-RU" sz="8000" b="1" dirty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>
                <a:solidFill>
                  <a:srgbClr val="002060"/>
                </a:solidFill>
              </a:rPr>
              <a:t/>
            </a:r>
            <a:br>
              <a:rPr lang="ru-RU" sz="8000" b="1" dirty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>
                <a:solidFill>
                  <a:srgbClr val="002060"/>
                </a:solidFill>
              </a:rPr>
              <a:t/>
            </a:r>
            <a:br>
              <a:rPr lang="ru-RU" sz="8000" b="1" dirty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>
                <a:solidFill>
                  <a:srgbClr val="002060"/>
                </a:solidFill>
              </a:rPr>
              <a:t/>
            </a:r>
            <a:br>
              <a:rPr lang="ru-RU" sz="8000" b="1" dirty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/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>ПЕДСОВЕТ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на тему: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 и здоровье детей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89040"/>
            <a:ext cx="3096344" cy="29281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27259"/>
            <a:ext cx="1856421" cy="18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6413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Продуктивная деятельность</a:t>
            </a:r>
          </a:p>
          <a:p>
            <a:r>
              <a:rPr lang="ru-RU" dirty="0" smtClean="0"/>
              <a:t>Раскрашивание  картинок</a:t>
            </a:r>
          </a:p>
          <a:p>
            <a:r>
              <a:rPr lang="ru-RU" dirty="0" smtClean="0"/>
              <a:t>Выставки рисунков и поделок</a:t>
            </a:r>
          </a:p>
          <a:p>
            <a:r>
              <a:rPr lang="ru-RU" dirty="0" smtClean="0"/>
              <a:t>Постройка дороги, перекрестков и др.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А так же чтение художественной литературы, беседы, </a:t>
            </a:r>
            <a:r>
              <a:rPr lang="ru-RU" dirty="0"/>
              <a:t>в</a:t>
            </a:r>
            <a:r>
              <a:rPr lang="ru-RU" dirty="0" smtClean="0"/>
              <a:t>икторины, КВНы, праздники, развлечения, проекты и др.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9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3" cy="4425355"/>
          </a:xfrm>
        </p:spPr>
        <p:txBody>
          <a:bodyPr>
            <a:normAutofit/>
          </a:bodyPr>
          <a:lstStyle/>
          <a:p>
            <a:r>
              <a:rPr lang="ru-RU" dirty="0"/>
              <a:t>Необходимо знакомить детей с </a:t>
            </a:r>
            <a:r>
              <a:rPr lang="ru-RU" dirty="0" smtClean="0"/>
              <a:t>транспортом. </a:t>
            </a:r>
            <a:r>
              <a:rPr lang="ru-RU" dirty="0"/>
              <a:t>Наблюдать с детьми за транспортом, узнавать и показывать </a:t>
            </a:r>
            <a:r>
              <a:rPr lang="ru-RU" dirty="0" smtClean="0"/>
              <a:t>грузовые и </a:t>
            </a:r>
            <a:r>
              <a:rPr lang="ru-RU" dirty="0"/>
              <a:t>легковые машины, автобус, правильно называть их, различать части машины: </a:t>
            </a:r>
            <a:r>
              <a:rPr lang="ru-RU" dirty="0" smtClean="0"/>
              <a:t>кабина, руль</a:t>
            </a:r>
            <a:r>
              <a:rPr lang="ru-RU" dirty="0"/>
              <a:t>, кузов, прицеп, колесо</a:t>
            </a:r>
            <a:r>
              <a:rPr lang="ru-RU" dirty="0" smtClean="0"/>
              <a:t>.</a:t>
            </a:r>
          </a:p>
          <a:p>
            <a:r>
              <a:rPr lang="ru-RU" dirty="0"/>
              <a:t>Учить различать пассажирский </a:t>
            </a:r>
            <a:r>
              <a:rPr lang="ru-RU" dirty="0" smtClean="0"/>
              <a:t> и грузовой транспорт</a:t>
            </a:r>
          </a:p>
          <a:p>
            <a:r>
              <a:rPr lang="ru-RU" dirty="0"/>
              <a:t>Учить детей переносить в игры впечатления, полученные на прогулке: шофёры едут </a:t>
            </a:r>
            <a:r>
              <a:rPr lang="ru-RU" dirty="0" smtClean="0"/>
              <a:t>на машинах</a:t>
            </a:r>
            <a:r>
              <a:rPr lang="ru-RU" dirty="0"/>
              <a:t>, по улицам гуляют люди</a:t>
            </a:r>
            <a:r>
              <a:rPr lang="ru-RU" dirty="0" smtClean="0"/>
              <a:t>; и др.</a:t>
            </a:r>
          </a:p>
          <a:p>
            <a:r>
              <a:rPr lang="ru-RU" dirty="0"/>
              <a:t>учить детей различать предметы, называть их, выбирать по размеру и </a:t>
            </a:r>
            <a:r>
              <a:rPr lang="ru-RU" dirty="0" smtClean="0"/>
              <a:t>цвету, выделяя </a:t>
            </a:r>
            <a:r>
              <a:rPr lang="ru-RU" dirty="0"/>
              <a:t>красный, зелёный, жёлтый.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Группа детей возраста от 2-3 лет</a:t>
            </a:r>
          </a:p>
        </p:txBody>
      </p:sp>
    </p:spTree>
    <p:extLst>
      <p:ext uri="{BB962C8B-B14F-4D97-AF65-F5344CB8AC3E}">
        <p14:creationId xmlns:p14="http://schemas.microsoft.com/office/powerpoint/2010/main" val="21926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640960" cy="4680520"/>
          </a:xfrm>
        </p:spPr>
        <p:txBody>
          <a:bodyPr>
            <a:normAutofit/>
          </a:bodyPr>
          <a:lstStyle/>
          <a:p>
            <a:r>
              <a:rPr lang="ru-RU" dirty="0"/>
              <a:t>Учить детей различать проезжую часть дороги, тротуар, обочину, понимать </a:t>
            </a:r>
            <a:r>
              <a:rPr lang="ru-RU" dirty="0" smtClean="0"/>
              <a:t>значение зелёного </a:t>
            </a:r>
            <a:r>
              <a:rPr lang="ru-RU" dirty="0"/>
              <a:t>и красного сигналов светофора</a:t>
            </a:r>
            <a:r>
              <a:rPr lang="ru-RU" dirty="0" smtClean="0"/>
              <a:t>.</a:t>
            </a:r>
          </a:p>
          <a:p>
            <a:r>
              <a:rPr lang="ru-RU" dirty="0"/>
              <a:t>Учить останавливаться на краю тротуара и самому никогда </a:t>
            </a:r>
            <a:r>
              <a:rPr lang="ru-RU" dirty="0" smtClean="0"/>
              <a:t>не выходить </a:t>
            </a:r>
            <a:r>
              <a:rPr lang="ru-RU" dirty="0"/>
              <a:t>на проезжую часть </a:t>
            </a:r>
            <a:r>
              <a:rPr lang="ru-RU" dirty="0" smtClean="0"/>
              <a:t>дороги.</a:t>
            </a:r>
          </a:p>
          <a:p>
            <a:r>
              <a:rPr lang="ru-RU" dirty="0" smtClean="0"/>
              <a:t>Упражнять </a:t>
            </a:r>
            <a:r>
              <a:rPr lang="ru-RU" dirty="0"/>
              <a:t>детей в </a:t>
            </a:r>
            <a:r>
              <a:rPr lang="ru-RU" dirty="0" smtClean="0"/>
              <a:t>умении ориентироваться </a:t>
            </a:r>
            <a:r>
              <a:rPr lang="ru-RU" dirty="0"/>
              <a:t>в пространстве, определять направление от себя, двигаться в </a:t>
            </a:r>
            <a:r>
              <a:rPr lang="ru-RU" dirty="0" smtClean="0"/>
              <a:t>этом направлении.</a:t>
            </a:r>
          </a:p>
          <a:p>
            <a:r>
              <a:rPr lang="ru-RU" dirty="0" smtClean="0"/>
              <a:t>Активно формировать </a:t>
            </a:r>
            <a:r>
              <a:rPr lang="ru-RU" dirty="0"/>
              <a:t>следующие </a:t>
            </a:r>
            <a:r>
              <a:rPr lang="ru-RU" dirty="0" smtClean="0"/>
              <a:t>привычки</a:t>
            </a:r>
            <a:r>
              <a:rPr lang="ru-RU" dirty="0"/>
              <a:t>: </a:t>
            </a:r>
            <a:r>
              <a:rPr lang="ru-RU" sz="1800" dirty="0"/>
              <a:t>по улицам ходить одному нельзя, можно только с родителями, дорогу можно переходить, только держась за руку взрослого , если подошёл к краю тротуара один, остановись и ни при каких условиях один </a:t>
            </a:r>
            <a:r>
              <a:rPr lang="ru-RU" sz="1800" dirty="0" smtClean="0"/>
              <a:t>не ступай </a:t>
            </a:r>
            <a:r>
              <a:rPr lang="ru-RU" sz="1800" dirty="0"/>
              <a:t>на проезжую часть </a:t>
            </a:r>
            <a:r>
              <a:rPr lang="ru-RU" sz="1800" dirty="0" smtClean="0"/>
              <a:t>дороги и др.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Группа детей возраста от 3 - 4 лет.</a:t>
            </a:r>
          </a:p>
        </p:txBody>
      </p:sp>
    </p:spTree>
    <p:extLst>
      <p:ext uri="{BB962C8B-B14F-4D97-AF65-F5344CB8AC3E}">
        <p14:creationId xmlns:p14="http://schemas.microsoft.com/office/powerpoint/2010/main" val="37707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3" cy="5040560"/>
          </a:xfrm>
        </p:spPr>
        <p:txBody>
          <a:bodyPr/>
          <a:lstStyle/>
          <a:p>
            <a:r>
              <a:rPr lang="ru-RU" dirty="0" smtClean="0"/>
              <a:t>Учить детей </a:t>
            </a:r>
            <a:r>
              <a:rPr lang="ru-RU" dirty="0"/>
              <a:t>ориентироваться на участке детского сада и расположенных поблизости улицах;</a:t>
            </a:r>
          </a:p>
          <a:p>
            <a:r>
              <a:rPr lang="ru-RU" dirty="0" smtClean="0"/>
              <a:t>Знакомить </a:t>
            </a:r>
            <a:r>
              <a:rPr lang="ru-RU" dirty="0"/>
              <a:t>с названиями общественно – бытовых зданий в ближайшем окружении</a:t>
            </a:r>
            <a:r>
              <a:rPr lang="ru-RU" dirty="0" smtClean="0"/>
              <a:t>.</a:t>
            </a:r>
          </a:p>
          <a:p>
            <a:r>
              <a:rPr lang="ru-RU" dirty="0"/>
              <a:t>Учить детей устанавливать простейшие связи </a:t>
            </a:r>
            <a:r>
              <a:rPr lang="ru-RU" dirty="0" smtClean="0"/>
              <a:t>во взаимоотношениях </a:t>
            </a:r>
            <a:r>
              <a:rPr lang="ru-RU" dirty="0"/>
              <a:t>пешеходов и водителей </a:t>
            </a:r>
            <a:r>
              <a:rPr lang="ru-RU" dirty="0" smtClean="0"/>
              <a:t>транспорта.</a:t>
            </a:r>
          </a:p>
          <a:p>
            <a:r>
              <a:rPr lang="ru-RU" dirty="0"/>
              <a:t>Учить </a:t>
            </a:r>
            <a:r>
              <a:rPr lang="ru-RU" dirty="0" smtClean="0"/>
              <a:t>детей составлять </a:t>
            </a:r>
            <a:r>
              <a:rPr lang="ru-RU" dirty="0"/>
              <a:t>небольшой рассказ о дорожной ситуации по содержанию сюжетной </a:t>
            </a:r>
            <a:r>
              <a:rPr lang="ru-RU" dirty="0" smtClean="0"/>
              <a:t>картинки.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во время практических занятий регулярно </a:t>
            </a:r>
            <a:r>
              <a:rPr lang="ru-RU" dirty="0" smtClean="0"/>
              <a:t>отрабатывать навыки </a:t>
            </a:r>
            <a:r>
              <a:rPr lang="ru-RU" dirty="0"/>
              <a:t>перехода проезжей </a:t>
            </a:r>
            <a:r>
              <a:rPr lang="ru-RU" dirty="0" smtClean="0"/>
              <a:t>части.</a:t>
            </a:r>
          </a:p>
          <a:p>
            <a:r>
              <a:rPr lang="ru-RU" dirty="0" smtClean="0"/>
              <a:t>Формировать </a:t>
            </a:r>
            <a:r>
              <a:rPr lang="ru-RU" dirty="0"/>
              <a:t>следующие привычки</a:t>
            </a:r>
            <a:r>
              <a:rPr lang="ru-RU" dirty="0" smtClean="0"/>
              <a:t>: </a:t>
            </a:r>
            <a:r>
              <a:rPr lang="ru-RU" sz="1800" dirty="0" smtClean="0"/>
              <a:t>ходить </a:t>
            </a:r>
            <a:r>
              <a:rPr lang="ru-RU" sz="1800" dirty="0"/>
              <a:t>можно только по тротуару; движение на дороге регулирует светофор; улицу можно переходить только тогда и там, где переход </a:t>
            </a:r>
            <a:r>
              <a:rPr lang="ru-RU" sz="1800" dirty="0" smtClean="0"/>
              <a:t>разрешён и др.</a:t>
            </a:r>
            <a:endParaRPr lang="ru-RU" sz="1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Группа детей возраста от 4 – 5 лет.</a:t>
            </a:r>
          </a:p>
        </p:txBody>
      </p:sp>
    </p:spTree>
    <p:extLst>
      <p:ext uri="{BB962C8B-B14F-4D97-AF65-F5344CB8AC3E}">
        <p14:creationId xmlns:p14="http://schemas.microsoft.com/office/powerpoint/2010/main" val="28274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3" cy="4824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Учить решать  практические задачи, </a:t>
            </a:r>
            <a:r>
              <a:rPr lang="ru-RU" dirty="0"/>
              <a:t>связанных с </a:t>
            </a:r>
            <a:r>
              <a:rPr lang="ru-RU" dirty="0" smtClean="0"/>
              <a:t>дорожными ситуациями</a:t>
            </a:r>
            <a:r>
              <a:rPr lang="ru-RU" dirty="0"/>
              <a:t>, встречающимися в </a:t>
            </a:r>
            <a:r>
              <a:rPr lang="ru-RU" dirty="0" smtClean="0"/>
              <a:t>жизни.</a:t>
            </a:r>
          </a:p>
          <a:p>
            <a:r>
              <a:rPr lang="ru-RU" dirty="0"/>
              <a:t>Продолжать учить детей свободно ориентироваться на участке детского сада и </a:t>
            </a:r>
            <a:r>
              <a:rPr lang="ru-RU" dirty="0" smtClean="0"/>
              <a:t>в ближайшем микрорайоне.</a:t>
            </a:r>
          </a:p>
          <a:p>
            <a:r>
              <a:rPr lang="ru-RU" dirty="0" smtClean="0"/>
              <a:t>Изучить </a:t>
            </a:r>
            <a:r>
              <a:rPr lang="ru-RU" dirty="0"/>
              <a:t>с детьми </a:t>
            </a:r>
            <a:r>
              <a:rPr lang="ru-RU" dirty="0" smtClean="0"/>
              <a:t>расположение посадочных </a:t>
            </a:r>
            <a:r>
              <a:rPr lang="ru-RU" dirty="0"/>
              <a:t>площадок и кресел, правила посадки, подготовки к выходу из автобуса, </a:t>
            </a:r>
            <a:r>
              <a:rPr lang="ru-RU" dirty="0" smtClean="0"/>
              <a:t>его обхода .</a:t>
            </a:r>
          </a:p>
          <a:p>
            <a:r>
              <a:rPr lang="ru-RU" dirty="0" smtClean="0"/>
              <a:t>Продолжать знакомить </a:t>
            </a:r>
            <a:r>
              <a:rPr lang="ru-RU" dirty="0"/>
              <a:t>детей не только с Правилами дорожного движения, знаками, но и с </a:t>
            </a:r>
            <a:r>
              <a:rPr lang="ru-RU" dirty="0" smtClean="0"/>
              <a:t>причинами дорожно-транспортных происшествий.</a:t>
            </a:r>
          </a:p>
          <a:p>
            <a:r>
              <a:rPr lang="ru-RU" dirty="0" smtClean="0"/>
              <a:t>Привычки: </a:t>
            </a:r>
            <a:r>
              <a:rPr lang="ru-RU" sz="1800" dirty="0" smtClean="0"/>
              <a:t>играть </a:t>
            </a:r>
            <a:r>
              <a:rPr lang="ru-RU" sz="1800" dirty="0"/>
              <a:t>возле дороги и даже стоять у края проезжей части дороги – опасно; выйдя из транспорта не надо спешить; посмотреть налево – </a:t>
            </a:r>
            <a:r>
              <a:rPr lang="ru-RU" sz="1800" dirty="0" smtClean="0"/>
              <a:t>направо, чтобы перейти дорогу и др.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Группа детей возраста от 5-6 лет</a:t>
            </a:r>
          </a:p>
        </p:txBody>
      </p:sp>
    </p:spTree>
    <p:extLst>
      <p:ext uri="{BB962C8B-B14F-4D97-AF65-F5344CB8AC3E}">
        <p14:creationId xmlns:p14="http://schemas.microsoft.com/office/powerpoint/2010/main" val="32329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9685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Знакомство с дорожными знаками необходимо начинать с самых </a:t>
            </a:r>
            <a:r>
              <a:rPr lang="ru-RU" dirty="0" smtClean="0"/>
              <a:t>простых: пешеходный переход, круговое движение, остановка и др.</a:t>
            </a:r>
          </a:p>
          <a:p>
            <a:r>
              <a:rPr lang="ru-RU" dirty="0"/>
              <a:t>формировать у детей самостоятельность </a:t>
            </a:r>
            <a:r>
              <a:rPr lang="ru-RU" dirty="0" smtClean="0"/>
              <a:t>и ответственность </a:t>
            </a:r>
            <a:r>
              <a:rPr lang="ru-RU" dirty="0"/>
              <a:t>в действиях, связанных с переходом улицы, учить </a:t>
            </a:r>
            <a:r>
              <a:rPr lang="ru-RU" dirty="0" smtClean="0"/>
              <a:t>устанавливать причинно-следственные </a:t>
            </a:r>
            <a:r>
              <a:rPr lang="ru-RU" dirty="0"/>
              <a:t>связи, выбирать наиболее безопасные маршруты движения </a:t>
            </a:r>
            <a:r>
              <a:rPr lang="ru-RU" dirty="0" smtClean="0"/>
              <a:t>от дома </a:t>
            </a:r>
            <a:r>
              <a:rPr lang="ru-RU" dirty="0"/>
              <a:t>до детского сада, к </a:t>
            </a:r>
            <a:r>
              <a:rPr lang="ru-RU" dirty="0" smtClean="0"/>
              <a:t>магазину.</a:t>
            </a:r>
          </a:p>
          <a:p>
            <a:r>
              <a:rPr lang="ru-RU" dirty="0"/>
              <a:t>Учить детей определять, предвидеть </a:t>
            </a:r>
            <a:r>
              <a:rPr lang="ru-RU" dirty="0" smtClean="0"/>
              <a:t>опасность дорожной </a:t>
            </a:r>
            <a:r>
              <a:rPr lang="ru-RU" dirty="0"/>
              <a:t>ситуации и возможность её </a:t>
            </a:r>
            <a:r>
              <a:rPr lang="ru-RU" dirty="0" err="1" smtClean="0"/>
              <a:t>избежания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Привычки: </a:t>
            </a:r>
            <a:r>
              <a:rPr lang="ru-RU" sz="1800" dirty="0" smtClean="0"/>
              <a:t>прежде </a:t>
            </a:r>
            <a:r>
              <a:rPr lang="ru-RU" sz="1800" dirty="0"/>
              <a:t>чем куда-то идти – мысленно представить себе маршрут; переходить дорогу только тогда, когда видишь её </a:t>
            </a:r>
            <a:r>
              <a:rPr lang="ru-RU" sz="1800" dirty="0" smtClean="0"/>
              <a:t>всю; улицы </a:t>
            </a:r>
            <a:r>
              <a:rPr lang="ru-RU" sz="1800" dirty="0"/>
              <a:t>и перекрёстки никогда не переходить «по диагонали»; требования дорожных </a:t>
            </a:r>
            <a:r>
              <a:rPr lang="ru-RU" sz="1800" dirty="0" smtClean="0"/>
              <a:t>знаков выполнять на все 100%.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Группа детей возраста от 6-7 лет</a:t>
            </a:r>
          </a:p>
        </p:txBody>
      </p:sp>
    </p:spTree>
    <p:extLst>
      <p:ext uri="{BB962C8B-B14F-4D97-AF65-F5344CB8AC3E}">
        <p14:creationId xmlns:p14="http://schemas.microsoft.com/office/powerpoint/2010/main" val="41598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Консультации, беседы, буклеты, листовки, родительские собрания, совместные педсоветы, анкетирование, опросы, совместные праздники и развлечения, конкурсы, проекты, составление план-схем передвижения, акции, фотовыставки, викторины, и др.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7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4012"/>
            <a:ext cx="2520280" cy="254548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ОТКРЫТЫЕ МЕРОПРИЯТИЯ: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429000"/>
            <a:ext cx="2563823" cy="32453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595" y="2580868"/>
            <a:ext cx="2907405" cy="290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0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План педсовета:</a:t>
            </a:r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 smtClean="0"/>
              <a:t>. Анализ тематической проверки</a:t>
            </a:r>
          </a:p>
          <a:p>
            <a:pPr marL="0" indent="0">
              <a:buNone/>
            </a:pPr>
            <a:r>
              <a:rPr lang="ru-RU" sz="2800" dirty="0" smtClean="0"/>
              <a:t>3. Подведение итогов проекта « Берегись бед, </a:t>
            </a:r>
          </a:p>
          <a:p>
            <a:pPr marL="0" indent="0">
              <a:buNone/>
            </a:pPr>
            <a:r>
              <a:rPr lang="ru-RU" sz="2800" dirty="0" smtClean="0"/>
              <a:t>пока их нет» , анализ открытых мероприятий.</a:t>
            </a:r>
          </a:p>
          <a:p>
            <a:pPr marL="0" indent="0">
              <a:buNone/>
            </a:pPr>
            <a:r>
              <a:rPr lang="ru-RU" sz="2800" dirty="0" smtClean="0"/>
              <a:t>4. Сообщение « Экскурсии..</a:t>
            </a:r>
          </a:p>
          <a:p>
            <a:pPr marL="0" indent="0">
              <a:buNone/>
            </a:pPr>
            <a:r>
              <a:rPr lang="ru-RU" sz="2800" dirty="0" smtClean="0"/>
              <a:t>5. Деловая игра </a:t>
            </a:r>
          </a:p>
          <a:p>
            <a:pPr marL="0" indent="0">
              <a:buNone/>
            </a:pPr>
            <a:r>
              <a:rPr lang="ru-RU" sz="2800" dirty="0" smtClean="0"/>
              <a:t>6. Решение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Цель:</a:t>
            </a:r>
            <a:r>
              <a:rPr lang="ru-RU" sz="2000" dirty="0"/>
              <a:t> </a:t>
            </a:r>
            <a:r>
              <a:rPr lang="ru-RU" sz="2000" dirty="0" smtClean="0"/>
              <a:t>СПОСОБСТВОВАТЬ ФОРМИРОВАНИЮ У ПЕДАГОГОВ ПОТРЕБНОСТИ В ПЛАНОМЕРНОЙ, СИСТЕМАТИЧНОЙ И ПОСЛЕДОВАТЕЛЬНОЙ РАБОТЕ ПО ОБУЧЕНИЮ ДЕТЕЙ  ОСНОВАМ БЕЗОПАСНОСТИ ЖИЗНЕДЕЯТЕЛЬНОСТИ.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9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безопасного поведения у детей </a:t>
            </a:r>
            <a:r>
              <a:rPr lang="ru-RU" dirty="0"/>
              <a:t>– одна из важнейших задач </a:t>
            </a:r>
            <a:r>
              <a:rPr lang="ru-RU" dirty="0" smtClean="0"/>
              <a:t>дошкольного  учреждения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Ребёнок </a:t>
            </a:r>
            <a:r>
              <a:rPr lang="ru-RU" dirty="0"/>
              <a:t>становится пешеходом значительно раньше, чем он по </a:t>
            </a:r>
            <a:r>
              <a:rPr lang="ru-RU" dirty="0" smtClean="0"/>
              <a:t>своим знаниям</a:t>
            </a:r>
            <a:r>
              <a:rPr lang="ru-RU" dirty="0"/>
              <a:t>, усилиям, развитию становится к этому подготовленным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С </a:t>
            </a:r>
            <a:r>
              <a:rPr lang="ru-RU" dirty="0"/>
              <a:t>первых </a:t>
            </a:r>
            <a:r>
              <a:rPr lang="ru-RU" dirty="0" smtClean="0"/>
              <a:t>дней пребывания </a:t>
            </a:r>
            <a:r>
              <a:rPr lang="ru-RU" dirty="0"/>
              <a:t>ребёнка в детском саду следует так организовать его воспитание и </a:t>
            </a:r>
            <a:r>
              <a:rPr lang="ru-RU" dirty="0" smtClean="0"/>
              <a:t>обучение, чтобы </a:t>
            </a:r>
            <a:r>
              <a:rPr lang="ru-RU" dirty="0"/>
              <a:t>к моменту перехода из детского сада в школу он легко ориентировался </a:t>
            </a:r>
            <a:r>
              <a:rPr lang="ru-RU" dirty="0" smtClean="0"/>
              <a:t>в ближайшем </a:t>
            </a:r>
            <a:r>
              <a:rPr lang="ru-RU" dirty="0"/>
              <a:t>окружении, умел наблюдать и правильно оценивать дорожные </a:t>
            </a:r>
            <a:r>
              <a:rPr lang="ru-RU" dirty="0" smtClean="0"/>
              <a:t>ситуации, владел </a:t>
            </a:r>
            <a:r>
              <a:rPr lang="ru-RU" dirty="0"/>
              <a:t>навыками безопасного поведения в </a:t>
            </a:r>
            <a:r>
              <a:rPr lang="ru-RU" dirty="0" smtClean="0"/>
              <a:t>различных ситуациях.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6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7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Именно в детском саду все дети могут и должны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систематизированную  информацию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безопасном поведении</a:t>
            </a:r>
            <a:r>
              <a:rPr lang="ru-RU" dirty="0"/>
              <a:t> на улице и приобрести необходимые навыки </a:t>
            </a:r>
            <a:r>
              <a:rPr lang="ru-RU" dirty="0" smtClean="0"/>
              <a:t>такого поведения</a:t>
            </a:r>
            <a:r>
              <a:rPr lang="ru-RU" dirty="0"/>
              <a:t>. И в этом коллективу воспитателей дошкольного учреждения </a:t>
            </a:r>
            <a:r>
              <a:rPr lang="ru-RU" dirty="0" smtClean="0"/>
              <a:t>отводится ведущая роль.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работы </a:t>
            </a:r>
            <a:r>
              <a:rPr lang="ru-RU" dirty="0"/>
              <a:t>педагогов по профилактике детского дорожного травматизма </a:t>
            </a:r>
            <a:r>
              <a:rPr lang="ru-RU" dirty="0" smtClean="0"/>
              <a:t>в ДОУ </a:t>
            </a:r>
            <a:r>
              <a:rPr lang="ru-RU" dirty="0"/>
              <a:t>– формирование у детей навыков осознанного безопасного поведения на </a:t>
            </a:r>
            <a:r>
              <a:rPr lang="ru-RU" dirty="0" smtClean="0"/>
              <a:t>улицах города.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7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400" dirty="0"/>
              <a:t>Она реализуется путём решения нескольких задач</a:t>
            </a:r>
            <a:r>
              <a:rPr lang="ru-RU" sz="3400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усвоение дошкольниками первоначальных знаний о правилах </a:t>
            </a:r>
            <a:r>
              <a:rPr lang="ru-RU" dirty="0" smtClean="0"/>
              <a:t>безопасного поведения </a:t>
            </a:r>
            <a:r>
              <a:rPr lang="ru-RU" dirty="0"/>
              <a:t>на улице;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у детей качественно новых двигательных навыков и </a:t>
            </a:r>
            <a:r>
              <a:rPr lang="ru-RU" dirty="0" smtClean="0"/>
              <a:t>бдительного  восприятия </a:t>
            </a:r>
            <a:r>
              <a:rPr lang="ru-RU" dirty="0"/>
              <a:t>окружающей обстановки. Ребёнок должен не только </a:t>
            </a:r>
            <a:r>
              <a:rPr lang="ru-RU" dirty="0" smtClean="0"/>
              <a:t>правильно двигаться </a:t>
            </a:r>
            <a:r>
              <a:rPr lang="ru-RU" dirty="0"/>
              <a:t>в соответствии с полученным сигналом или ориентируясь на </a:t>
            </a:r>
            <a:r>
              <a:rPr lang="ru-RU" dirty="0" smtClean="0"/>
              <a:t>взрослого, но </a:t>
            </a:r>
            <a:r>
              <a:rPr lang="ru-RU" dirty="0"/>
              <a:t>и уметь координировать свои движения с движениями других людей </a:t>
            </a:r>
            <a:r>
              <a:rPr lang="ru-RU" dirty="0" smtClean="0"/>
              <a:t>и перемещением </a:t>
            </a:r>
            <a:r>
              <a:rPr lang="ru-RU" dirty="0"/>
              <a:t>предметов;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у детей способности к предвидению возможной опасности в </a:t>
            </a:r>
            <a:r>
              <a:rPr lang="ru-RU" dirty="0" smtClean="0"/>
              <a:t>конкретной меняющейся </a:t>
            </a:r>
            <a:r>
              <a:rPr lang="ru-RU" dirty="0"/>
              <a:t>ситуации и построению адекватного безопасного </a:t>
            </a:r>
            <a:r>
              <a:rPr lang="ru-RU" dirty="0" smtClean="0"/>
              <a:t>поведения.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3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396044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Основные аспекты взаимодействия ребёнка с «территорией дорожного движения</a:t>
            </a:r>
            <a:r>
              <a:rPr lang="ru-RU" sz="2800" dirty="0" smtClean="0"/>
              <a:t>»: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пешеход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пассажир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водитель </a:t>
            </a:r>
            <a:r>
              <a:rPr lang="ru-RU" dirty="0"/>
              <a:t>детских транспортных средств (велосипеда, самоката, </a:t>
            </a:r>
            <a:r>
              <a:rPr lang="ru-RU" dirty="0" smtClean="0"/>
              <a:t>санок, роликовых </a:t>
            </a:r>
            <a:r>
              <a:rPr lang="ru-RU" dirty="0"/>
              <a:t>коньков и др.)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0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316041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Этапы организации </a:t>
            </a:r>
            <a:r>
              <a:rPr lang="ru-RU" sz="2800" dirty="0" err="1">
                <a:solidFill>
                  <a:srgbClr val="002060"/>
                </a:solidFill>
              </a:rPr>
              <a:t>воспитательно</a:t>
            </a:r>
            <a:r>
              <a:rPr lang="ru-RU" sz="2800" dirty="0">
                <a:solidFill>
                  <a:srgbClr val="002060"/>
                </a:solidFill>
              </a:rPr>
              <a:t>-образовательного процесса в ДОУ </a:t>
            </a:r>
            <a:r>
              <a:rPr lang="ru-RU" sz="2800" dirty="0" smtClean="0">
                <a:solidFill>
                  <a:srgbClr val="002060"/>
                </a:solidFill>
              </a:rPr>
              <a:t>по формированию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знаний детей о безопасном поведении на </a:t>
            </a:r>
            <a:r>
              <a:rPr lang="ru-RU" sz="2800" dirty="0" smtClean="0">
                <a:solidFill>
                  <a:srgbClr val="002060"/>
                </a:solidFill>
              </a:rPr>
              <a:t>улице: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388920" cy="410445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Игровая деятельность:</a:t>
            </a:r>
          </a:p>
          <a:p>
            <a:r>
              <a:rPr lang="ru-RU" dirty="0"/>
              <a:t> </a:t>
            </a:r>
            <a:r>
              <a:rPr lang="ru-RU" dirty="0" smtClean="0"/>
              <a:t>подвижные </a:t>
            </a:r>
            <a:r>
              <a:rPr lang="ru-RU" dirty="0"/>
              <a:t>игры;</a:t>
            </a:r>
          </a:p>
          <a:p>
            <a:r>
              <a:rPr lang="ru-RU" dirty="0"/>
              <a:t> </a:t>
            </a:r>
            <a:r>
              <a:rPr lang="ru-RU" dirty="0" smtClean="0"/>
              <a:t>дидактические </a:t>
            </a:r>
            <a:r>
              <a:rPr lang="ru-RU" dirty="0"/>
              <a:t>игры;</a:t>
            </a:r>
          </a:p>
          <a:p>
            <a:r>
              <a:rPr lang="ru-RU" dirty="0"/>
              <a:t> </a:t>
            </a:r>
            <a:r>
              <a:rPr lang="ru-RU" dirty="0" smtClean="0"/>
              <a:t>настольно-печатные </a:t>
            </a:r>
            <a:r>
              <a:rPr lang="ru-RU" dirty="0"/>
              <a:t>игры;</a:t>
            </a:r>
          </a:p>
          <a:p>
            <a:r>
              <a:rPr lang="ru-RU" dirty="0"/>
              <a:t> </a:t>
            </a:r>
            <a:r>
              <a:rPr lang="ru-RU" dirty="0" smtClean="0"/>
              <a:t>сюжетно-ролевые </a:t>
            </a:r>
            <a:r>
              <a:rPr lang="ru-RU" dirty="0"/>
              <a:t>игры;</a:t>
            </a:r>
          </a:p>
          <a:p>
            <a:r>
              <a:rPr lang="ru-RU" dirty="0"/>
              <a:t> </a:t>
            </a:r>
            <a:r>
              <a:rPr lang="ru-RU" dirty="0" smtClean="0"/>
              <a:t>игры-драматизации </a:t>
            </a:r>
            <a:r>
              <a:rPr lang="ru-RU" dirty="0"/>
              <a:t>и театрализованные игры;</a:t>
            </a:r>
          </a:p>
          <a:p>
            <a:r>
              <a:rPr lang="ru-RU" dirty="0"/>
              <a:t> </a:t>
            </a:r>
            <a:r>
              <a:rPr lang="ru-RU" dirty="0" smtClean="0"/>
              <a:t>игровые </a:t>
            </a:r>
            <a:r>
              <a:rPr lang="ru-RU" dirty="0"/>
              <a:t>практикумы на транспортной площадке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Работу следует вести </a:t>
            </a:r>
            <a:r>
              <a:rPr lang="ru-RU" dirty="0" smtClean="0"/>
              <a:t>систематически!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4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5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Познавательная деятельность</a:t>
            </a:r>
            <a:r>
              <a:rPr lang="ru-RU" sz="3000" dirty="0"/>
              <a:t>.</a:t>
            </a:r>
          </a:p>
          <a:p>
            <a:pPr marL="0" indent="0">
              <a:buNone/>
            </a:pPr>
            <a:r>
              <a:rPr lang="ru-RU" u="sng" dirty="0"/>
              <a:t>Непосредственно образовательная </a:t>
            </a:r>
            <a:r>
              <a:rPr lang="ru-RU" u="sng" dirty="0" smtClean="0"/>
              <a:t>деятельность</a:t>
            </a:r>
          </a:p>
          <a:p>
            <a:r>
              <a:rPr lang="ru-RU" dirty="0"/>
              <a:t>-рассматривание картин и иллюстраций;</a:t>
            </a:r>
          </a:p>
          <a:p>
            <a:r>
              <a:rPr lang="ru-RU" dirty="0"/>
              <a:t> -составление описательных рассказов по картине;</a:t>
            </a:r>
          </a:p>
          <a:p>
            <a:r>
              <a:rPr lang="ru-RU" dirty="0"/>
              <a:t> -составление рассказов из личного опыта;</a:t>
            </a:r>
          </a:p>
          <a:p>
            <a:r>
              <a:rPr lang="ru-RU" dirty="0"/>
              <a:t> -разучивание стихотворений</a:t>
            </a:r>
          </a:p>
          <a:p>
            <a:r>
              <a:rPr lang="ru-RU" dirty="0"/>
              <a:t> -разыгрывание игровых обучающих ситуаций правильного и неправильного </a:t>
            </a:r>
            <a:r>
              <a:rPr lang="ru-RU" dirty="0" smtClean="0"/>
              <a:t>поведения на </a:t>
            </a:r>
            <a:r>
              <a:rPr lang="ru-RU" dirty="0"/>
              <a:t>улице, в общественном транспорте и т.д.</a:t>
            </a:r>
          </a:p>
          <a:p>
            <a:r>
              <a:rPr lang="ru-RU" dirty="0"/>
              <a:t> -решение проблемных задач и ситуаций</a:t>
            </a:r>
          </a:p>
          <a:p>
            <a:r>
              <a:rPr lang="ru-RU" dirty="0"/>
              <a:t> -слушание аудиозаписей песенок, сказок</a:t>
            </a:r>
          </a:p>
          <a:p>
            <a:r>
              <a:rPr lang="ru-RU" dirty="0"/>
              <a:t> -просмотр мультфильмов, слайдов.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49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</TotalTime>
  <Words>1060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                ПЕДСОВЕТ на тему:  «Безопасность и здоровье детей»</vt:lpstr>
      <vt:lpstr>Цель: СПОСОБСТВОВАТЬ ФОРМИРОВАНИЮ У ПЕДАГОГОВ ПОТРЕБНОСТИ В ПЛАНОМЕРНОЙ, СИСТЕМАТИЧНОЙ И ПОСЛЕДОВАТЕЛЬНОЙ РАБОТЕ ПО ОБУЧЕНИЮ ДЕТЕЙ  ОСНОВАМ БЕЗОПАСНОСТИ ЖИЗНЕДЕЯТЕЛЬНОСТИ.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организации воспитательно-образовательного процесса в ДОУ по формированию знаний детей о безопасном поведении на улице:</vt:lpstr>
      <vt:lpstr>Работу следует вести систематически!</vt:lpstr>
      <vt:lpstr>Презентация PowerPoint</vt:lpstr>
      <vt:lpstr>Презентация PowerPoint</vt:lpstr>
      <vt:lpstr>Группа детей возраста от 2-3 лет</vt:lpstr>
      <vt:lpstr>Группа детей возраста от 3 - 4 лет.</vt:lpstr>
      <vt:lpstr>Группа детей возраста от 4 – 5 лет.</vt:lpstr>
      <vt:lpstr>Группа детей возраста от 5-6 лет</vt:lpstr>
      <vt:lpstr>Группа детей возраста от 6-7 лет</vt:lpstr>
      <vt:lpstr>РАБОТА С РОДИТЕЛЯМИ:</vt:lpstr>
      <vt:lpstr>ОТКРЫТЫЕ МЕРОПРИЯТИЯ: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на тему:  «Безопасность и здоровье детей»</dc:title>
  <dc:creator>1</dc:creator>
  <cp:lastModifiedBy>1</cp:lastModifiedBy>
  <cp:revision>15</cp:revision>
  <dcterms:created xsi:type="dcterms:W3CDTF">2014-02-22T05:32:38Z</dcterms:created>
  <dcterms:modified xsi:type="dcterms:W3CDTF">2014-07-24T11:07:52Z</dcterms:modified>
</cp:coreProperties>
</file>