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B92A600-4511-4DF2-B04D-ACDA58DDA16E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03784E4-B1DE-4909-B045-13F62ED72E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772400" cy="2304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СТРЕССА У ПЕДАГОГОВ.</a:t>
            </a:r>
            <a:endParaRPr lang="ru-RU" dirty="0"/>
          </a:p>
        </p:txBody>
      </p:sp>
      <p:pic>
        <p:nvPicPr>
          <p:cNvPr id="2050" name="Picture 2" descr="C:\Users\Арсенал\Desktop\burnout_syndr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984"/>
            <a:ext cx="4415813" cy="32036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1795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620688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Стресс – общее напряжение организма, возникающее под воздействием чрезвычайного раздражителя. Наиболее стрессовыми считаются три профессиональные сферы: здравоохранение, правоохранительные органы и образование.</a:t>
            </a:r>
            <a:endParaRPr lang="ru-RU" sz="2800" dirty="0"/>
          </a:p>
        </p:txBody>
      </p:sp>
      <p:pic>
        <p:nvPicPr>
          <p:cNvPr id="1026" name="Picture 2" descr="C:\Users\Арсенал\Desktop\teacher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476" y="3352709"/>
            <a:ext cx="3112590" cy="348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49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680" y="0"/>
            <a:ext cx="8124319" cy="68580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endParaRPr lang="ru-RU" sz="1800" dirty="0"/>
          </a:p>
          <a:p>
            <a:endParaRPr lang="ru-RU" sz="1800" dirty="0"/>
          </a:p>
          <a:p>
            <a:r>
              <a:rPr lang="ru-RU" b="1" dirty="0"/>
              <a:t>Основные признаки стресса</a:t>
            </a:r>
            <a:r>
              <a:rPr lang="ru-RU" sz="1800" dirty="0"/>
              <a:t>:</a:t>
            </a:r>
          </a:p>
          <a:p>
            <a:r>
              <a:rPr lang="ru-RU" sz="1800" dirty="0"/>
              <a:t> </a:t>
            </a:r>
            <a:r>
              <a:rPr lang="ru-RU" sz="2400" dirty="0"/>
              <a:t>- физические (бессонница, боли в груди, в животе, в спине, головные боли, головокружение,  хроническая усталость, частые простуды и т. д.); </a:t>
            </a:r>
          </a:p>
          <a:p>
            <a:r>
              <a:rPr lang="ru-RU" sz="2400" dirty="0"/>
              <a:t>- эмоциональные (излишняя агрессивность, повышенная возбудимость, депрессия, импульсивное поведение, нарушения памяти и концентрации внимания, ночные кошмары, раздражительность и т. д.); </a:t>
            </a:r>
          </a:p>
          <a:p>
            <a:r>
              <a:rPr lang="ru-RU" sz="2400" dirty="0"/>
              <a:t>- поведенческие (постоянный поиск у себя различных заболеваний, потеря интереса к своему внешнему облику, притопывание ногой или постукивание пальцем, и т. д.).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08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484784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Причина эмоционального </a:t>
            </a:r>
            <a:r>
              <a:rPr lang="ru-RU" dirty="0" smtClean="0"/>
              <a:t>СТРЕССА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1800" dirty="0"/>
              <a:t>Повышенная ответственность педагога в выполнении своих профессиональных </a:t>
            </a:r>
            <a:r>
              <a:rPr lang="ru-RU" sz="1800" dirty="0" smtClean="0"/>
              <a:t>функций</a:t>
            </a:r>
          </a:p>
          <a:p>
            <a:endParaRPr lang="ru-RU" sz="1800" dirty="0" smtClean="0"/>
          </a:p>
          <a:p>
            <a:r>
              <a:rPr lang="ru-RU" sz="1800" dirty="0"/>
              <a:t>Загруженность в течении рабочего </a:t>
            </a:r>
            <a:r>
              <a:rPr lang="ru-RU" sz="1800" dirty="0" smtClean="0"/>
              <a:t>дня</a:t>
            </a:r>
          </a:p>
          <a:p>
            <a:endParaRPr lang="ru-RU" sz="1800" dirty="0" smtClean="0"/>
          </a:p>
          <a:p>
            <a:r>
              <a:rPr lang="ru-RU" sz="1800" dirty="0"/>
              <a:t>Высокая эмоциональная включенность в деятельность — эмоциональная </a:t>
            </a:r>
            <a:r>
              <a:rPr lang="ru-RU" sz="1800" dirty="0" smtClean="0"/>
              <a:t>перегрузка</a:t>
            </a:r>
          </a:p>
          <a:p>
            <a:endParaRPr lang="ru-RU" sz="1800" dirty="0" smtClean="0"/>
          </a:p>
          <a:p>
            <a:r>
              <a:rPr lang="ru-RU" sz="1800" dirty="0"/>
              <a:t>Неблагоприятные социальные условия и психологическая обстановка на рабочем </a:t>
            </a:r>
            <a:r>
              <a:rPr lang="ru-RU" sz="1800" dirty="0" smtClean="0"/>
              <a:t>месте</a:t>
            </a:r>
          </a:p>
          <a:p>
            <a:endParaRPr lang="ru-RU" sz="1800" dirty="0" smtClean="0"/>
          </a:p>
          <a:p>
            <a:r>
              <a:rPr lang="ru-RU" sz="1800" dirty="0"/>
              <a:t>Необходимость творческого отношения к своей профессиональной </a:t>
            </a:r>
            <a:r>
              <a:rPr lang="ru-RU" sz="1800" dirty="0" smtClean="0"/>
              <a:t>деятельности</a:t>
            </a:r>
          </a:p>
          <a:p>
            <a:endParaRPr lang="ru-RU" sz="1800" dirty="0" smtClean="0"/>
          </a:p>
          <a:p>
            <a:r>
              <a:rPr lang="ru-RU" sz="1800" dirty="0"/>
              <a:t>Необходимость владения современными методиками и технологиями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6193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417638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Проявление стресса у </a:t>
            </a:r>
            <a:r>
              <a:rPr lang="ru-RU" dirty="0">
                <a:effectLst/>
              </a:rPr>
              <a:t>педагогов (в зависимости от стажа работы)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8100392" cy="5445224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ru-RU" dirty="0" smtClean="0"/>
          </a:p>
          <a:p>
            <a:r>
              <a:rPr lang="ru-RU" dirty="0" smtClean="0"/>
              <a:t>Более </a:t>
            </a:r>
            <a:r>
              <a:rPr lang="ru-RU" dirty="0"/>
              <a:t>50% - у педагогов со стажем работы от 5 до 7 или от 7 до 10 </a:t>
            </a:r>
            <a:r>
              <a:rPr lang="ru-RU" dirty="0" smtClean="0"/>
              <a:t>лет</a:t>
            </a:r>
          </a:p>
          <a:p>
            <a:r>
              <a:rPr lang="ru-RU" dirty="0"/>
              <a:t>22% - со стажем от 15 до 20 </a:t>
            </a:r>
            <a:r>
              <a:rPr lang="ru-RU" dirty="0" smtClean="0"/>
              <a:t>лет</a:t>
            </a:r>
          </a:p>
          <a:p>
            <a:r>
              <a:rPr lang="ru-RU" dirty="0"/>
              <a:t>11% - у педагогов с 10-летним </a:t>
            </a:r>
            <a:r>
              <a:rPr lang="ru-RU" dirty="0" smtClean="0"/>
              <a:t>стажем</a:t>
            </a:r>
          </a:p>
          <a:p>
            <a:r>
              <a:rPr lang="ru-RU" dirty="0"/>
              <a:t>8% - со стажем от 1 года до 3 лет</a:t>
            </a:r>
          </a:p>
        </p:txBody>
      </p:sp>
    </p:spTree>
    <p:extLst>
      <p:ext uri="{BB962C8B-B14F-4D97-AF65-F5344CB8AC3E}">
        <p14:creationId xmlns:p14="http://schemas.microsoft.com/office/powerpoint/2010/main" val="313392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066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 здорового педагога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8424936" cy="3960440"/>
          </a:xfrm>
        </p:spPr>
      </p:pic>
    </p:spTree>
    <p:extLst>
      <p:ext uri="{BB962C8B-B14F-4D97-AF65-F5344CB8AC3E}">
        <p14:creationId xmlns:p14="http://schemas.microsoft.com/office/powerpoint/2010/main" val="199615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417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стресса</a:t>
            </a:r>
            <a:r>
              <a:rPr lang="ru-RU" dirty="0" smtClean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12776"/>
            <a:ext cx="8172400" cy="544522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Во-первых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хорошее здоровье и сознательная, целенаправленная забота о своем физическом состоянии (постоянные занятия спортом, здоровый образ жизни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2000" dirty="0"/>
              <a:t>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высокая самооценка и уверенность в себе, своих способностях и возможностях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82296" indent="0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Во-вторых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успешного преодоления профессионального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стресса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способность конструктивно меняться в напряженных условиях (изменить отношение к проблеме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высокая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мобильность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Общительность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стремление опираться на собственные силы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27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417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Памятка педагогу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20788"/>
            <a:ext cx="8172400" cy="54372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НЕ скрывайте свои чувства. Проявляйте ваши эмоции и давайте вашим друзьям обсуждать их вместе с вами</a:t>
            </a:r>
            <a:r>
              <a:rPr lang="ru-RU" sz="2000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НЕ избегайте говорить о том, что случилось. Используйте каждую возможность пересмотреть свой опыт наедине с собой или вместе с другими</a:t>
            </a:r>
            <a:r>
              <a:rPr lang="ru-RU" sz="2000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НЕ позволяйте вашему чувству стеснения останавливать вас, когда другие предоставляют вам шанс говорить или предлагают помощь</a:t>
            </a:r>
            <a:r>
              <a:rPr lang="ru-RU" sz="2000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НЕ ожидайте, что тяжелые состояния, характерные для выгорания, уйдут сами по себе</a:t>
            </a:r>
            <a:r>
              <a:rPr lang="ru-RU" sz="2000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Если не предпринимать мер, они будут посещать вас в течение длительного времени</a:t>
            </a:r>
            <a:r>
              <a:rPr lang="ru-RU" sz="2000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Выделяйте достаточное время для сна, отдыха, размышлений</a:t>
            </a:r>
            <a:r>
              <a:rPr lang="ru-RU" sz="2000" dirty="0" smtClean="0"/>
              <a:t>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Проявляйте ваши желания прямо, ясно и честно, говорите о них семье, друзьям и на работе. </a:t>
            </a:r>
            <a:endParaRPr lang="ru-RU" sz="20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/>
              <a:t>Постарайтесь сохранять нормальный распорядок вашей жизни, насколько это возможно.</a:t>
            </a:r>
          </a:p>
        </p:txBody>
      </p:sp>
    </p:spTree>
    <p:extLst>
      <p:ext uri="{BB962C8B-B14F-4D97-AF65-F5344CB8AC3E}">
        <p14:creationId xmlns:p14="http://schemas.microsoft.com/office/powerpoint/2010/main" val="9790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</TotalTime>
  <Words>376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ПРОФИЛАКТИКА СТРЕССА У ПЕДАГОГОВ.</vt:lpstr>
      <vt:lpstr>Презентация PowerPoint</vt:lpstr>
      <vt:lpstr>Презентация PowerPoint</vt:lpstr>
      <vt:lpstr>Причина эмоционального СТРЕССА</vt:lpstr>
      <vt:lpstr>Проявление стресса у педагогов (в зависимости от стажа работы)</vt:lpstr>
      <vt:lpstr>Модель здорового педагога</vt:lpstr>
      <vt:lpstr>Профилактика стресса.</vt:lpstr>
      <vt:lpstr>Памятка педагогу.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ЭМОЦИОНАЛЬНОЕ ВЫГОРАНИЕ УЧИТЕЛЕЙ</dc:title>
  <dc:creator>Арсенал</dc:creator>
  <cp:lastModifiedBy>Пользователь</cp:lastModifiedBy>
  <cp:revision>10</cp:revision>
  <dcterms:created xsi:type="dcterms:W3CDTF">2013-11-04T07:57:49Z</dcterms:created>
  <dcterms:modified xsi:type="dcterms:W3CDTF">2014-09-03T05:02:46Z</dcterms:modified>
</cp:coreProperties>
</file>