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0621963" cy="7561263"/>
  <p:notesSz cx="6858000" cy="9945688"/>
  <p:defaultTextStyle>
    <a:defPPr>
      <a:defRPr lang="ru-RU"/>
    </a:defPPr>
    <a:lvl1pPr marL="0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516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9033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8549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806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7582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48" y="-102"/>
      </p:cViewPr>
      <p:guideLst>
        <p:guide orient="horz" pos="2382"/>
        <p:guide pos="33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C9F68A-5FD9-4308-814D-EB8AF79B44B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8582E7-EF4C-4BE9-B966-8199906B085B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Характеристика </a:t>
          </a:r>
        </a:p>
        <a:p>
          <a:r>
            <a:rPr lang="ru-RU" dirty="0" smtClean="0">
              <a:solidFill>
                <a:srgbClr val="FF0000"/>
              </a:solidFill>
            </a:rPr>
            <a:t>личных</a:t>
          </a:r>
        </a:p>
        <a:p>
          <a:r>
            <a:rPr lang="ru-RU" dirty="0" smtClean="0">
              <a:solidFill>
                <a:srgbClr val="FF0000"/>
              </a:solidFill>
            </a:rPr>
            <a:t>качеств</a:t>
          </a:r>
        </a:p>
        <a:p>
          <a:r>
            <a:rPr lang="ru-RU" dirty="0" smtClean="0">
              <a:solidFill>
                <a:srgbClr val="FF0000"/>
              </a:solidFill>
            </a:rPr>
            <a:t>воспитателя</a:t>
          </a:r>
          <a:endParaRPr lang="ru-RU" dirty="0">
            <a:solidFill>
              <a:srgbClr val="FF0000"/>
            </a:solidFill>
          </a:endParaRPr>
        </a:p>
      </dgm:t>
    </dgm:pt>
    <dgm:pt modelId="{1FFD2AA4-BCB2-4D21-B044-8103A8BD45D1}" type="parTrans" cxnId="{3D42873E-AC0B-4438-8B4C-0F86BD66E281}">
      <dgm:prSet/>
      <dgm:spPr/>
      <dgm:t>
        <a:bodyPr/>
        <a:lstStyle/>
        <a:p>
          <a:endParaRPr lang="ru-RU"/>
        </a:p>
      </dgm:t>
    </dgm:pt>
    <dgm:pt modelId="{1609D592-9DDE-450D-9E21-C1346D4F7D58}" type="sibTrans" cxnId="{3D42873E-AC0B-4438-8B4C-0F86BD66E281}">
      <dgm:prSet/>
      <dgm:spPr/>
      <dgm:t>
        <a:bodyPr/>
        <a:lstStyle/>
        <a:p>
          <a:endParaRPr lang="ru-RU"/>
        </a:p>
      </dgm:t>
    </dgm:pt>
    <dgm:pt modelId="{D50E9F50-B543-4852-82F7-3BB308EEFC00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компетентность</a:t>
          </a:r>
          <a:endParaRPr lang="ru-RU" dirty="0">
            <a:solidFill>
              <a:srgbClr val="FFFF00"/>
            </a:solidFill>
          </a:endParaRPr>
        </a:p>
      </dgm:t>
    </dgm:pt>
    <dgm:pt modelId="{8A6ECA56-E69A-4AEC-A515-0DE4885687AC}" type="parTrans" cxnId="{B6E8CB8A-455A-489D-B5C2-5288691C2B0C}">
      <dgm:prSet/>
      <dgm:spPr/>
      <dgm:t>
        <a:bodyPr/>
        <a:lstStyle/>
        <a:p>
          <a:endParaRPr lang="ru-RU" dirty="0"/>
        </a:p>
      </dgm:t>
    </dgm:pt>
    <dgm:pt modelId="{7D474439-A1F6-4673-83DF-63C731E90DCE}" type="sibTrans" cxnId="{B6E8CB8A-455A-489D-B5C2-5288691C2B0C}">
      <dgm:prSet/>
      <dgm:spPr/>
      <dgm:t>
        <a:bodyPr/>
        <a:lstStyle/>
        <a:p>
          <a:endParaRPr lang="ru-RU"/>
        </a:p>
      </dgm:t>
    </dgm:pt>
    <dgm:pt modelId="{68FA521C-F420-4D7F-B8FB-4E229AE10D97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Творческие способности</a:t>
          </a:r>
        </a:p>
        <a:p>
          <a:r>
            <a:rPr lang="ru-RU" dirty="0" smtClean="0">
              <a:solidFill>
                <a:srgbClr val="FFFF00"/>
              </a:solidFill>
            </a:rPr>
            <a:t>( креативность)</a:t>
          </a:r>
          <a:endParaRPr lang="ru-RU" dirty="0">
            <a:solidFill>
              <a:srgbClr val="FFFF00"/>
            </a:solidFill>
          </a:endParaRPr>
        </a:p>
      </dgm:t>
    </dgm:pt>
    <dgm:pt modelId="{7A054AE2-B996-4AE5-91D2-281AE0F06BE2}" type="parTrans" cxnId="{6E30F7B1-FC0F-4138-8A7C-BB1218BB2859}">
      <dgm:prSet/>
      <dgm:spPr/>
      <dgm:t>
        <a:bodyPr/>
        <a:lstStyle/>
        <a:p>
          <a:endParaRPr lang="ru-RU" dirty="0"/>
        </a:p>
      </dgm:t>
    </dgm:pt>
    <dgm:pt modelId="{04B1E546-473E-4BB5-BE67-B18F63A485CE}" type="sibTrans" cxnId="{6E30F7B1-FC0F-4138-8A7C-BB1218BB2859}">
      <dgm:prSet/>
      <dgm:spPr/>
      <dgm:t>
        <a:bodyPr/>
        <a:lstStyle/>
        <a:p>
          <a:endParaRPr lang="ru-RU"/>
        </a:p>
      </dgm:t>
    </dgm:pt>
    <dgm:pt modelId="{3D27A62D-D8AE-40A5-9D1E-460072007CE4}">
      <dgm:prSet phldrT="[Текст]"/>
      <dgm:spPr/>
      <dgm:t>
        <a:bodyPr/>
        <a:lstStyle/>
        <a:p>
          <a:r>
            <a:rPr lang="ru-RU" dirty="0" err="1" smtClean="0">
              <a:solidFill>
                <a:srgbClr val="FFFF00"/>
              </a:solidFill>
            </a:rPr>
            <a:t>коммуникативность</a:t>
          </a:r>
          <a:endParaRPr lang="ru-RU" dirty="0">
            <a:solidFill>
              <a:srgbClr val="FFFF00"/>
            </a:solidFill>
          </a:endParaRPr>
        </a:p>
      </dgm:t>
    </dgm:pt>
    <dgm:pt modelId="{086FF7C3-D0BB-43F5-8F68-C8DAD2D2E7D8}" type="parTrans" cxnId="{77BC7284-6620-413A-B99B-86A8505D5004}">
      <dgm:prSet/>
      <dgm:spPr/>
      <dgm:t>
        <a:bodyPr/>
        <a:lstStyle/>
        <a:p>
          <a:endParaRPr lang="ru-RU" dirty="0"/>
        </a:p>
      </dgm:t>
    </dgm:pt>
    <dgm:pt modelId="{18D605FA-FC0E-44E5-9713-A50A372C20CB}" type="sibTrans" cxnId="{77BC7284-6620-413A-B99B-86A8505D5004}">
      <dgm:prSet/>
      <dgm:spPr/>
      <dgm:t>
        <a:bodyPr/>
        <a:lstStyle/>
        <a:p>
          <a:endParaRPr lang="ru-RU"/>
        </a:p>
      </dgm:t>
    </dgm:pt>
    <dgm:pt modelId="{3D90AECD-6105-4A42-9CB3-CA4680730D9F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FFFF00"/>
              </a:solidFill>
            </a:rPr>
            <a:t>Инициативность</a:t>
          </a:r>
        </a:p>
        <a:p>
          <a:r>
            <a:rPr lang="ru-RU" sz="1200" dirty="0" smtClean="0">
              <a:solidFill>
                <a:srgbClr val="FFFF00"/>
              </a:solidFill>
            </a:rPr>
            <a:t>( свобода, самостоятельность, </a:t>
          </a:r>
        </a:p>
        <a:p>
          <a:r>
            <a:rPr lang="ru-RU" sz="1200" dirty="0" smtClean="0">
              <a:solidFill>
                <a:srgbClr val="FFFF00"/>
              </a:solidFill>
            </a:rPr>
            <a:t>Независимость)</a:t>
          </a:r>
          <a:endParaRPr lang="ru-RU" sz="1200" dirty="0">
            <a:solidFill>
              <a:srgbClr val="FFFF00"/>
            </a:solidFill>
          </a:endParaRPr>
        </a:p>
      </dgm:t>
    </dgm:pt>
    <dgm:pt modelId="{17E09DA3-2BC6-49AF-9ABE-A9CBE88D2872}" type="parTrans" cxnId="{41170554-C4E8-4813-A4B5-03E744C9C1AA}">
      <dgm:prSet/>
      <dgm:spPr/>
      <dgm:t>
        <a:bodyPr/>
        <a:lstStyle/>
        <a:p>
          <a:endParaRPr lang="ru-RU"/>
        </a:p>
      </dgm:t>
    </dgm:pt>
    <dgm:pt modelId="{5F7D0D4F-4941-4483-B3CA-E780AC951819}" type="sibTrans" cxnId="{41170554-C4E8-4813-A4B5-03E744C9C1AA}">
      <dgm:prSet/>
      <dgm:spPr/>
      <dgm:t>
        <a:bodyPr/>
        <a:lstStyle/>
        <a:p>
          <a:endParaRPr lang="ru-RU"/>
        </a:p>
      </dgm:t>
    </dgm:pt>
    <dgm:pt modelId="{2D586463-03CD-45CB-910E-6AC39AFEE522}" type="pres">
      <dgm:prSet presAssocID="{4AC9F68A-5FD9-4308-814D-EB8AF79B44B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5DE0BE-0327-4FBA-A27C-AB2DD8F72294}" type="pres">
      <dgm:prSet presAssocID="{C18582E7-EF4C-4BE9-B966-8199906B085B}" presName="centerShape" presStyleLbl="node0" presStyleIdx="0" presStyleCnt="1" custScaleX="160561" custScaleY="137284" custLinFactNeighborX="1242" custLinFactNeighborY="890"/>
      <dgm:spPr/>
      <dgm:t>
        <a:bodyPr/>
        <a:lstStyle/>
        <a:p>
          <a:endParaRPr lang="ru-RU"/>
        </a:p>
      </dgm:t>
    </dgm:pt>
    <dgm:pt modelId="{8BD6BB7C-9CDD-45DC-82BB-C9EF8CFA0E5E}" type="pres">
      <dgm:prSet presAssocID="{8A6ECA56-E69A-4AEC-A515-0DE4885687AC}" presName="Name9" presStyleLbl="parChTrans1D2" presStyleIdx="0" presStyleCnt="4"/>
      <dgm:spPr/>
      <dgm:t>
        <a:bodyPr/>
        <a:lstStyle/>
        <a:p>
          <a:endParaRPr lang="ru-RU"/>
        </a:p>
      </dgm:t>
    </dgm:pt>
    <dgm:pt modelId="{8311021E-94BC-47C3-AF97-AE0D70DE85AF}" type="pres">
      <dgm:prSet presAssocID="{8A6ECA56-E69A-4AEC-A515-0DE4885687AC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4201804-6697-4474-B300-80B8B2E2DD7B}" type="pres">
      <dgm:prSet presAssocID="{D50E9F50-B543-4852-82F7-3BB308EEFC00}" presName="node" presStyleLbl="node1" presStyleIdx="0" presStyleCnt="4" custScaleX="217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9C642-610C-4A10-977F-6C097FFA6D3B}" type="pres">
      <dgm:prSet presAssocID="{7A054AE2-B996-4AE5-91D2-281AE0F06BE2}" presName="Name9" presStyleLbl="parChTrans1D2" presStyleIdx="1" presStyleCnt="4"/>
      <dgm:spPr/>
      <dgm:t>
        <a:bodyPr/>
        <a:lstStyle/>
        <a:p>
          <a:endParaRPr lang="ru-RU"/>
        </a:p>
      </dgm:t>
    </dgm:pt>
    <dgm:pt modelId="{AD50B709-C7E3-4396-A7DE-06F1F165FA1A}" type="pres">
      <dgm:prSet presAssocID="{7A054AE2-B996-4AE5-91D2-281AE0F06BE2}" presName="connTx" presStyleLbl="parChTrans1D2" presStyleIdx="1" presStyleCnt="4"/>
      <dgm:spPr/>
      <dgm:t>
        <a:bodyPr/>
        <a:lstStyle/>
        <a:p>
          <a:endParaRPr lang="ru-RU"/>
        </a:p>
      </dgm:t>
    </dgm:pt>
    <dgm:pt modelId="{F96F1A7A-7881-42DD-90C6-FAF639934D9C}" type="pres">
      <dgm:prSet presAssocID="{68FA521C-F420-4D7F-B8FB-4E229AE10D97}" presName="node" presStyleLbl="node1" presStyleIdx="1" presStyleCnt="4" custScaleX="211313" custRadScaleRad="180827" custRadScaleInc="-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9B406-1129-4FCB-AD7E-2937DCC32168}" type="pres">
      <dgm:prSet presAssocID="{086FF7C3-D0BB-43F5-8F68-C8DAD2D2E7D8}" presName="Name9" presStyleLbl="parChTrans1D2" presStyleIdx="2" presStyleCnt="4"/>
      <dgm:spPr/>
      <dgm:t>
        <a:bodyPr/>
        <a:lstStyle/>
        <a:p>
          <a:endParaRPr lang="ru-RU"/>
        </a:p>
      </dgm:t>
    </dgm:pt>
    <dgm:pt modelId="{F312EF9A-BC30-43EC-81FA-75087EF4399B}" type="pres">
      <dgm:prSet presAssocID="{086FF7C3-D0BB-43F5-8F68-C8DAD2D2E7D8}" presName="connTx" presStyleLbl="parChTrans1D2" presStyleIdx="2" presStyleCnt="4"/>
      <dgm:spPr/>
      <dgm:t>
        <a:bodyPr/>
        <a:lstStyle/>
        <a:p>
          <a:endParaRPr lang="ru-RU"/>
        </a:p>
      </dgm:t>
    </dgm:pt>
    <dgm:pt modelId="{780D50A2-D6EF-4BE8-9EBB-C35494C15A11}" type="pres">
      <dgm:prSet presAssocID="{3D27A62D-D8AE-40A5-9D1E-460072007CE4}" presName="node" presStyleLbl="node1" presStyleIdx="2" presStyleCnt="4" custScaleX="221122" custRadScaleRad="122127" custRadScaleInc="-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43FB1-DC62-4847-AE46-4C1A6D9C8D8D}" type="pres">
      <dgm:prSet presAssocID="{17E09DA3-2BC6-49AF-9ABE-A9CBE88D2872}" presName="Name9" presStyleLbl="parChTrans1D2" presStyleIdx="3" presStyleCnt="4"/>
      <dgm:spPr/>
      <dgm:t>
        <a:bodyPr/>
        <a:lstStyle/>
        <a:p>
          <a:endParaRPr lang="ru-RU"/>
        </a:p>
      </dgm:t>
    </dgm:pt>
    <dgm:pt modelId="{93316FFD-D61E-4C87-85D4-AD2F308B7913}" type="pres">
      <dgm:prSet presAssocID="{17E09DA3-2BC6-49AF-9ABE-A9CBE88D2872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AEF3012-0EFB-43D3-88DC-16E847E75896}" type="pres">
      <dgm:prSet presAssocID="{3D90AECD-6105-4A42-9CB3-CA4680730D9F}" presName="node" presStyleLbl="node1" presStyleIdx="3" presStyleCnt="4" custScaleX="204867" custRadScaleRad="180734" custRadScaleInc="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BC7284-6620-413A-B99B-86A8505D5004}" srcId="{C18582E7-EF4C-4BE9-B966-8199906B085B}" destId="{3D27A62D-D8AE-40A5-9D1E-460072007CE4}" srcOrd="2" destOrd="0" parTransId="{086FF7C3-D0BB-43F5-8F68-C8DAD2D2E7D8}" sibTransId="{18D605FA-FC0E-44E5-9713-A50A372C20CB}"/>
    <dgm:cxn modelId="{DE197C5B-7EAC-4250-87DE-C9F40CAF5224}" type="presOf" srcId="{086FF7C3-D0BB-43F5-8F68-C8DAD2D2E7D8}" destId="{F312EF9A-BC30-43EC-81FA-75087EF4399B}" srcOrd="1" destOrd="0" presId="urn:microsoft.com/office/officeart/2005/8/layout/radial1"/>
    <dgm:cxn modelId="{78759478-ED71-42DA-9D00-69110BA6C0B6}" type="presOf" srcId="{C18582E7-EF4C-4BE9-B966-8199906B085B}" destId="{7C5DE0BE-0327-4FBA-A27C-AB2DD8F72294}" srcOrd="0" destOrd="0" presId="urn:microsoft.com/office/officeart/2005/8/layout/radial1"/>
    <dgm:cxn modelId="{3D42873E-AC0B-4438-8B4C-0F86BD66E281}" srcId="{4AC9F68A-5FD9-4308-814D-EB8AF79B44B2}" destId="{C18582E7-EF4C-4BE9-B966-8199906B085B}" srcOrd="0" destOrd="0" parTransId="{1FFD2AA4-BCB2-4D21-B044-8103A8BD45D1}" sibTransId="{1609D592-9DDE-450D-9E21-C1346D4F7D58}"/>
    <dgm:cxn modelId="{035261E3-DFA2-4482-9495-A27CAA0DE2F4}" type="presOf" srcId="{17E09DA3-2BC6-49AF-9ABE-A9CBE88D2872}" destId="{93316FFD-D61E-4C87-85D4-AD2F308B7913}" srcOrd="1" destOrd="0" presId="urn:microsoft.com/office/officeart/2005/8/layout/radial1"/>
    <dgm:cxn modelId="{DBD54191-6FF0-4D4C-8438-C260B3E5513F}" type="presOf" srcId="{4AC9F68A-5FD9-4308-814D-EB8AF79B44B2}" destId="{2D586463-03CD-45CB-910E-6AC39AFEE522}" srcOrd="0" destOrd="0" presId="urn:microsoft.com/office/officeart/2005/8/layout/radial1"/>
    <dgm:cxn modelId="{C70E6527-0FC6-4085-B5E8-726C6A7244D9}" type="presOf" srcId="{8A6ECA56-E69A-4AEC-A515-0DE4885687AC}" destId="{8BD6BB7C-9CDD-45DC-82BB-C9EF8CFA0E5E}" srcOrd="0" destOrd="0" presId="urn:microsoft.com/office/officeart/2005/8/layout/radial1"/>
    <dgm:cxn modelId="{CEBE2CC8-443F-4126-878E-CDDBC1B6D2D0}" type="presOf" srcId="{8A6ECA56-E69A-4AEC-A515-0DE4885687AC}" destId="{8311021E-94BC-47C3-AF97-AE0D70DE85AF}" srcOrd="1" destOrd="0" presId="urn:microsoft.com/office/officeart/2005/8/layout/radial1"/>
    <dgm:cxn modelId="{E6A05A68-995D-459A-BB0A-4A84A486C4F3}" type="presOf" srcId="{17E09DA3-2BC6-49AF-9ABE-A9CBE88D2872}" destId="{6D343FB1-DC62-4847-AE46-4C1A6D9C8D8D}" srcOrd="0" destOrd="0" presId="urn:microsoft.com/office/officeart/2005/8/layout/radial1"/>
    <dgm:cxn modelId="{26746439-2BD9-4174-B392-FF96722B1F5C}" type="presOf" srcId="{3D90AECD-6105-4A42-9CB3-CA4680730D9F}" destId="{CAEF3012-0EFB-43D3-88DC-16E847E75896}" srcOrd="0" destOrd="0" presId="urn:microsoft.com/office/officeart/2005/8/layout/radial1"/>
    <dgm:cxn modelId="{6E30F7B1-FC0F-4138-8A7C-BB1218BB2859}" srcId="{C18582E7-EF4C-4BE9-B966-8199906B085B}" destId="{68FA521C-F420-4D7F-B8FB-4E229AE10D97}" srcOrd="1" destOrd="0" parTransId="{7A054AE2-B996-4AE5-91D2-281AE0F06BE2}" sibTransId="{04B1E546-473E-4BB5-BE67-B18F63A485CE}"/>
    <dgm:cxn modelId="{C95A605B-07C4-43C9-A019-AC6F3696E0D6}" type="presOf" srcId="{7A054AE2-B996-4AE5-91D2-281AE0F06BE2}" destId="{3619C642-610C-4A10-977F-6C097FFA6D3B}" srcOrd="0" destOrd="0" presId="urn:microsoft.com/office/officeart/2005/8/layout/radial1"/>
    <dgm:cxn modelId="{D3475775-A2D9-44BC-A12B-DEE932110EDC}" type="presOf" srcId="{68FA521C-F420-4D7F-B8FB-4E229AE10D97}" destId="{F96F1A7A-7881-42DD-90C6-FAF639934D9C}" srcOrd="0" destOrd="0" presId="urn:microsoft.com/office/officeart/2005/8/layout/radial1"/>
    <dgm:cxn modelId="{111CDAE6-780E-45CD-9C1B-5C97176EAEF5}" type="presOf" srcId="{3D27A62D-D8AE-40A5-9D1E-460072007CE4}" destId="{780D50A2-D6EF-4BE8-9EBB-C35494C15A11}" srcOrd="0" destOrd="0" presId="urn:microsoft.com/office/officeart/2005/8/layout/radial1"/>
    <dgm:cxn modelId="{41170554-C4E8-4813-A4B5-03E744C9C1AA}" srcId="{C18582E7-EF4C-4BE9-B966-8199906B085B}" destId="{3D90AECD-6105-4A42-9CB3-CA4680730D9F}" srcOrd="3" destOrd="0" parTransId="{17E09DA3-2BC6-49AF-9ABE-A9CBE88D2872}" sibTransId="{5F7D0D4F-4941-4483-B3CA-E780AC951819}"/>
    <dgm:cxn modelId="{B6E8CB8A-455A-489D-B5C2-5288691C2B0C}" srcId="{C18582E7-EF4C-4BE9-B966-8199906B085B}" destId="{D50E9F50-B543-4852-82F7-3BB308EEFC00}" srcOrd="0" destOrd="0" parTransId="{8A6ECA56-E69A-4AEC-A515-0DE4885687AC}" sibTransId="{7D474439-A1F6-4673-83DF-63C731E90DCE}"/>
    <dgm:cxn modelId="{F0CB5534-D019-471F-8B24-EFCD7A2C27A7}" type="presOf" srcId="{D50E9F50-B543-4852-82F7-3BB308EEFC00}" destId="{84201804-6697-4474-B300-80B8B2E2DD7B}" srcOrd="0" destOrd="0" presId="urn:microsoft.com/office/officeart/2005/8/layout/radial1"/>
    <dgm:cxn modelId="{734AC4C2-E401-4793-81D1-AA5BBB7D1218}" type="presOf" srcId="{086FF7C3-D0BB-43F5-8F68-C8DAD2D2E7D8}" destId="{1DF9B406-1129-4FCB-AD7E-2937DCC32168}" srcOrd="0" destOrd="0" presId="urn:microsoft.com/office/officeart/2005/8/layout/radial1"/>
    <dgm:cxn modelId="{D22D6236-C8E7-41C0-A032-36EF8679119F}" type="presOf" srcId="{7A054AE2-B996-4AE5-91D2-281AE0F06BE2}" destId="{AD50B709-C7E3-4396-A7DE-06F1F165FA1A}" srcOrd="1" destOrd="0" presId="urn:microsoft.com/office/officeart/2005/8/layout/radial1"/>
    <dgm:cxn modelId="{01E533AB-0026-4E5D-B767-95F3DDAE11FA}" type="presParOf" srcId="{2D586463-03CD-45CB-910E-6AC39AFEE522}" destId="{7C5DE0BE-0327-4FBA-A27C-AB2DD8F72294}" srcOrd="0" destOrd="0" presId="urn:microsoft.com/office/officeart/2005/8/layout/radial1"/>
    <dgm:cxn modelId="{7E3644F1-CCF0-4595-9108-10ADDC4AEBEF}" type="presParOf" srcId="{2D586463-03CD-45CB-910E-6AC39AFEE522}" destId="{8BD6BB7C-9CDD-45DC-82BB-C9EF8CFA0E5E}" srcOrd="1" destOrd="0" presId="urn:microsoft.com/office/officeart/2005/8/layout/radial1"/>
    <dgm:cxn modelId="{C0CF0C27-34CE-4DD9-B4C8-B709A1C5CE23}" type="presParOf" srcId="{8BD6BB7C-9CDD-45DC-82BB-C9EF8CFA0E5E}" destId="{8311021E-94BC-47C3-AF97-AE0D70DE85AF}" srcOrd="0" destOrd="0" presId="urn:microsoft.com/office/officeart/2005/8/layout/radial1"/>
    <dgm:cxn modelId="{EDD4B63F-B219-4837-83AF-71191AD4BF0F}" type="presParOf" srcId="{2D586463-03CD-45CB-910E-6AC39AFEE522}" destId="{84201804-6697-4474-B300-80B8B2E2DD7B}" srcOrd="2" destOrd="0" presId="urn:microsoft.com/office/officeart/2005/8/layout/radial1"/>
    <dgm:cxn modelId="{6A2A1CD2-1E72-49C2-A27A-99577CBC3021}" type="presParOf" srcId="{2D586463-03CD-45CB-910E-6AC39AFEE522}" destId="{3619C642-610C-4A10-977F-6C097FFA6D3B}" srcOrd="3" destOrd="0" presId="urn:microsoft.com/office/officeart/2005/8/layout/radial1"/>
    <dgm:cxn modelId="{4AE7F2DC-29EF-4433-9B02-BF17C9BC46F8}" type="presParOf" srcId="{3619C642-610C-4A10-977F-6C097FFA6D3B}" destId="{AD50B709-C7E3-4396-A7DE-06F1F165FA1A}" srcOrd="0" destOrd="0" presId="urn:microsoft.com/office/officeart/2005/8/layout/radial1"/>
    <dgm:cxn modelId="{738EE2E3-6D6A-43A2-A1A0-AEA8E83AC6F1}" type="presParOf" srcId="{2D586463-03CD-45CB-910E-6AC39AFEE522}" destId="{F96F1A7A-7881-42DD-90C6-FAF639934D9C}" srcOrd="4" destOrd="0" presId="urn:microsoft.com/office/officeart/2005/8/layout/radial1"/>
    <dgm:cxn modelId="{8C054E20-7A06-45E2-9442-019E9028BE7A}" type="presParOf" srcId="{2D586463-03CD-45CB-910E-6AC39AFEE522}" destId="{1DF9B406-1129-4FCB-AD7E-2937DCC32168}" srcOrd="5" destOrd="0" presId="urn:microsoft.com/office/officeart/2005/8/layout/radial1"/>
    <dgm:cxn modelId="{3BCEC59E-8921-4DDA-B28E-33B1D3BF96CA}" type="presParOf" srcId="{1DF9B406-1129-4FCB-AD7E-2937DCC32168}" destId="{F312EF9A-BC30-43EC-81FA-75087EF4399B}" srcOrd="0" destOrd="0" presId="urn:microsoft.com/office/officeart/2005/8/layout/radial1"/>
    <dgm:cxn modelId="{6CF2F6C0-F060-49BB-A137-17B6DAB2FDE4}" type="presParOf" srcId="{2D586463-03CD-45CB-910E-6AC39AFEE522}" destId="{780D50A2-D6EF-4BE8-9EBB-C35494C15A11}" srcOrd="6" destOrd="0" presId="urn:microsoft.com/office/officeart/2005/8/layout/radial1"/>
    <dgm:cxn modelId="{6DD7F120-A5C3-4BE3-9D72-BE31DA415D7C}" type="presParOf" srcId="{2D586463-03CD-45CB-910E-6AC39AFEE522}" destId="{6D343FB1-DC62-4847-AE46-4C1A6D9C8D8D}" srcOrd="7" destOrd="0" presId="urn:microsoft.com/office/officeart/2005/8/layout/radial1"/>
    <dgm:cxn modelId="{D46FE835-CD2C-4FBF-B70E-677C843479B1}" type="presParOf" srcId="{6D343FB1-DC62-4847-AE46-4C1A6D9C8D8D}" destId="{93316FFD-D61E-4C87-85D4-AD2F308B7913}" srcOrd="0" destOrd="0" presId="urn:microsoft.com/office/officeart/2005/8/layout/radial1"/>
    <dgm:cxn modelId="{5D87486B-A42A-419A-89ED-6EFD0E6ACCB1}" type="presParOf" srcId="{2D586463-03CD-45CB-910E-6AC39AFEE522}" destId="{CAEF3012-0EFB-43D3-88DC-16E847E7589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2A523F-6681-4B75-B946-375695656B95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2E696CA-941E-4CB0-A94A-02A0FD27EB72}">
      <dgm:prSet phldrT="[Текст]" custT="1"/>
      <dgm:spPr/>
      <dgm:t>
        <a:bodyPr/>
        <a:lstStyle/>
        <a:p>
          <a:r>
            <a:rPr lang="ru-RU" sz="1800" dirty="0" smtClean="0"/>
            <a:t>Знакомство с родным городом, формирование начальных представлений о родном крае, истории, культуре.</a:t>
          </a:r>
          <a:endParaRPr lang="ru-RU" sz="1800" dirty="0"/>
        </a:p>
      </dgm:t>
    </dgm:pt>
    <dgm:pt modelId="{78C5DC15-815A-451B-BF35-D042296EDA96}" type="parTrans" cxnId="{4B64F607-28FE-4801-ACBA-915F77F2E733}">
      <dgm:prSet/>
      <dgm:spPr/>
      <dgm:t>
        <a:bodyPr/>
        <a:lstStyle/>
        <a:p>
          <a:endParaRPr lang="ru-RU"/>
        </a:p>
      </dgm:t>
    </dgm:pt>
    <dgm:pt modelId="{3B278A11-8FC9-443C-AA22-D8D7BD42FB40}" type="sibTrans" cxnId="{4B64F607-28FE-4801-ACBA-915F77F2E733}">
      <dgm:prSet/>
      <dgm:spPr/>
      <dgm:t>
        <a:bodyPr/>
        <a:lstStyle/>
        <a:p>
          <a:endParaRPr lang="ru-RU"/>
        </a:p>
      </dgm:t>
    </dgm:pt>
    <dgm:pt modelId="{BEA62DEE-4C0F-4409-BC78-00C6D06F102F}">
      <dgm:prSet phldrT="[Текст]" custT="1"/>
      <dgm:spPr/>
      <dgm:t>
        <a:bodyPr/>
        <a:lstStyle/>
        <a:p>
          <a:r>
            <a:rPr lang="ru-RU" sz="1800" dirty="0" smtClean="0"/>
            <a:t>Воспитание любви к родному краю.</a:t>
          </a:r>
          <a:endParaRPr lang="ru-RU" sz="1800" dirty="0"/>
        </a:p>
      </dgm:t>
    </dgm:pt>
    <dgm:pt modelId="{9B169211-D225-448B-9DC0-08E929866B1A}" type="parTrans" cxnId="{7CE49EAF-32D4-44D7-9C47-06C928AD4D80}">
      <dgm:prSet/>
      <dgm:spPr/>
      <dgm:t>
        <a:bodyPr/>
        <a:lstStyle/>
        <a:p>
          <a:endParaRPr lang="ru-RU"/>
        </a:p>
      </dgm:t>
    </dgm:pt>
    <dgm:pt modelId="{1F49ABD8-B6C0-4CF3-91E6-5EC3A4B68F9C}" type="sibTrans" cxnId="{7CE49EAF-32D4-44D7-9C47-06C928AD4D80}">
      <dgm:prSet/>
      <dgm:spPr/>
      <dgm:t>
        <a:bodyPr/>
        <a:lstStyle/>
        <a:p>
          <a:endParaRPr lang="ru-RU"/>
        </a:p>
      </dgm:t>
    </dgm:pt>
    <dgm:pt modelId="{39D5D265-01C7-4E8E-AA7D-AC938F9060F9}">
      <dgm:prSet phldrT="[Текст]" custT="1"/>
      <dgm:spPr/>
      <dgm:t>
        <a:bodyPr/>
        <a:lstStyle/>
        <a:p>
          <a:r>
            <a:rPr lang="ru-RU" sz="1800" dirty="0" smtClean="0"/>
            <a:t>Расширение представления о видах транспорта и их значении.</a:t>
          </a:r>
          <a:endParaRPr lang="ru-RU" sz="1800" dirty="0"/>
        </a:p>
      </dgm:t>
    </dgm:pt>
    <dgm:pt modelId="{9E3BB178-28AA-4401-AAB6-430A5D0290AE}" type="parTrans" cxnId="{280FBA88-3A93-4124-A98B-920578B7C30F}">
      <dgm:prSet/>
      <dgm:spPr/>
      <dgm:t>
        <a:bodyPr/>
        <a:lstStyle/>
        <a:p>
          <a:endParaRPr lang="ru-RU"/>
        </a:p>
      </dgm:t>
    </dgm:pt>
    <dgm:pt modelId="{6960CA8F-1CCF-4CC8-804F-89DED0201FA4}" type="sibTrans" cxnId="{280FBA88-3A93-4124-A98B-920578B7C30F}">
      <dgm:prSet/>
      <dgm:spPr/>
      <dgm:t>
        <a:bodyPr/>
        <a:lstStyle/>
        <a:p>
          <a:endParaRPr lang="ru-RU"/>
        </a:p>
      </dgm:t>
    </dgm:pt>
    <dgm:pt modelId="{EECAA85F-B317-4678-80B2-98A16FEADDF1}">
      <dgm:prSet phldrT="[Текст]" custT="1"/>
      <dgm:spPr/>
      <dgm:t>
        <a:bodyPr/>
        <a:lstStyle/>
        <a:p>
          <a:r>
            <a:rPr lang="ru-RU" sz="1800" dirty="0" smtClean="0"/>
            <a:t>Расширение представления о правилах поведения в городе, элементарных правилах дорожного движения.</a:t>
          </a:r>
          <a:endParaRPr lang="ru-RU" sz="1800" dirty="0"/>
        </a:p>
      </dgm:t>
    </dgm:pt>
    <dgm:pt modelId="{99050557-DD72-45EF-9087-C84E2B78538F}" type="parTrans" cxnId="{EA368629-65A9-48B7-AAB5-D46BC96DC555}">
      <dgm:prSet/>
      <dgm:spPr/>
      <dgm:t>
        <a:bodyPr/>
        <a:lstStyle/>
        <a:p>
          <a:endParaRPr lang="ru-RU"/>
        </a:p>
      </dgm:t>
    </dgm:pt>
    <dgm:pt modelId="{E9FE597E-BA75-425A-A5EB-F4A8E72EDE76}" type="sibTrans" cxnId="{EA368629-65A9-48B7-AAB5-D46BC96DC555}">
      <dgm:prSet/>
      <dgm:spPr/>
      <dgm:t>
        <a:bodyPr/>
        <a:lstStyle/>
        <a:p>
          <a:endParaRPr lang="ru-RU"/>
        </a:p>
      </dgm:t>
    </dgm:pt>
    <dgm:pt modelId="{1C0DF2CF-843F-4D48-99CD-81F15B546329}">
      <dgm:prSet phldrT="[Текст]" custT="1"/>
      <dgm:spPr/>
      <dgm:t>
        <a:bodyPr/>
        <a:lstStyle/>
        <a:p>
          <a:r>
            <a:rPr lang="ru-RU" sz="1800" dirty="0" smtClean="0"/>
            <a:t>Расширение представлений о профессии.</a:t>
          </a:r>
          <a:endParaRPr lang="ru-RU" sz="1800" dirty="0"/>
        </a:p>
      </dgm:t>
    </dgm:pt>
    <dgm:pt modelId="{BBEE4DFA-3EDB-4BF1-A955-2577CBD0C494}" type="parTrans" cxnId="{8F02A84A-47BC-4949-AC03-863350CEAC17}">
      <dgm:prSet/>
      <dgm:spPr/>
      <dgm:t>
        <a:bodyPr/>
        <a:lstStyle/>
        <a:p>
          <a:endParaRPr lang="ru-RU"/>
        </a:p>
      </dgm:t>
    </dgm:pt>
    <dgm:pt modelId="{F11FCE5B-FD09-4F95-BB3B-34F56671F929}" type="sibTrans" cxnId="{8F02A84A-47BC-4949-AC03-863350CEAC17}">
      <dgm:prSet/>
      <dgm:spPr/>
      <dgm:t>
        <a:bodyPr/>
        <a:lstStyle/>
        <a:p>
          <a:endParaRPr lang="ru-RU"/>
        </a:p>
      </dgm:t>
    </dgm:pt>
    <dgm:pt modelId="{A64FB155-5B20-415F-93C4-3F2B97C0FD15}" type="pres">
      <dgm:prSet presAssocID="{2D2A523F-6681-4B75-B946-375695656B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5EA01E-E686-4343-A81A-75DD92C0CA8D}" type="pres">
      <dgm:prSet presAssocID="{52E696CA-941E-4CB0-A94A-02A0FD27EB7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27D3F-DF0B-4230-BA41-8DAC5799D463}" type="pres">
      <dgm:prSet presAssocID="{3B278A11-8FC9-443C-AA22-D8D7BD42FB40}" presName="sibTrans" presStyleCnt="0"/>
      <dgm:spPr/>
    </dgm:pt>
    <dgm:pt modelId="{4783C48F-92D6-4F0F-AA7F-C744EB4A551F}" type="pres">
      <dgm:prSet presAssocID="{BEA62DEE-4C0F-4409-BC78-00C6D06F102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6C1B9-2639-434A-8D4E-7E346D02E04B}" type="pres">
      <dgm:prSet presAssocID="{1F49ABD8-B6C0-4CF3-91E6-5EC3A4B68F9C}" presName="sibTrans" presStyleCnt="0"/>
      <dgm:spPr/>
    </dgm:pt>
    <dgm:pt modelId="{59ABF2CF-E279-44BB-93A7-73F7E2207F36}" type="pres">
      <dgm:prSet presAssocID="{39D5D265-01C7-4E8E-AA7D-AC938F9060F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F2F45-32B5-4DCE-95EF-24D2714E32BC}" type="pres">
      <dgm:prSet presAssocID="{6960CA8F-1CCF-4CC8-804F-89DED0201FA4}" presName="sibTrans" presStyleCnt="0"/>
      <dgm:spPr/>
    </dgm:pt>
    <dgm:pt modelId="{6B58E1D1-1C87-4889-AF7C-42BF1E5D7051}" type="pres">
      <dgm:prSet presAssocID="{EECAA85F-B317-4678-80B2-98A16FEADDF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A760B-B24E-491D-8D59-0E999DC42E29}" type="pres">
      <dgm:prSet presAssocID="{E9FE597E-BA75-425A-A5EB-F4A8E72EDE76}" presName="sibTrans" presStyleCnt="0"/>
      <dgm:spPr/>
    </dgm:pt>
    <dgm:pt modelId="{3CBF729E-26C9-443B-B60E-BA1AE05C136A}" type="pres">
      <dgm:prSet presAssocID="{1C0DF2CF-843F-4D48-99CD-81F15B54632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0FBA88-3A93-4124-A98B-920578B7C30F}" srcId="{2D2A523F-6681-4B75-B946-375695656B95}" destId="{39D5D265-01C7-4E8E-AA7D-AC938F9060F9}" srcOrd="2" destOrd="0" parTransId="{9E3BB178-28AA-4401-AAB6-430A5D0290AE}" sibTransId="{6960CA8F-1CCF-4CC8-804F-89DED0201FA4}"/>
    <dgm:cxn modelId="{7CE49EAF-32D4-44D7-9C47-06C928AD4D80}" srcId="{2D2A523F-6681-4B75-B946-375695656B95}" destId="{BEA62DEE-4C0F-4409-BC78-00C6D06F102F}" srcOrd="1" destOrd="0" parTransId="{9B169211-D225-448B-9DC0-08E929866B1A}" sibTransId="{1F49ABD8-B6C0-4CF3-91E6-5EC3A4B68F9C}"/>
    <dgm:cxn modelId="{C9846648-385E-409F-80E2-6325B701444E}" type="presOf" srcId="{39D5D265-01C7-4E8E-AA7D-AC938F9060F9}" destId="{59ABF2CF-E279-44BB-93A7-73F7E2207F36}" srcOrd="0" destOrd="0" presId="urn:microsoft.com/office/officeart/2005/8/layout/default#1"/>
    <dgm:cxn modelId="{EA368629-65A9-48B7-AAB5-D46BC96DC555}" srcId="{2D2A523F-6681-4B75-B946-375695656B95}" destId="{EECAA85F-B317-4678-80B2-98A16FEADDF1}" srcOrd="3" destOrd="0" parTransId="{99050557-DD72-45EF-9087-C84E2B78538F}" sibTransId="{E9FE597E-BA75-425A-A5EB-F4A8E72EDE76}"/>
    <dgm:cxn modelId="{014E7AE3-0223-4E44-8ABC-7840DF8B9628}" type="presOf" srcId="{52E696CA-941E-4CB0-A94A-02A0FD27EB72}" destId="{D75EA01E-E686-4343-A81A-75DD92C0CA8D}" srcOrd="0" destOrd="0" presId="urn:microsoft.com/office/officeart/2005/8/layout/default#1"/>
    <dgm:cxn modelId="{4B64F607-28FE-4801-ACBA-915F77F2E733}" srcId="{2D2A523F-6681-4B75-B946-375695656B95}" destId="{52E696CA-941E-4CB0-A94A-02A0FD27EB72}" srcOrd="0" destOrd="0" parTransId="{78C5DC15-815A-451B-BF35-D042296EDA96}" sibTransId="{3B278A11-8FC9-443C-AA22-D8D7BD42FB40}"/>
    <dgm:cxn modelId="{FF400C84-A466-499E-A18F-50B7EE037655}" type="presOf" srcId="{1C0DF2CF-843F-4D48-99CD-81F15B546329}" destId="{3CBF729E-26C9-443B-B60E-BA1AE05C136A}" srcOrd="0" destOrd="0" presId="urn:microsoft.com/office/officeart/2005/8/layout/default#1"/>
    <dgm:cxn modelId="{FA866F65-6EE5-4BB1-B714-F1B392CB6C36}" type="presOf" srcId="{2D2A523F-6681-4B75-B946-375695656B95}" destId="{A64FB155-5B20-415F-93C4-3F2B97C0FD15}" srcOrd="0" destOrd="0" presId="urn:microsoft.com/office/officeart/2005/8/layout/default#1"/>
    <dgm:cxn modelId="{8F02A84A-47BC-4949-AC03-863350CEAC17}" srcId="{2D2A523F-6681-4B75-B946-375695656B95}" destId="{1C0DF2CF-843F-4D48-99CD-81F15B546329}" srcOrd="4" destOrd="0" parTransId="{BBEE4DFA-3EDB-4BF1-A955-2577CBD0C494}" sibTransId="{F11FCE5B-FD09-4F95-BB3B-34F56671F929}"/>
    <dgm:cxn modelId="{877C6092-33D1-42AC-914C-44E62841C288}" type="presOf" srcId="{EECAA85F-B317-4678-80B2-98A16FEADDF1}" destId="{6B58E1D1-1C87-4889-AF7C-42BF1E5D7051}" srcOrd="0" destOrd="0" presId="urn:microsoft.com/office/officeart/2005/8/layout/default#1"/>
    <dgm:cxn modelId="{82F355A4-1D14-4737-ACBA-AB62B5F69437}" type="presOf" srcId="{BEA62DEE-4C0F-4409-BC78-00C6D06F102F}" destId="{4783C48F-92D6-4F0F-AA7F-C744EB4A551F}" srcOrd="0" destOrd="0" presId="urn:microsoft.com/office/officeart/2005/8/layout/default#1"/>
    <dgm:cxn modelId="{B99D097F-5833-46D3-AD05-1D80473BD21C}" type="presParOf" srcId="{A64FB155-5B20-415F-93C4-3F2B97C0FD15}" destId="{D75EA01E-E686-4343-A81A-75DD92C0CA8D}" srcOrd="0" destOrd="0" presId="urn:microsoft.com/office/officeart/2005/8/layout/default#1"/>
    <dgm:cxn modelId="{0CCC5CF0-3064-43FD-817F-AAFC5A955DCD}" type="presParOf" srcId="{A64FB155-5B20-415F-93C4-3F2B97C0FD15}" destId="{59027D3F-DF0B-4230-BA41-8DAC5799D463}" srcOrd="1" destOrd="0" presId="urn:microsoft.com/office/officeart/2005/8/layout/default#1"/>
    <dgm:cxn modelId="{146733C6-6A63-49D7-AEDC-754CAB5E1BD3}" type="presParOf" srcId="{A64FB155-5B20-415F-93C4-3F2B97C0FD15}" destId="{4783C48F-92D6-4F0F-AA7F-C744EB4A551F}" srcOrd="2" destOrd="0" presId="urn:microsoft.com/office/officeart/2005/8/layout/default#1"/>
    <dgm:cxn modelId="{CF75D1CB-3826-4EEA-91C8-CD20B0A95DD1}" type="presParOf" srcId="{A64FB155-5B20-415F-93C4-3F2B97C0FD15}" destId="{35C6C1B9-2639-434A-8D4E-7E346D02E04B}" srcOrd="3" destOrd="0" presId="urn:microsoft.com/office/officeart/2005/8/layout/default#1"/>
    <dgm:cxn modelId="{97855F70-F366-4825-8DBF-4307046F5A5B}" type="presParOf" srcId="{A64FB155-5B20-415F-93C4-3F2B97C0FD15}" destId="{59ABF2CF-E279-44BB-93A7-73F7E2207F36}" srcOrd="4" destOrd="0" presId="urn:microsoft.com/office/officeart/2005/8/layout/default#1"/>
    <dgm:cxn modelId="{51A04699-2CAA-4EA2-A348-32E639376AE3}" type="presParOf" srcId="{A64FB155-5B20-415F-93C4-3F2B97C0FD15}" destId="{047F2F45-32B5-4DCE-95EF-24D2714E32BC}" srcOrd="5" destOrd="0" presId="urn:microsoft.com/office/officeart/2005/8/layout/default#1"/>
    <dgm:cxn modelId="{2C96C9A4-A703-4503-AAFF-E52A1B5893E5}" type="presParOf" srcId="{A64FB155-5B20-415F-93C4-3F2B97C0FD15}" destId="{6B58E1D1-1C87-4889-AF7C-42BF1E5D7051}" srcOrd="6" destOrd="0" presId="urn:microsoft.com/office/officeart/2005/8/layout/default#1"/>
    <dgm:cxn modelId="{7529AC35-95DB-440B-803C-BA999CA74BDD}" type="presParOf" srcId="{A64FB155-5B20-415F-93C4-3F2B97C0FD15}" destId="{AE0A760B-B24E-491D-8D59-0E999DC42E29}" srcOrd="7" destOrd="0" presId="urn:microsoft.com/office/officeart/2005/8/layout/default#1"/>
    <dgm:cxn modelId="{F6F66423-324A-4251-9392-D6B0D75E766F}" type="presParOf" srcId="{A64FB155-5B20-415F-93C4-3F2B97C0FD15}" destId="{3CBF729E-26C9-443B-B60E-BA1AE05C136A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DE0BE-0327-4FBA-A27C-AB2DD8F72294}">
      <dsp:nvSpPr>
        <dsp:cNvPr id="0" name=""/>
        <dsp:cNvSpPr/>
      </dsp:nvSpPr>
      <dsp:spPr>
        <a:xfrm>
          <a:off x="3699751" y="1584272"/>
          <a:ext cx="2204833" cy="1885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FF0000"/>
              </a:solidFill>
            </a:rPr>
            <a:t>Характеристика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FF0000"/>
              </a:solidFill>
            </a:rPr>
            <a:t>личных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FF0000"/>
              </a:solidFill>
            </a:rPr>
            <a:t>качеств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FF0000"/>
              </a:solidFill>
            </a:rPr>
            <a:t>воспитателя</a:t>
          </a:r>
          <a:endParaRPr lang="ru-RU" sz="1700" kern="1200" dirty="0">
            <a:solidFill>
              <a:srgbClr val="FF0000"/>
            </a:solidFill>
          </a:endParaRPr>
        </a:p>
      </dsp:txBody>
      <dsp:txXfrm>
        <a:off x="4022641" y="1860352"/>
        <a:ext cx="1559053" cy="1333032"/>
      </dsp:txXfrm>
    </dsp:sp>
    <dsp:sp modelId="{8BD6BB7C-9CDD-45DC-82BB-C9EF8CFA0E5E}">
      <dsp:nvSpPr>
        <dsp:cNvPr id="0" name=""/>
        <dsp:cNvSpPr/>
      </dsp:nvSpPr>
      <dsp:spPr>
        <a:xfrm rot="16116116">
          <a:off x="4681364" y="1476103"/>
          <a:ext cx="190949" cy="25855"/>
        </a:xfrm>
        <a:custGeom>
          <a:avLst/>
          <a:gdLst/>
          <a:ahLst/>
          <a:cxnLst/>
          <a:rect l="0" t="0" r="0" b="0"/>
          <a:pathLst>
            <a:path>
              <a:moveTo>
                <a:pt x="0" y="12927"/>
              </a:moveTo>
              <a:lnTo>
                <a:pt x="190949" y="129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4772065" y="1484257"/>
        <a:ext cx="9547" cy="9547"/>
      </dsp:txXfrm>
    </dsp:sp>
    <dsp:sp modelId="{84201804-6697-4474-B300-80B8B2E2DD7B}">
      <dsp:nvSpPr>
        <dsp:cNvPr id="0" name=""/>
        <dsp:cNvSpPr/>
      </dsp:nvSpPr>
      <dsp:spPr>
        <a:xfrm>
          <a:off x="3261618" y="20421"/>
          <a:ext cx="2992271" cy="13732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FFFF00"/>
              </a:solidFill>
            </a:rPr>
            <a:t>компетентность</a:t>
          </a:r>
          <a:endParaRPr lang="ru-RU" sz="1500" kern="1200" dirty="0">
            <a:solidFill>
              <a:srgbClr val="FFFF00"/>
            </a:solidFill>
          </a:endParaRPr>
        </a:p>
      </dsp:txBody>
      <dsp:txXfrm>
        <a:off x="3699826" y="221522"/>
        <a:ext cx="2115855" cy="971004"/>
      </dsp:txXfrm>
    </dsp:sp>
    <dsp:sp modelId="{3619C642-610C-4A10-977F-6C097FFA6D3B}">
      <dsp:nvSpPr>
        <dsp:cNvPr id="0" name=""/>
        <dsp:cNvSpPr/>
      </dsp:nvSpPr>
      <dsp:spPr>
        <a:xfrm rot="21539330">
          <a:off x="5904301" y="2488868"/>
          <a:ext cx="636754" cy="25855"/>
        </a:xfrm>
        <a:custGeom>
          <a:avLst/>
          <a:gdLst/>
          <a:ahLst/>
          <a:cxnLst/>
          <a:rect l="0" t="0" r="0" b="0"/>
          <a:pathLst>
            <a:path>
              <a:moveTo>
                <a:pt x="0" y="12927"/>
              </a:moveTo>
              <a:lnTo>
                <a:pt x="636754" y="129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6206759" y="2485877"/>
        <a:ext cx="31837" cy="31837"/>
      </dsp:txXfrm>
    </dsp:sp>
    <dsp:sp modelId="{F96F1A7A-7881-42DD-90C6-FAF639934D9C}">
      <dsp:nvSpPr>
        <dsp:cNvPr id="0" name=""/>
        <dsp:cNvSpPr/>
      </dsp:nvSpPr>
      <dsp:spPr>
        <a:xfrm>
          <a:off x="6539998" y="1783984"/>
          <a:ext cx="2901763" cy="13732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FFFF00"/>
              </a:solidFill>
            </a:rPr>
            <a:t>Творческие способности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FFFF00"/>
              </a:solidFill>
            </a:rPr>
            <a:t>( креативность)</a:t>
          </a:r>
          <a:endParaRPr lang="ru-RU" sz="1500" kern="1200" dirty="0">
            <a:solidFill>
              <a:srgbClr val="FFFF00"/>
            </a:solidFill>
          </a:endParaRPr>
        </a:p>
      </dsp:txBody>
      <dsp:txXfrm>
        <a:off x="6964951" y="1985085"/>
        <a:ext cx="2051857" cy="971004"/>
      </dsp:txXfrm>
    </dsp:sp>
    <dsp:sp modelId="{1DF9B406-1129-4FCB-AD7E-2937DCC32168}">
      <dsp:nvSpPr>
        <dsp:cNvPr id="0" name=""/>
        <dsp:cNvSpPr/>
      </dsp:nvSpPr>
      <dsp:spPr>
        <a:xfrm rot="5482375">
          <a:off x="4703966" y="3530164"/>
          <a:ext cx="147693" cy="25855"/>
        </a:xfrm>
        <a:custGeom>
          <a:avLst/>
          <a:gdLst/>
          <a:ahLst/>
          <a:cxnLst/>
          <a:rect l="0" t="0" r="0" b="0"/>
          <a:pathLst>
            <a:path>
              <a:moveTo>
                <a:pt x="0" y="12927"/>
              </a:moveTo>
              <a:lnTo>
                <a:pt x="147693" y="129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4774120" y="3539400"/>
        <a:ext cx="7384" cy="7384"/>
      </dsp:txXfrm>
    </dsp:sp>
    <dsp:sp modelId="{780D50A2-D6EF-4BE8-9EBB-C35494C15A11}">
      <dsp:nvSpPr>
        <dsp:cNvPr id="0" name=""/>
        <dsp:cNvSpPr/>
      </dsp:nvSpPr>
      <dsp:spPr>
        <a:xfrm>
          <a:off x="3241358" y="3616877"/>
          <a:ext cx="3036461" cy="13732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>
              <a:solidFill>
                <a:srgbClr val="FFFF00"/>
              </a:solidFill>
            </a:rPr>
            <a:t>коммуникативность</a:t>
          </a:r>
          <a:endParaRPr lang="ru-RU" sz="1500" kern="1200" dirty="0">
            <a:solidFill>
              <a:srgbClr val="FFFF00"/>
            </a:solidFill>
          </a:endParaRPr>
        </a:p>
      </dsp:txBody>
      <dsp:txXfrm>
        <a:off x="3686037" y="3817978"/>
        <a:ext cx="2147103" cy="971004"/>
      </dsp:txXfrm>
    </dsp:sp>
    <dsp:sp modelId="{6D343FB1-DC62-4847-AE46-4C1A6D9C8D8D}">
      <dsp:nvSpPr>
        <dsp:cNvPr id="0" name=""/>
        <dsp:cNvSpPr/>
      </dsp:nvSpPr>
      <dsp:spPr>
        <a:xfrm rot="10859069">
          <a:off x="2931987" y="2488402"/>
          <a:ext cx="768043" cy="25855"/>
        </a:xfrm>
        <a:custGeom>
          <a:avLst/>
          <a:gdLst/>
          <a:ahLst/>
          <a:cxnLst/>
          <a:rect l="0" t="0" r="0" b="0"/>
          <a:pathLst>
            <a:path>
              <a:moveTo>
                <a:pt x="0" y="12927"/>
              </a:moveTo>
              <a:lnTo>
                <a:pt x="768043" y="129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96808" y="2482129"/>
        <a:ext cx="38402" cy="38402"/>
      </dsp:txXfrm>
    </dsp:sp>
    <dsp:sp modelId="{CAEF3012-0EFB-43D3-88DC-16E847E75896}">
      <dsp:nvSpPr>
        <dsp:cNvPr id="0" name=""/>
        <dsp:cNvSpPr/>
      </dsp:nvSpPr>
      <dsp:spPr>
        <a:xfrm>
          <a:off x="119668" y="1783972"/>
          <a:ext cx="2813246" cy="13732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00"/>
              </a:solidFill>
            </a:rPr>
            <a:t>Инициативность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00"/>
              </a:solidFill>
            </a:rPr>
            <a:t>( свобода, самостоятельность,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00"/>
              </a:solidFill>
            </a:rPr>
            <a:t>Независимость)</a:t>
          </a:r>
          <a:endParaRPr lang="ru-RU" sz="1200" kern="1200" dirty="0">
            <a:solidFill>
              <a:srgbClr val="FFFF00"/>
            </a:solidFill>
          </a:endParaRPr>
        </a:p>
      </dsp:txBody>
      <dsp:txXfrm>
        <a:off x="531658" y="1985073"/>
        <a:ext cx="1989266" cy="971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EA01E-E686-4343-A81A-75DD92C0CA8D}">
      <dsp:nvSpPr>
        <dsp:cNvPr id="0" name=""/>
        <dsp:cNvSpPr/>
      </dsp:nvSpPr>
      <dsp:spPr>
        <a:xfrm>
          <a:off x="0" y="553214"/>
          <a:ext cx="2987427" cy="17924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Знакомство с родным городом, формирование начальных представлений о родном крае, истории, культуре.</a:t>
          </a:r>
          <a:endParaRPr lang="ru-RU" sz="1800" kern="1200" dirty="0"/>
        </a:p>
      </dsp:txBody>
      <dsp:txXfrm>
        <a:off x="0" y="553214"/>
        <a:ext cx="2987427" cy="1792456"/>
      </dsp:txXfrm>
    </dsp:sp>
    <dsp:sp modelId="{4783C48F-92D6-4F0F-AA7F-C744EB4A551F}">
      <dsp:nvSpPr>
        <dsp:cNvPr id="0" name=""/>
        <dsp:cNvSpPr/>
      </dsp:nvSpPr>
      <dsp:spPr>
        <a:xfrm>
          <a:off x="3286169" y="553214"/>
          <a:ext cx="2987427" cy="1792456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Воспитание любви к родному краю.</a:t>
          </a:r>
          <a:endParaRPr lang="ru-RU" sz="1800" kern="1200" dirty="0"/>
        </a:p>
      </dsp:txBody>
      <dsp:txXfrm>
        <a:off x="3286169" y="553214"/>
        <a:ext cx="2987427" cy="1792456"/>
      </dsp:txXfrm>
    </dsp:sp>
    <dsp:sp modelId="{59ABF2CF-E279-44BB-93A7-73F7E2207F36}">
      <dsp:nvSpPr>
        <dsp:cNvPr id="0" name=""/>
        <dsp:cNvSpPr/>
      </dsp:nvSpPr>
      <dsp:spPr>
        <a:xfrm>
          <a:off x="6572339" y="553214"/>
          <a:ext cx="2987427" cy="1792456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Расширение представления о видах транспорта и их значении.</a:t>
          </a:r>
          <a:endParaRPr lang="ru-RU" sz="1800" kern="1200" dirty="0"/>
        </a:p>
      </dsp:txBody>
      <dsp:txXfrm>
        <a:off x="6572339" y="553214"/>
        <a:ext cx="2987427" cy="1792456"/>
      </dsp:txXfrm>
    </dsp:sp>
    <dsp:sp modelId="{6B58E1D1-1C87-4889-AF7C-42BF1E5D7051}">
      <dsp:nvSpPr>
        <dsp:cNvPr id="0" name=""/>
        <dsp:cNvSpPr/>
      </dsp:nvSpPr>
      <dsp:spPr>
        <a:xfrm>
          <a:off x="1643084" y="2644413"/>
          <a:ext cx="2987427" cy="1792456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Расширение представления о правилах поведения в городе, элементарных правилах дорожного движения.</a:t>
          </a:r>
          <a:endParaRPr lang="ru-RU" sz="1800" kern="1200" dirty="0"/>
        </a:p>
      </dsp:txBody>
      <dsp:txXfrm>
        <a:off x="1643084" y="2644413"/>
        <a:ext cx="2987427" cy="1792456"/>
      </dsp:txXfrm>
    </dsp:sp>
    <dsp:sp modelId="{3CBF729E-26C9-443B-B60E-BA1AE05C136A}">
      <dsp:nvSpPr>
        <dsp:cNvPr id="0" name=""/>
        <dsp:cNvSpPr/>
      </dsp:nvSpPr>
      <dsp:spPr>
        <a:xfrm>
          <a:off x="4929254" y="2644413"/>
          <a:ext cx="2987427" cy="1792456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Расширение представлений о профессии.</a:t>
          </a:r>
          <a:endParaRPr lang="ru-RU" sz="1800" kern="1200" dirty="0"/>
        </a:p>
      </dsp:txBody>
      <dsp:txXfrm>
        <a:off x="4929254" y="2644413"/>
        <a:ext cx="2987427" cy="1792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14.12.2014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11213" y="746125"/>
            <a:ext cx="52355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3477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9516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9033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58549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78065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97582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647" y="2348893"/>
            <a:ext cx="9028669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3295" y="4284716"/>
            <a:ext cx="7435374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9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8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8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7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7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6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00923" y="302802"/>
            <a:ext cx="2389942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1098" y="302802"/>
            <a:ext cx="699279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62" y="4858812"/>
            <a:ext cx="9028669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062" y="3204786"/>
            <a:ext cx="9028669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95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90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85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80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75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70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66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56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1098" y="1764295"/>
            <a:ext cx="4691367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9498" y="1764295"/>
            <a:ext cx="4691367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098" y="1692533"/>
            <a:ext cx="469321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516" indent="0">
              <a:buNone/>
              <a:defRPr sz="2300" b="1"/>
            </a:lvl2pPr>
            <a:lvl3pPr marL="1039033" indent="0">
              <a:buNone/>
              <a:defRPr sz="2000" b="1"/>
            </a:lvl3pPr>
            <a:lvl4pPr marL="1558549" indent="0">
              <a:buNone/>
              <a:defRPr sz="1800" b="1"/>
            </a:lvl4pPr>
            <a:lvl5pPr marL="2078065" indent="0">
              <a:buNone/>
              <a:defRPr sz="1800" b="1"/>
            </a:lvl5pPr>
            <a:lvl6pPr marL="2597582" indent="0">
              <a:buNone/>
              <a:defRPr sz="1800" b="1"/>
            </a:lvl6pPr>
            <a:lvl7pPr marL="3117098" indent="0">
              <a:buNone/>
              <a:defRPr sz="1800" b="1"/>
            </a:lvl7pPr>
            <a:lvl8pPr marL="3636615" indent="0">
              <a:buNone/>
              <a:defRPr sz="1800" b="1"/>
            </a:lvl8pPr>
            <a:lvl9pPr marL="415613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098" y="2397901"/>
            <a:ext cx="469321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95810" y="1692533"/>
            <a:ext cx="469505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516" indent="0">
              <a:buNone/>
              <a:defRPr sz="2300" b="1"/>
            </a:lvl2pPr>
            <a:lvl3pPr marL="1039033" indent="0">
              <a:buNone/>
              <a:defRPr sz="2000" b="1"/>
            </a:lvl3pPr>
            <a:lvl4pPr marL="1558549" indent="0">
              <a:buNone/>
              <a:defRPr sz="1800" b="1"/>
            </a:lvl4pPr>
            <a:lvl5pPr marL="2078065" indent="0">
              <a:buNone/>
              <a:defRPr sz="1800" b="1"/>
            </a:lvl5pPr>
            <a:lvl6pPr marL="2597582" indent="0">
              <a:buNone/>
              <a:defRPr sz="1800" b="1"/>
            </a:lvl6pPr>
            <a:lvl7pPr marL="3117098" indent="0">
              <a:buNone/>
              <a:defRPr sz="1800" b="1"/>
            </a:lvl7pPr>
            <a:lvl8pPr marL="3636615" indent="0">
              <a:buNone/>
              <a:defRPr sz="1800" b="1"/>
            </a:lvl8pPr>
            <a:lvl9pPr marL="415613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95810" y="2397901"/>
            <a:ext cx="469505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9" y="301050"/>
            <a:ext cx="349455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2893" y="301051"/>
            <a:ext cx="593797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1099" y="1582265"/>
            <a:ext cx="349455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9516" indent="0">
              <a:buNone/>
              <a:defRPr sz="1400"/>
            </a:lvl2pPr>
            <a:lvl3pPr marL="1039033" indent="0">
              <a:buNone/>
              <a:defRPr sz="1100"/>
            </a:lvl3pPr>
            <a:lvl4pPr marL="1558549" indent="0">
              <a:buNone/>
              <a:defRPr sz="1000"/>
            </a:lvl4pPr>
            <a:lvl5pPr marL="2078065" indent="0">
              <a:buNone/>
              <a:defRPr sz="1000"/>
            </a:lvl5pPr>
            <a:lvl6pPr marL="2597582" indent="0">
              <a:buNone/>
              <a:defRPr sz="1000"/>
            </a:lvl6pPr>
            <a:lvl7pPr marL="3117098" indent="0">
              <a:buNone/>
              <a:defRPr sz="1000"/>
            </a:lvl7pPr>
            <a:lvl8pPr marL="3636615" indent="0">
              <a:buNone/>
              <a:defRPr sz="1000"/>
            </a:lvl8pPr>
            <a:lvl9pPr marL="415613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1979" y="5292884"/>
            <a:ext cx="6373178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1979" y="675613"/>
            <a:ext cx="6373178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9516" indent="0">
              <a:buNone/>
              <a:defRPr sz="3200"/>
            </a:lvl2pPr>
            <a:lvl3pPr marL="1039033" indent="0">
              <a:buNone/>
              <a:defRPr sz="2700"/>
            </a:lvl3pPr>
            <a:lvl4pPr marL="1558549" indent="0">
              <a:buNone/>
              <a:defRPr sz="2300"/>
            </a:lvl4pPr>
            <a:lvl5pPr marL="2078065" indent="0">
              <a:buNone/>
              <a:defRPr sz="2300"/>
            </a:lvl5pPr>
            <a:lvl6pPr marL="2597582" indent="0">
              <a:buNone/>
              <a:defRPr sz="2300"/>
            </a:lvl6pPr>
            <a:lvl7pPr marL="3117098" indent="0">
              <a:buNone/>
              <a:defRPr sz="2300"/>
            </a:lvl7pPr>
            <a:lvl8pPr marL="3636615" indent="0">
              <a:buNone/>
              <a:defRPr sz="2300"/>
            </a:lvl8pPr>
            <a:lvl9pPr marL="4156131" indent="0">
              <a:buNone/>
              <a:defRPr sz="23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1979" y="5917739"/>
            <a:ext cx="6373178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9516" indent="0">
              <a:buNone/>
              <a:defRPr sz="1400"/>
            </a:lvl2pPr>
            <a:lvl3pPr marL="1039033" indent="0">
              <a:buNone/>
              <a:defRPr sz="1100"/>
            </a:lvl3pPr>
            <a:lvl4pPr marL="1558549" indent="0">
              <a:buNone/>
              <a:defRPr sz="1000"/>
            </a:lvl4pPr>
            <a:lvl5pPr marL="2078065" indent="0">
              <a:buNone/>
              <a:defRPr sz="1000"/>
            </a:lvl5pPr>
            <a:lvl6pPr marL="2597582" indent="0">
              <a:buNone/>
              <a:defRPr sz="1000"/>
            </a:lvl6pPr>
            <a:lvl7pPr marL="3117098" indent="0">
              <a:buNone/>
              <a:defRPr sz="1000"/>
            </a:lvl7pPr>
            <a:lvl8pPr marL="3636615" indent="0">
              <a:buNone/>
              <a:defRPr sz="1000"/>
            </a:lvl8pPr>
            <a:lvl9pPr marL="415613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14886" y="315028"/>
            <a:ext cx="9875175" cy="6852443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3" tIns="51952" rIns="103903" bIns="51952"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82947" y="78737"/>
            <a:ext cx="2323571" cy="220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8" y="302801"/>
            <a:ext cx="9559767" cy="1260211"/>
          </a:xfrm>
          <a:prstGeom prst="rect">
            <a:avLst/>
          </a:prstGeom>
        </p:spPr>
        <p:txBody>
          <a:bodyPr vert="horz" lIns="103903" tIns="51952" rIns="103903" bIns="5195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098" y="1764295"/>
            <a:ext cx="9559767" cy="4990084"/>
          </a:xfrm>
          <a:prstGeom prst="rect">
            <a:avLst/>
          </a:prstGeom>
        </p:spPr>
        <p:txBody>
          <a:bodyPr vert="horz" lIns="103903" tIns="51952" rIns="103903" bIns="5195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1098" y="7008171"/>
            <a:ext cx="2478458" cy="402567"/>
          </a:xfrm>
          <a:prstGeom prst="rect">
            <a:avLst/>
          </a:prstGeom>
        </p:spPr>
        <p:txBody>
          <a:bodyPr vert="horz" lIns="103903" tIns="51952" rIns="103903" bIns="5195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29171" y="7008171"/>
            <a:ext cx="3363622" cy="402567"/>
          </a:xfrm>
          <a:prstGeom prst="rect">
            <a:avLst/>
          </a:prstGeom>
        </p:spPr>
        <p:txBody>
          <a:bodyPr vert="horz" lIns="103903" tIns="51952" rIns="103903" bIns="5195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12407" y="7008171"/>
            <a:ext cx="2478458" cy="402567"/>
          </a:xfrm>
          <a:prstGeom prst="rect">
            <a:avLst/>
          </a:prstGeom>
        </p:spPr>
        <p:txBody>
          <a:bodyPr vert="horz" lIns="103903" tIns="51952" rIns="103903" bIns="5195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3903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9637" indent="-389637" algn="l" defTabSz="103903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4214" indent="-324698" algn="l" defTabSz="103903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791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8307" indent="-259758" algn="l" defTabSz="103903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7824" indent="-259758" algn="l" defTabSz="103903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340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6856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6373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5889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516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033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549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065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582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7098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615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131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96647" y="446163"/>
            <a:ext cx="9282202" cy="1111489"/>
          </a:xfrm>
        </p:spPr>
        <p:txBody>
          <a:bodyPr>
            <a:normAutofit/>
          </a:bodyPr>
          <a:lstStyle/>
          <a:p>
            <a:r>
              <a:rPr lang="ru-RU" sz="2700" i="1" dirty="0">
                <a:solidFill>
                  <a:srgbClr val="0070C0"/>
                </a:solidFill>
              </a:rPr>
              <a:t>               Детское учебное учреждение № 82 « ЧЕБУРАШКА»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3114" y="1954612"/>
            <a:ext cx="9368441" cy="500170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algn="l"/>
            <a:r>
              <a:rPr lang="ru-RU" sz="4500" i="1" dirty="0">
                <a:solidFill>
                  <a:srgbClr val="FFFF00"/>
                </a:solidFill>
              </a:rPr>
              <a:t>ПОРТФОЛИО</a:t>
            </a:r>
          </a:p>
          <a:p>
            <a:pPr algn="l"/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smtClean="0">
                <a:solidFill>
                  <a:srgbClr val="FFFF00"/>
                </a:solidFill>
              </a:rPr>
              <a:t>                </a:t>
            </a:r>
            <a:r>
              <a:rPr lang="ru-RU" i="1" dirty="0" smtClean="0">
                <a:solidFill>
                  <a:srgbClr val="0070C0"/>
                </a:solidFill>
              </a:rPr>
              <a:t> Саенко</a:t>
            </a:r>
          </a:p>
          <a:p>
            <a:pPr algn="l"/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                  Оксаны </a:t>
            </a:r>
          </a:p>
          <a:p>
            <a:pPr algn="l"/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                  Владимировны</a:t>
            </a:r>
          </a:p>
        </p:txBody>
      </p:sp>
      <p:pic>
        <p:nvPicPr>
          <p:cNvPr id="6" name="Picture 8" descr="P10504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0156" y="1557651"/>
            <a:ext cx="4098693" cy="52401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Основные цели</a:t>
            </a:r>
            <a:r>
              <a:rPr lang="en-US" b="1" i="1" dirty="0" smtClean="0">
                <a:solidFill>
                  <a:srgbClr val="0070C0"/>
                </a:solidFill>
              </a:rPr>
              <a:t>: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Воспитание и любовь юного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симферопольца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к родному городу, при взаимодействии семьи и ДУУ.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Расширение кругозора детей о достопримечательностях родного города.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Знакомство детей с архитектурой родного города.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Формировать целостное представление об окружающем мире, о месте в нем человека.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Подготовить к школе.</a:t>
            </a:r>
          </a:p>
          <a:p>
            <a:pPr>
              <a:buFont typeface="Wingdings" pitchFamily="2" charset="2"/>
              <a:buChar char="v"/>
            </a:pP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xmlns="" val="2188204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500" i="1" dirty="0">
                <a:solidFill>
                  <a:srgbClr val="0070C0"/>
                </a:solidFill>
              </a:rPr>
              <a:t>НАПРАВЛЕНИЕ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02263892"/>
              </p:ext>
            </p:extLst>
          </p:nvPr>
        </p:nvGraphicFramePr>
        <p:xfrm>
          <a:off x="531098" y="1764295"/>
          <a:ext cx="9559767" cy="4990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85970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408" y="302801"/>
            <a:ext cx="9368441" cy="1260211"/>
          </a:xfrm>
        </p:spPr>
        <p:txBody>
          <a:bodyPr>
            <a:normAutofit/>
          </a:bodyPr>
          <a:lstStyle/>
          <a:p>
            <a:pPr algn="r"/>
            <a:r>
              <a:rPr lang="ru-RU" sz="2300" i="1" dirty="0">
                <a:solidFill>
                  <a:srgbClr val="0070C0"/>
                </a:solidFill>
              </a:rPr>
              <a:t>                 Опыт работы по ознакомлению дошкольников  с родным  городом  в практической работе, в фронтальных и               индивидуальных занятиях.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761" y="1911533"/>
            <a:ext cx="4349633" cy="261241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761" y="4653945"/>
            <a:ext cx="4474514" cy="27485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2029" y="1875220"/>
            <a:ext cx="4641807" cy="26274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2029" y="4653945"/>
            <a:ext cx="4678993" cy="274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8914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965109" y="0"/>
            <a:ext cx="7946446" cy="1398867"/>
          </a:xfrm>
        </p:spPr>
        <p:txBody>
          <a:bodyPr>
            <a:normAutofit/>
          </a:bodyPr>
          <a:lstStyle/>
          <a:p>
            <a:r>
              <a:rPr lang="ru-RU" sz="4100" i="1" dirty="0">
                <a:solidFill>
                  <a:srgbClr val="0070C0"/>
                </a:solidFill>
              </a:rPr>
              <a:t>юные архитекторы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561" y="3780632"/>
            <a:ext cx="3755943" cy="3291316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4099" y="4018808"/>
            <a:ext cx="4683219" cy="30169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28618">
            <a:off x="5290275" y="1207319"/>
            <a:ext cx="4390867" cy="27787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57884">
            <a:off x="1100815" y="1484689"/>
            <a:ext cx="3638046" cy="293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887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8" y="302801"/>
            <a:ext cx="9965985" cy="1260211"/>
          </a:xfrm>
        </p:spPr>
        <p:txBody>
          <a:bodyPr>
            <a:normAutofit/>
          </a:bodyPr>
          <a:lstStyle/>
          <a:p>
            <a:r>
              <a:rPr lang="ru-RU" sz="3600" i="1" dirty="0">
                <a:solidFill>
                  <a:srgbClr val="0070C0"/>
                </a:solidFill>
              </a:rPr>
              <a:t>          Задачи, стоящие перед   воспитателем</a:t>
            </a:r>
            <a:r>
              <a:rPr lang="en-US" sz="3600" i="1" dirty="0">
                <a:solidFill>
                  <a:srgbClr val="0070C0"/>
                </a:solidFill>
              </a:rPr>
              <a:t>:</a:t>
            </a:r>
            <a:r>
              <a:rPr lang="ru-RU" sz="3600" i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sz="2700" dirty="0"/>
          </a:p>
          <a:p>
            <a:pPr>
              <a:buFont typeface="Wingdings" pitchFamily="2" charset="2"/>
              <a:buChar char="v"/>
            </a:pPr>
            <a:r>
              <a:rPr lang="ru-RU" sz="2700" i="1" dirty="0">
                <a:solidFill>
                  <a:srgbClr val="0070C0"/>
                </a:solidFill>
              </a:rPr>
              <a:t>- Обеспечить психологический комфорт каждому ребенку.</a:t>
            </a:r>
          </a:p>
          <a:p>
            <a:pPr>
              <a:buFont typeface="Wingdings" pitchFamily="2" charset="2"/>
              <a:buChar char="v"/>
            </a:pPr>
            <a:endParaRPr lang="ru-RU" sz="2700" i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700" i="1" dirty="0">
                <a:solidFill>
                  <a:srgbClr val="0070C0"/>
                </a:solidFill>
              </a:rPr>
              <a:t>-</a:t>
            </a:r>
            <a:r>
              <a:rPr lang="ru-RU" sz="2700" i="1" dirty="0">
                <a:solidFill>
                  <a:srgbClr val="0070C0"/>
                </a:solidFill>
              </a:rPr>
              <a:t> Создать условия для формирования у детей знаний и представлений  о родном городе.</a:t>
            </a:r>
            <a:br>
              <a:rPr lang="ru-RU" sz="2700" i="1" dirty="0">
                <a:solidFill>
                  <a:srgbClr val="0070C0"/>
                </a:solidFill>
              </a:rPr>
            </a:br>
            <a:endParaRPr lang="ru-RU" sz="2700" i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700" i="1" dirty="0">
                <a:solidFill>
                  <a:srgbClr val="0070C0"/>
                </a:solidFill>
              </a:rPr>
              <a:t>- Способствовать развитию познавательного интереса к истории  Симферополя. </a:t>
            </a:r>
            <a:br>
              <a:rPr lang="ru-RU" sz="2700" i="1" dirty="0">
                <a:solidFill>
                  <a:srgbClr val="0070C0"/>
                </a:solidFill>
              </a:rPr>
            </a:br>
            <a:r>
              <a:rPr lang="ru-RU" sz="2700" i="1" dirty="0">
                <a:solidFill>
                  <a:srgbClr val="0070C0"/>
                </a:solidFill>
              </a:rPr>
              <a:t>   </a:t>
            </a:r>
            <a:br>
              <a:rPr lang="ru-RU" sz="2700" i="1" dirty="0">
                <a:solidFill>
                  <a:srgbClr val="0070C0"/>
                </a:solidFill>
              </a:rPr>
            </a:br>
            <a:endParaRPr lang="ru-RU" sz="2700" i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700" i="1" dirty="0">
                <a:solidFill>
                  <a:srgbClr val="0070C0"/>
                </a:solidFill>
              </a:rPr>
              <a:t>- Познакомить с символикой города</a:t>
            </a:r>
            <a:r>
              <a:rPr lang="en-US" sz="2700" i="1" dirty="0">
                <a:solidFill>
                  <a:srgbClr val="0070C0"/>
                </a:solidFill>
              </a:rPr>
              <a:t>: </a:t>
            </a:r>
            <a:r>
              <a:rPr lang="ru-RU" sz="2700" i="1" dirty="0">
                <a:solidFill>
                  <a:srgbClr val="0070C0"/>
                </a:solidFill>
              </a:rPr>
              <a:t>флаг, герб.</a:t>
            </a:r>
            <a:br>
              <a:rPr lang="ru-RU" sz="2700" i="1" dirty="0">
                <a:solidFill>
                  <a:srgbClr val="0070C0"/>
                </a:solidFill>
              </a:rPr>
            </a:br>
            <a:endParaRPr lang="ru-RU" sz="2700" i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700" i="1" dirty="0">
                <a:solidFill>
                  <a:srgbClr val="0070C0"/>
                </a:solidFill>
              </a:rPr>
              <a:t>- Обогащать знания детей информацией о достопримечательностях </a:t>
            </a:r>
            <a:r>
              <a:rPr lang="en-US" sz="2700" i="1" dirty="0">
                <a:solidFill>
                  <a:srgbClr val="0070C0"/>
                </a:solidFill>
              </a:rPr>
              <a:t> </a:t>
            </a:r>
            <a:r>
              <a:rPr lang="ru-RU" sz="2700" i="1" dirty="0">
                <a:solidFill>
                  <a:srgbClr val="0070C0"/>
                </a:solidFill>
              </a:rPr>
              <a:t>и памятных местах Симферополя.                                                    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xmlns="" val="28428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082610" y="302801"/>
            <a:ext cx="83647" cy="12602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098" y="684338"/>
            <a:ext cx="9559767" cy="607004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2700" i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ru-RU" sz="2700" i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ru-RU" sz="2700" i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ru-RU" sz="2300" i="1" dirty="0">
                <a:solidFill>
                  <a:srgbClr val="0070C0"/>
                </a:solidFill>
              </a:rPr>
              <a:t>Воспитатель, который</a:t>
            </a:r>
          </a:p>
          <a:p>
            <a:pPr marL="0" indent="0" algn="r">
              <a:buNone/>
            </a:pPr>
            <a:r>
              <a:rPr lang="ru-RU" sz="2300" i="1" dirty="0">
                <a:solidFill>
                  <a:srgbClr val="0070C0"/>
                </a:solidFill>
              </a:rPr>
              <a:t>Не сковывает, а ОСВОБОЖДАЕТ</a:t>
            </a:r>
          </a:p>
          <a:p>
            <a:pPr marL="0" indent="0" algn="r">
              <a:buNone/>
            </a:pPr>
            <a:r>
              <a:rPr lang="ru-RU" sz="2300" i="1" dirty="0">
                <a:solidFill>
                  <a:srgbClr val="0070C0"/>
                </a:solidFill>
              </a:rPr>
              <a:t>Не подавляет, а ВОЗНОСИТ</a:t>
            </a:r>
          </a:p>
          <a:p>
            <a:pPr marL="0" indent="0" algn="r">
              <a:buNone/>
            </a:pPr>
            <a:r>
              <a:rPr lang="ru-RU" sz="2300" i="1" dirty="0">
                <a:solidFill>
                  <a:srgbClr val="0070C0"/>
                </a:solidFill>
              </a:rPr>
              <a:t>Не комкает, а ФОРМИРУЕТ</a:t>
            </a:r>
          </a:p>
          <a:p>
            <a:pPr marL="0" indent="0" algn="r">
              <a:buNone/>
            </a:pPr>
            <a:r>
              <a:rPr lang="ru-RU" sz="2300" i="1" dirty="0">
                <a:solidFill>
                  <a:srgbClr val="0070C0"/>
                </a:solidFill>
              </a:rPr>
              <a:t>Не диктует, а УЧИТ</a:t>
            </a:r>
          </a:p>
          <a:p>
            <a:pPr marL="0" indent="0" algn="r">
              <a:buNone/>
            </a:pPr>
            <a:r>
              <a:rPr lang="ru-RU" sz="2300" i="1" dirty="0">
                <a:solidFill>
                  <a:srgbClr val="0070C0"/>
                </a:solidFill>
              </a:rPr>
              <a:t>Не требует, а СПРАШИВАЕТ</a:t>
            </a:r>
          </a:p>
          <a:p>
            <a:pPr marL="0" indent="0" algn="r">
              <a:buNone/>
            </a:pPr>
            <a:r>
              <a:rPr lang="ru-RU" sz="2300" i="1" dirty="0">
                <a:solidFill>
                  <a:srgbClr val="0070C0"/>
                </a:solidFill>
              </a:rPr>
              <a:t>Переживает с ребенком </a:t>
            </a:r>
          </a:p>
          <a:p>
            <a:pPr marL="0" indent="0" algn="r">
              <a:buNone/>
            </a:pPr>
            <a:r>
              <a:rPr lang="ru-RU" sz="2300" i="1" dirty="0">
                <a:solidFill>
                  <a:srgbClr val="0070C0"/>
                </a:solidFill>
              </a:rPr>
              <a:t>Много вдохновенных минут.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408" y="2034004"/>
            <a:ext cx="4851514" cy="5001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2066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082610" y="302801"/>
            <a:ext cx="53109" cy="126021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68311504"/>
              </p:ext>
            </p:extLst>
          </p:nvPr>
        </p:nvGraphicFramePr>
        <p:xfrm>
          <a:off x="531098" y="1764295"/>
          <a:ext cx="9559767" cy="4990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2462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701" y="302801"/>
            <a:ext cx="9744262" cy="1731203"/>
          </a:xfrm>
        </p:spPr>
        <p:txBody>
          <a:bodyPr>
            <a:normAutofit fontScale="90000"/>
          </a:bodyPr>
          <a:lstStyle/>
          <a:p>
            <a:r>
              <a:rPr lang="ru-RU" sz="3500" i="1" dirty="0">
                <a:solidFill>
                  <a:srgbClr val="FF0000"/>
                </a:solidFill>
              </a:rPr>
              <a:t>Мудрость воспитания.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i="1" dirty="0">
                <a:solidFill>
                  <a:srgbClr val="0070C0"/>
                </a:solidFill>
              </a:rPr>
              <a:t>       </a:t>
            </a:r>
            <a:br>
              <a:rPr lang="ru-RU" sz="2000" i="1" dirty="0">
                <a:solidFill>
                  <a:srgbClr val="0070C0"/>
                </a:solidFill>
              </a:rPr>
            </a:br>
            <a:r>
              <a:rPr lang="ru-RU" sz="2000" i="1" dirty="0">
                <a:solidFill>
                  <a:srgbClr val="0070C0"/>
                </a:solidFill>
              </a:rPr>
              <a:t/>
            </a:r>
            <a:br>
              <a:rPr lang="ru-RU" sz="2000" i="1" dirty="0">
                <a:solidFill>
                  <a:srgbClr val="0070C0"/>
                </a:solidFill>
              </a:rPr>
            </a:br>
            <a:r>
              <a:rPr lang="ru-RU" sz="2000" i="1" dirty="0">
                <a:solidFill>
                  <a:srgbClr val="0070C0"/>
                </a:solidFill>
              </a:rPr>
              <a:t> Всякое искусство, и искусство воспитания тоже, имеют целью  восполнить то,</a:t>
            </a:r>
            <a:br>
              <a:rPr lang="ru-RU" sz="2000" i="1" dirty="0">
                <a:solidFill>
                  <a:srgbClr val="0070C0"/>
                </a:solidFill>
              </a:rPr>
            </a:br>
            <a:r>
              <a:rPr lang="ru-RU" sz="2000" i="1" dirty="0">
                <a:solidFill>
                  <a:srgbClr val="0070C0"/>
                </a:solidFill>
              </a:rPr>
              <a:t>                                                                                                чего не достаёт от природы.</a:t>
            </a:r>
            <a:br>
              <a:rPr lang="ru-RU" sz="2000" i="1" dirty="0">
                <a:solidFill>
                  <a:srgbClr val="0070C0"/>
                </a:solidFill>
              </a:rPr>
            </a:br>
            <a:r>
              <a:rPr lang="ru-RU" sz="2000" i="1" dirty="0">
                <a:solidFill>
                  <a:srgbClr val="0070C0"/>
                </a:solidFill>
              </a:rPr>
              <a:t>                                                                                                                                          Аристотель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098" y="2113396"/>
            <a:ext cx="9559767" cy="51604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300" dirty="0">
                <a:solidFill>
                  <a:schemeClr val="accent6">
                    <a:lumMod val="50000"/>
                  </a:schemeClr>
                </a:solidFill>
              </a:rPr>
              <a:t>Успех работы,  как известно, зависит от эффективности труда каждого, кто причастен к делу воспитания. Ключевая фигура педагогического процесса – воспитатель. Первая и главная задача воспитателя – обеспечить психологический комфорт каждому ребенку.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accent6">
                    <a:lumMod val="50000"/>
                  </a:schemeClr>
                </a:solidFill>
              </a:rPr>
              <a:t>« Воспитатель сам должен быть воспитан» – это известное положение, непреложная заповедь для каждого. Воспитание – не только наука , но и искусство, овладеть которым за короткий срок не возможно. Настоящий воспитатель тот, кто постоянно учиться науки и искусству  воспитания, постоянно занимается самовоспитанием. При этом мы должны помнить, что объект воспитания – ребенок – непрерывно растет, развивается, год от года меняются условия воспитания, и все это влечет за собой совершенно  неизбежную эволюцию воспитателя, его позиции; сложные ситуации возникающие в воспитании , требуют творческого подхода. Чтобы быть на высоте положения воспитателям как опытным, так и молодым важно всерьез овладеть психолого – педагогическими знаниями, неуклонно расширять и углублять их.</a:t>
            </a:r>
          </a:p>
        </p:txBody>
      </p:sp>
    </p:spTree>
    <p:extLst>
      <p:ext uri="{BB962C8B-B14F-4D97-AF65-F5344CB8AC3E}">
        <p14:creationId xmlns:p14="http://schemas.microsoft.com/office/powerpoint/2010/main" xmlns="" val="36881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998964" y="302801"/>
            <a:ext cx="836468" cy="12602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098" y="366769"/>
            <a:ext cx="9559767" cy="68277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     </a:t>
            </a:r>
          </a:p>
          <a:p>
            <a:pPr marL="0" indent="0">
              <a:buNone/>
            </a:pPr>
            <a:endParaRPr lang="ru-RU" sz="23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300" dirty="0">
                <a:solidFill>
                  <a:schemeClr val="accent6">
                    <a:lumMod val="50000"/>
                  </a:schemeClr>
                </a:solidFill>
              </a:rPr>
              <a:t>                       Одно из необходимых условий воспитания – любовь к          детям.  «Любовь творец всего доброго, возвышенного, сильного, теплого и светлого». Разумеется речь идет о разумной любви  которая предлагает  не сюсюканье с ребенком  , не </a:t>
            </a:r>
            <a:r>
              <a:rPr lang="ru-RU" sz="2300" dirty="0" err="1">
                <a:solidFill>
                  <a:schemeClr val="accent6">
                    <a:lumMod val="50000"/>
                  </a:schemeClr>
                </a:solidFill>
              </a:rPr>
              <a:t>заласкивание</a:t>
            </a:r>
            <a:r>
              <a:rPr lang="ru-RU" sz="2300" dirty="0">
                <a:solidFill>
                  <a:schemeClr val="accent6">
                    <a:lumMod val="50000"/>
                  </a:schemeClr>
                </a:solidFill>
              </a:rPr>
              <a:t> и удовлетворение капризов, а подлинною  заботу о его всестороннем развитии, тактичную настойчивость  в выработке полезных привычек и навыков, доброжелательное общение, внимательное отношение.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accent6">
                    <a:lumMod val="50000"/>
                  </a:schemeClr>
                </a:solidFill>
              </a:rPr>
              <a:t>    Вот таким бы хотелось видеть воспитателя, который всегда помнит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ru-RU" sz="2300" dirty="0">
                <a:solidFill>
                  <a:schemeClr val="accent6">
                    <a:lumMod val="50000"/>
                  </a:schemeClr>
                </a:solidFill>
              </a:rPr>
              <a:t> его собственное поведение – самая решающая вещь, который знает, что воспитывают ребенка не только тогда, когда с ним не только разговаривают, или  поучают. Ребенок воспитывает воспитателя в каждый момент жизни. Требования воспитателя к себе, контроль над каждым своим шагом, первый и самый главный метод. Какие цели предусматривает воспитатель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?</a:t>
            </a:r>
            <a:r>
              <a:rPr lang="ru-RU" sz="2300" dirty="0">
                <a:solidFill>
                  <a:schemeClr val="accent6">
                    <a:lumMod val="50000"/>
                  </a:schemeClr>
                </a:solidFill>
              </a:rPr>
              <a:t> Это прежде всего укрепление здоровья ребенка, развитие умственных способностей, выработка взглядов и убеждений, соответствующих нравственным принципам нашего общества. Воспитатели могут целенаправленно, и последовательно, наиболее эффективно  готовить детей к самостоятельной жизни.</a:t>
            </a:r>
          </a:p>
        </p:txBody>
      </p:sp>
    </p:spTree>
    <p:extLst>
      <p:ext uri="{BB962C8B-B14F-4D97-AF65-F5344CB8AC3E}">
        <p14:creationId xmlns:p14="http://schemas.microsoft.com/office/powerpoint/2010/main" xmlns="" val="2520408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2610" y="302801"/>
            <a:ext cx="83647" cy="1260211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098" y="446161"/>
            <a:ext cx="9559767" cy="63082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300" dirty="0"/>
              <a:t>                 </a:t>
            </a:r>
            <a:r>
              <a:rPr lang="ru-RU" sz="2300" dirty="0">
                <a:solidFill>
                  <a:schemeClr val="accent6">
                    <a:lumMod val="50000"/>
                  </a:schemeClr>
                </a:solidFill>
              </a:rPr>
              <a:t>     Важно чтобы общение старших по возрасту с младшими,    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accent6">
                    <a:lumMod val="50000"/>
                  </a:schemeClr>
                </a:solidFill>
              </a:rPr>
              <a:t>                       между педагогом и его воспитанниками не омрачалось м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accent6">
                    <a:lumMod val="50000"/>
                  </a:schemeClr>
                </a:solidFill>
              </a:rPr>
              <a:t>                       мелочной опекой, назойливыми поручениями и </a:t>
            </a:r>
            <a:r>
              <a:rPr lang="ru-RU" sz="2300" dirty="0" err="1">
                <a:solidFill>
                  <a:schemeClr val="accent6">
                    <a:lumMod val="50000"/>
                  </a:schemeClr>
                </a:solidFill>
              </a:rPr>
              <a:t>бесконеч</a:t>
            </a:r>
            <a:r>
              <a:rPr lang="ru-RU" sz="2300" dirty="0">
                <a:solidFill>
                  <a:schemeClr val="accent6">
                    <a:lumMod val="50000"/>
                  </a:schemeClr>
                </a:solidFill>
              </a:rPr>
              <a:t>-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accent6">
                    <a:lumMod val="50000"/>
                  </a:schemeClr>
                </a:solidFill>
              </a:rPr>
              <a:t>                        </a:t>
            </a:r>
            <a:r>
              <a:rPr lang="ru-RU" sz="2300" dirty="0" err="1">
                <a:solidFill>
                  <a:schemeClr val="accent6">
                    <a:lumMod val="50000"/>
                  </a:schemeClr>
                </a:solidFill>
              </a:rPr>
              <a:t>ными</a:t>
            </a:r>
            <a:r>
              <a:rPr lang="ru-RU" sz="2300" dirty="0">
                <a:solidFill>
                  <a:schemeClr val="accent6">
                    <a:lumMod val="50000"/>
                  </a:schemeClr>
                </a:solidFill>
              </a:rPr>
              <a:t> нотациями . В воспитании наиболее действенны не сколько  словестные упражнения, сколько реальная реализация практических  дел , всей жизни ребенка. Отсутствие единства слова и дела у воспитателя, подрывает не только его авторитет в глазах воспитанников, но и веру в людей, их честность, добросовестность.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accent6">
                    <a:lumMod val="50000"/>
                  </a:schemeClr>
                </a:solidFill>
              </a:rPr>
              <a:t>         Сегодня дети развиваются быстро и бурно. Их интересует  сложная и насыщенная событиями жизнь  страны и мира. К сожалению ,некоторые воспитатели считают, что нет необходимости, особо заботиться  о том, чтобы ребенок четко определял жизненные цели. Вот придёт  время – цели определятся сами собой. Как же глубоко они заблуждаются! Определятся ли эти цели вообще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?</a:t>
            </a:r>
            <a:r>
              <a:rPr lang="ru-RU" sz="2300" dirty="0">
                <a:solidFill>
                  <a:schemeClr val="accent6">
                    <a:lumMod val="50000"/>
                  </a:schemeClr>
                </a:solidFill>
              </a:rPr>
              <a:t> Подлинная  личность начинается с желания и умения трудиться.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accent6">
                    <a:lumMod val="50000"/>
                  </a:schemeClr>
                </a:solidFill>
              </a:rPr>
              <a:t>        Каждый ли педагог сознает свою ответственность за воспитание в детях трудолюбия, уважение к людям труда, потребности трудиться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?</a:t>
            </a:r>
            <a:r>
              <a:rPr lang="ru-RU" sz="2300" dirty="0">
                <a:solidFill>
                  <a:schemeClr val="accent6">
                    <a:lumMod val="50000"/>
                  </a:schemeClr>
                </a:solidFill>
              </a:rPr>
              <a:t> Часто ил привлекают  их к рассказу  о труде родителей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23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xmlns="" val="1374624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6257" y="302801"/>
            <a:ext cx="334587" cy="1260211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>
                <a:solidFill>
                  <a:schemeClr val="accent6">
                    <a:lumMod val="50000"/>
                  </a:schemeClr>
                </a:solidFill>
              </a:rPr>
              <a:t>            Среди важнейших средств воспитания на первом месте – личный пример педагога, его слово. Но если о своем авторитете мы заботимся, то вот к слову очень не внимательны и безответственны.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accent6">
                    <a:lumMod val="50000"/>
                  </a:schemeClr>
                </a:solidFill>
              </a:rPr>
              <a:t>     Очень плохо действует на детей брюзжание. Иногда незаметно для себя самих мы занимаем  в разговоре позицию, прямо противоположную той, которая необходима для правильного  воспитания детей. Наши опрометчивые  высказывания – это истинна для детей. И лучшие, самые доходчивые для детей уроки – наши, педагогические.</a:t>
            </a:r>
          </a:p>
        </p:txBody>
      </p:sp>
    </p:spTree>
    <p:extLst>
      <p:ext uri="{BB962C8B-B14F-4D97-AF65-F5344CB8AC3E}">
        <p14:creationId xmlns:p14="http://schemas.microsoft.com/office/powerpoint/2010/main" xmlns="" val="383183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8023" y="302801"/>
            <a:ext cx="669174" cy="12602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098" y="684338"/>
            <a:ext cx="9559767" cy="607004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6100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6100" i="1" dirty="0">
                <a:solidFill>
                  <a:srgbClr val="0070C0"/>
                </a:solidFill>
              </a:rPr>
              <a:t>ТЕМА</a:t>
            </a:r>
            <a:r>
              <a:rPr lang="en-US" sz="6100" i="1" dirty="0">
                <a:solidFill>
                  <a:srgbClr val="0070C0"/>
                </a:solidFill>
              </a:rPr>
              <a:t>:</a:t>
            </a:r>
            <a:endParaRPr lang="ru-RU" sz="6100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sz="6100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6100" i="1" dirty="0">
                <a:solidFill>
                  <a:srgbClr val="FFFF00"/>
                </a:solidFill>
              </a:rPr>
              <a:t>« Знакомство дошкольников с родным городом».</a:t>
            </a:r>
          </a:p>
        </p:txBody>
      </p:sp>
    </p:spTree>
    <p:extLst>
      <p:ext uri="{BB962C8B-B14F-4D97-AF65-F5344CB8AC3E}">
        <p14:creationId xmlns:p14="http://schemas.microsoft.com/office/powerpoint/2010/main" xmlns="" val="22181998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835</Words>
  <Application>Microsoft Office PowerPoint</Application>
  <PresentationFormat>Произвольный</PresentationFormat>
  <Paragraphs>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          Детское учебное учреждение № 82 « ЧЕБУРАШКА»</vt:lpstr>
      <vt:lpstr>          Задачи, стоящие перед   воспитателем: </vt:lpstr>
      <vt:lpstr>Слайд 3</vt:lpstr>
      <vt:lpstr>Слайд 4</vt:lpstr>
      <vt:lpstr>Мудрость воспитания.           Всякое искусство, и искусство воспитания тоже, имеют целью  восполнить то,                                                                                                 чего не достаёт от природы.                                                                                                                                           Аристотель</vt:lpstr>
      <vt:lpstr>Слайд 6</vt:lpstr>
      <vt:lpstr>Слайд 7</vt:lpstr>
      <vt:lpstr>Слайд 8</vt:lpstr>
      <vt:lpstr>Слайд 9</vt:lpstr>
      <vt:lpstr>Основные цели:</vt:lpstr>
      <vt:lpstr>НАПРАВЛЕНИЕ</vt:lpstr>
      <vt:lpstr>                 Опыт работы по ознакомлению дошкольников  с родным  городом  в практической работе, в фронтальных и               индивидуальных занятиях.</vt:lpstr>
      <vt:lpstr>юные архитекторы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35</cp:revision>
  <cp:lastPrinted>2004-12-09T17:59:05Z</cp:lastPrinted>
  <dcterms:created xsi:type="dcterms:W3CDTF">2013-01-06T18:32:13Z</dcterms:created>
  <dcterms:modified xsi:type="dcterms:W3CDTF">2014-12-14T10:36:38Z</dcterms:modified>
</cp:coreProperties>
</file>