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7341CB-B40C-417C-8776-9572DF72B3F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21C710-EE8C-4AE4-84E9-0AAE341F7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56094" cy="21328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Подвижные игры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как одна из форм 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физкультурно-оздоровительной работы </a:t>
            </a:r>
            <a:r>
              <a:rPr lang="en-US" sz="3600" dirty="0" smtClean="0">
                <a:solidFill>
                  <a:schemeClr val="tx1"/>
                </a:solidFill>
              </a:rPr>
              <a:t>c</a:t>
            </a:r>
            <a:r>
              <a:rPr lang="ru-RU" sz="3600" dirty="0" smtClean="0">
                <a:solidFill>
                  <a:schemeClr val="tx1"/>
                </a:solidFill>
              </a:rPr>
              <a:t> детьми в </a:t>
            </a:r>
            <a:r>
              <a:rPr lang="ru-RU" sz="3600" dirty="0" err="1" smtClean="0">
                <a:solidFill>
                  <a:schemeClr val="tx1"/>
                </a:solidFill>
              </a:rPr>
              <a:t>доу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157192"/>
            <a:ext cx="2736304" cy="93610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Воспитатель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«Детский сад №2 «Сказка»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Удальцова Марина Николаевна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. Нягань, 2014 год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Documents and Settings\Dj Major\Рабочий стол\20.10\дети мяч.png"/>
          <p:cNvPicPr>
            <a:picLocks noChangeAspect="1" noChangeArrowheads="1"/>
          </p:cNvPicPr>
          <p:nvPr/>
        </p:nvPicPr>
        <p:blipFill>
          <a:blip r:embed="rId2" cstate="print"/>
          <a:srcRect b="3646"/>
          <a:stretch>
            <a:fillRect/>
          </a:stretch>
        </p:blipFill>
        <p:spPr bwMode="auto">
          <a:xfrm>
            <a:off x="1259632" y="2204864"/>
            <a:ext cx="4616235" cy="405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j Major\Рабочий стол\20.10\смай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1643627" cy="142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6811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</a:rPr>
              <a:t>УЧЁТ ИНДИВИДУАЛЬНЫХ ОСОБЕННОСТЕЙ ДЕТЕЙ</a:t>
            </a:r>
            <a:endParaRPr lang="ru-RU" sz="26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Dj Major\Рабочий стол\20.10\мальч на ру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569631" cy="327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1124744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Дети первого типа </a:t>
            </a:r>
          </a:p>
          <a:p>
            <a:r>
              <a:rPr lang="ru-RU" sz="2400" b="1" dirty="0" smtClean="0"/>
              <a:t>очень активны, подвижны, </a:t>
            </a:r>
          </a:p>
          <a:p>
            <a:r>
              <a:rPr lang="ru-RU" sz="2400" b="1" dirty="0" smtClean="0"/>
              <a:t>склонны </a:t>
            </a:r>
          </a:p>
          <a:p>
            <a:r>
              <a:rPr lang="ru-RU" sz="2400" b="1" dirty="0" smtClean="0"/>
              <a:t>к сильному возбуждению, </a:t>
            </a:r>
          </a:p>
          <a:p>
            <a:r>
              <a:rPr lang="ru-RU" sz="2400" b="1" dirty="0" smtClean="0"/>
              <a:t>с энтузиазмом включаются </a:t>
            </a:r>
          </a:p>
          <a:p>
            <a:r>
              <a:rPr lang="ru-RU" sz="2400" b="1" dirty="0" smtClean="0"/>
              <a:t>в любую</a:t>
            </a:r>
          </a:p>
          <a:p>
            <a:r>
              <a:rPr lang="ru-RU" sz="2400" b="1" dirty="0" smtClean="0"/>
              <a:t> игру.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293096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РЕКОМЕНДУЮТСЯ: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-игры, в которых необходимо выполнить достаточно сложные для дошкольника действия,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-игры  на  точность  и  аккуратность выполнения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j Major\Рабочий стол\20.10\смай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1810233" cy="156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Дети второго типа более робкие, осторожные. </a:t>
            </a:r>
          </a:p>
          <a:p>
            <a:r>
              <a:rPr lang="ru-RU" sz="2400" b="1" dirty="0" smtClean="0"/>
              <a:t>Они обычно не сразу понимают суть игры и неохотно переключаются на новую для них деятельность. </a:t>
            </a:r>
          </a:p>
          <a:p>
            <a:r>
              <a:rPr lang="ru-RU" sz="2400" b="1" dirty="0" smtClean="0"/>
              <a:t>Наблюдая за игрой и, принимая в ней сначала пассивное участие,  постепенно </a:t>
            </a:r>
          </a:p>
          <a:p>
            <a:r>
              <a:rPr lang="ru-RU" sz="2400" b="1" dirty="0" smtClean="0"/>
              <a:t>включаются в игру.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797152"/>
            <a:ext cx="64807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Для этих детей будут привлекательны игры с простыми действиями, в которых результат зависит от сосредоточенности и ловкости.</a:t>
            </a:r>
          </a:p>
          <a:p>
            <a:endParaRPr lang="ru-RU" dirty="0"/>
          </a:p>
        </p:txBody>
      </p:sp>
      <p:pic>
        <p:nvPicPr>
          <p:cNvPr id="4100" name="Picture 4" descr="C:\Documents and Settings\Dj Major\Рабочий стол\дети играют\морда удив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2131867"/>
            <a:ext cx="2664297" cy="273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j Major\Рабочий стол\20.10\смай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1643628" cy="142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272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Дети третьего типа вялые, пассивные, они не могут действовать наравне со сверстниками. </a:t>
            </a:r>
          </a:p>
          <a:p>
            <a:r>
              <a:rPr lang="ru-RU" sz="2400" b="1" dirty="0" smtClean="0"/>
              <a:t>Даже при многократном повторении игры они из-за страха перед своей неумелостью не справляются с заданием.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4077073"/>
            <a:ext cx="66247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Коллективная подвижная игра с ними не эффективна. 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Рекомендуется сначала включать в игры с двумя-тремя медлительными детьми, а затем в это игровое сообщество добавлять одного-двух ровесников поактивнее.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C:\Documents and Settings\Dj Major\Рабочий стол\дети играют\морда огорче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1628800"/>
            <a:ext cx="24288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324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БЕСЕДЫ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О ВОСПРИЯТИИ ПОБЕДЫ И ПОРАЖЕНИЯ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Documents and Settings\Dj Major\Рабочий стол\20.10\весы 3.jpg"/>
          <p:cNvPicPr>
            <a:picLocks noChangeAspect="1" noChangeArrowheads="1"/>
          </p:cNvPicPr>
          <p:nvPr/>
        </p:nvPicPr>
        <p:blipFill>
          <a:blip r:embed="rId2" cstate="print"/>
          <a:srcRect l="5748" t="4448" r="3908" b="-4529"/>
          <a:stretch>
            <a:fillRect/>
          </a:stretch>
        </p:blipFill>
        <p:spPr bwMode="auto">
          <a:xfrm>
            <a:off x="3131840" y="1484784"/>
            <a:ext cx="2664296" cy="260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292494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БЫТЬ, КАК  ВСЕ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92494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БЫТЬ  ЛУЧШЕ, ЧЕМ  ВСЕ</a:t>
            </a:r>
            <a:endParaRPr lang="ru-RU" sz="2400" b="1" dirty="0"/>
          </a:p>
        </p:txBody>
      </p:sp>
      <p:pic>
        <p:nvPicPr>
          <p:cNvPr id="10" name="Picture 2" descr="C:\Documents and Settings\Dj Major\Рабочий стол\20.10\смай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1643628" cy="142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1520" y="42210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НЕВОЗМОЖНО  ПОБЕДИТЬ,  НЕ  РИСКУЯ  ПРОИГРАТЬ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j Major\Рабочий стол\20.10\игр площ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267744" y="3429000"/>
            <a:ext cx="4296926" cy="322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Dj Major\Рабочий стол\20.10\смай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988840"/>
            <a:ext cx="1643628" cy="142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ОБОРУДОВАНИЕ  И  ОСНАЩЕНИЕ  </a:t>
            </a:r>
          </a:p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ИГРОВОЙ  ПЛОЩАДКИ</a:t>
            </a:r>
            <a:endParaRPr lang="ru-RU" sz="26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u="sng" dirty="0" smtClean="0"/>
              <a:t>Место для игры</a:t>
            </a:r>
          </a:p>
          <a:p>
            <a:pPr lvl="0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должно соответствовать её содержанию,</a:t>
            </a:r>
          </a:p>
          <a:p>
            <a:pPr lvl="0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соответствовать   количеству играющих</a:t>
            </a:r>
          </a:p>
          <a:p>
            <a:pPr lvl="0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должно   быть безопасным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РАБОТА С РОДИТЕЛЯМИ</a:t>
            </a:r>
            <a:endParaRPr lang="ru-RU" sz="2800" b="1" dirty="0"/>
          </a:p>
        </p:txBody>
      </p:sp>
      <p:pic>
        <p:nvPicPr>
          <p:cNvPr id="3073" name="Picture 1" descr="C:\Documents and Settings\Dj Major\Рабочий стол\20.10\пикт 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1943269" cy="236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Dj Major\Рабочий стол\20.10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58102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126876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Подвижные игры –</a:t>
            </a:r>
          </a:p>
          <a:p>
            <a:r>
              <a:rPr lang="ru-RU" sz="2400" b="1" dirty="0" smtClean="0"/>
              <a:t> прекрасное  средство развития и совершенствования движений детей, укрепления и закаливания их организма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 ЗА  ВНИМАНИЕ !</a:t>
            </a:r>
            <a:endParaRPr lang="ru-RU" sz="2800" b="1" dirty="0"/>
          </a:p>
        </p:txBody>
      </p:sp>
      <p:pic>
        <p:nvPicPr>
          <p:cNvPr id="7170" name="Picture 2" descr="C:\Documents and Settings\Dj Major\Рабочий стол\дети играют\смайл добр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1916832"/>
            <a:ext cx="3240361" cy="183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Dj Major\Рабочий стол\20.10\дружб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70610"/>
            <a:ext cx="1905769" cy="236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j Major\Рабочий стол\20.10\м1.jpg"/>
          <p:cNvPicPr>
            <a:picLocks noChangeAspect="1" noChangeArrowheads="1"/>
          </p:cNvPicPr>
          <p:nvPr/>
        </p:nvPicPr>
        <p:blipFill>
          <a:blip r:embed="rId2" cstate="print"/>
          <a:srcRect r="5311"/>
          <a:stretch>
            <a:fillRect/>
          </a:stretch>
        </p:blipFill>
        <p:spPr bwMode="auto">
          <a:xfrm>
            <a:off x="2699792" y="1556792"/>
            <a:ext cx="3394867" cy="397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124744"/>
            <a:ext cx="2987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АКТИВИЗИРУЕТСЯ  ДЫХАНИЕ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1124744"/>
            <a:ext cx="3059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УЛУЧШАЕТСЯ </a:t>
            </a:r>
          </a:p>
          <a:p>
            <a:r>
              <a:rPr lang="ru-RU" sz="2200" b="1" dirty="0" smtClean="0"/>
              <a:t>КРОВООБРАЩЕНИЕ</a:t>
            </a: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278092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УСКОРЯЕТСЯ </a:t>
            </a:r>
          </a:p>
          <a:p>
            <a:r>
              <a:rPr lang="ru-RU" sz="2200" b="1" dirty="0" smtClean="0"/>
              <a:t>ОБМЕН  ВЕЩЕСТВ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445224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УЛУЧШАЕТСЯ КООРДИНАЦИЯ ДВИЖЕНИЙ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УЛУЧШАЕТСЯ </a:t>
            </a:r>
          </a:p>
          <a:p>
            <a:r>
              <a:rPr lang="ru-RU" sz="2200" b="1" dirty="0" smtClean="0"/>
              <a:t>ПОДВИЖНОСТЬ</a:t>
            </a:r>
            <a:endParaRPr lang="ru-RU" b="1" dirty="0" smtClean="0"/>
          </a:p>
          <a:p>
            <a:r>
              <a:rPr lang="ru-RU" sz="2200" b="1" dirty="0" smtClean="0"/>
              <a:t>СУСТАВОВ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85293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РАЗВИВАЮТСЯ МЫШЦЫ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ЦЕННОСТЬ   ПОДВИЖНЫХ   ИГР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j Major\Рабочий стол\20.10\дети.jpg"/>
          <p:cNvPicPr>
            <a:picLocks noChangeAspect="1" noChangeArrowheads="1"/>
          </p:cNvPicPr>
          <p:nvPr/>
        </p:nvPicPr>
        <p:blipFill>
          <a:blip r:embed="rId2" cstate="print"/>
          <a:srcRect l="651" t="13690" r="24800" b="13690"/>
          <a:stretch>
            <a:fillRect/>
          </a:stretch>
        </p:blipFill>
        <p:spPr bwMode="auto">
          <a:xfrm>
            <a:off x="2123728" y="2132856"/>
            <a:ext cx="4673596" cy="342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36096" y="980728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ДАЁТ  ПОНЯТИЕ  ЛИЧНОСТИ  И ЧЛЕНА    КОЛЛЕКТИВА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УЧИТ  ДОГОВАРИВАТЬСЯ ДРУГ  С  ДРУГОМ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5517232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ПОБУЖДАЕТ   К 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САМОПОЗНАНИЮ: ЧТО  Я  МОГУ?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ВЫЗЫВАЕТ ПОЛОЖИТЕЛЬНЫЕ ЭМОЦИИ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3326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ПОДВИЖНАЯ  ИГРА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068960"/>
            <a:ext cx="17978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УЧИТ </a:t>
            </a:r>
            <a:endParaRPr lang="en-US" sz="2400" b="1" dirty="0" smtClean="0"/>
          </a:p>
          <a:p>
            <a:r>
              <a:rPr lang="ru-RU" sz="2400" b="1" dirty="0" smtClean="0"/>
              <a:t>СЛУШАТЬ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3068960"/>
            <a:ext cx="24087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УЧИТ </a:t>
            </a:r>
            <a:endParaRPr lang="en-US" sz="2400" b="1" dirty="0" smtClean="0"/>
          </a:p>
          <a:p>
            <a:r>
              <a:rPr lang="ru-RU" sz="2400" b="1" dirty="0" smtClean="0"/>
              <a:t>ВЫПОЛНЯТЬ  </a:t>
            </a:r>
            <a:endParaRPr lang="en-US" sz="2400" b="1" dirty="0" smtClean="0"/>
          </a:p>
          <a:p>
            <a:r>
              <a:rPr lang="ru-RU" sz="2400" b="1" dirty="0" smtClean="0"/>
              <a:t>ПРАВИЛА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апузы\aec93a72f1a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7981" b="2001"/>
          <a:stretch>
            <a:fillRect/>
          </a:stretch>
        </p:blipFill>
        <p:spPr bwMode="auto">
          <a:xfrm>
            <a:off x="539553" y="1556792"/>
            <a:ext cx="2033194" cy="28803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В  ТЕОРИИ  ФИЗИЧЕСКОГО  ВОСПИТАНИЯ  И  РАЗВИТИЯ   </a:t>
            </a:r>
          </a:p>
          <a:p>
            <a:pPr algn="ctr"/>
            <a:r>
              <a:rPr lang="ru-RU" sz="2600" b="1" dirty="0" smtClean="0"/>
              <a:t>ВЫДЕЛЯЮТ ДВЕ  ГРУППЫ  ИГР  </a:t>
            </a:r>
            <a:endParaRPr lang="ru-RU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8532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</a:t>
            </a:r>
            <a:r>
              <a:rPr lang="en-US" sz="2400" b="1" dirty="0" smtClean="0"/>
              <a:t>1</a:t>
            </a:r>
            <a:r>
              <a:rPr lang="ru-RU" sz="2400" b="1" dirty="0" smtClean="0"/>
              <a:t>. </a:t>
            </a:r>
            <a:r>
              <a:rPr lang="ru-RU" sz="2400" b="1" u="sng" dirty="0" smtClean="0">
                <a:solidFill>
                  <a:srgbClr val="002060"/>
                </a:solidFill>
              </a:rPr>
              <a:t>ЭЛЕМЕНТАРНЫЕ  ИГРЫ  С  ПРАВИЛАМИ  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а) сюжетного характера («Гуси-лебеди», «Хитрая лиса»);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		б) бессюжетные,  в основе лежат правила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		(догонялки,  прятки, игры-эстафеты);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в) аттракционы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(прыжки в мешках, пронести воздушный шарик в ложке);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		г) игры-забавы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		 на развитие мелкой  моторики пальцев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(пальчик-мальчик, сорока, колечко).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3356992"/>
            <a:ext cx="648072" cy="57606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046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2. </a:t>
            </a:r>
            <a:r>
              <a:rPr lang="ru-RU" sz="2400" b="1" u="sng" dirty="0" smtClean="0">
                <a:solidFill>
                  <a:srgbClr val="002060"/>
                </a:solidFill>
              </a:rPr>
              <a:t>СЛОЖНЫЕ  ИГРЫ  С  ПРАВИЛАМИ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Dj Major\Рабочий стол\20.10\баск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481" t="23890" r="3561" b="6089"/>
          <a:stretch>
            <a:fillRect/>
          </a:stretch>
        </p:blipFill>
        <p:spPr bwMode="auto">
          <a:xfrm>
            <a:off x="4153479" y="1052736"/>
            <a:ext cx="499052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700808"/>
            <a:ext cx="54726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а) спортивные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(футбол,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элементы баскетбола)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б) игры с элементами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спорта (городки, кегли, 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кольцебросы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2051" name="Picture 3" descr="C:\Documents and Settings\Dj Major\Рабочий стол\дети играют\кольцеброс.jpeg"/>
          <p:cNvPicPr>
            <a:picLocks noChangeAspect="1" noChangeArrowheads="1"/>
          </p:cNvPicPr>
          <p:nvPr/>
        </p:nvPicPr>
        <p:blipFill>
          <a:blip r:embed="rId3" cstate="print"/>
          <a:srcRect b="9281"/>
          <a:stretch>
            <a:fillRect/>
          </a:stretch>
        </p:blipFill>
        <p:spPr bwMode="auto">
          <a:xfrm>
            <a:off x="683568" y="4869160"/>
            <a:ext cx="3024336" cy="181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  ДВИГАТЕЛЬНОЙ   АКТИВНОСТИ </a:t>
            </a:r>
          </a:p>
          <a:p>
            <a:pPr algn="ctr"/>
            <a:r>
              <a:rPr lang="ru-RU" sz="2800" b="1" dirty="0" smtClean="0"/>
              <a:t>  ВЫДЕЛЯЮТ   3  ГРУППЫ   ИГР 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1.     </a:t>
            </a:r>
            <a:r>
              <a:rPr lang="ru-RU" sz="3000" b="1" u="sng" dirty="0" smtClean="0">
                <a:solidFill>
                  <a:srgbClr val="002060"/>
                </a:solidFill>
              </a:rPr>
              <a:t>Игры большой подвижности –</a:t>
            </a:r>
          </a:p>
          <a:p>
            <a:r>
              <a:rPr lang="ru-RU" sz="3000" b="1" dirty="0" smtClean="0"/>
              <a:t> с бегом и прыжками </a:t>
            </a:r>
          </a:p>
          <a:p>
            <a:r>
              <a:rPr lang="ru-RU" sz="3000" b="1" dirty="0" smtClean="0"/>
              <a:t>«Мы веселые ребята»</a:t>
            </a:r>
          </a:p>
          <a:p>
            <a:r>
              <a:rPr lang="ru-RU" sz="3000" b="1" dirty="0" smtClean="0"/>
              <a:t> «</a:t>
            </a:r>
            <a:r>
              <a:rPr lang="ru-RU" sz="3000" b="1" dirty="0" err="1" smtClean="0"/>
              <a:t>Ловишки</a:t>
            </a:r>
            <a:r>
              <a:rPr lang="ru-RU" sz="3000" b="1" dirty="0" smtClean="0"/>
              <a:t>»</a:t>
            </a:r>
          </a:p>
          <a:p>
            <a:r>
              <a:rPr lang="ru-RU" sz="3000" b="1" dirty="0" smtClean="0"/>
              <a:t> «У медведя во бору»</a:t>
            </a:r>
          </a:p>
          <a:p>
            <a:r>
              <a:rPr lang="ru-RU" sz="3000" b="1" dirty="0" smtClean="0"/>
              <a:t>«Волк во рву»</a:t>
            </a:r>
          </a:p>
          <a:p>
            <a:endParaRPr lang="ru-RU" dirty="0"/>
          </a:p>
        </p:txBody>
      </p:sp>
      <p:pic>
        <p:nvPicPr>
          <p:cNvPr id="4" name="Picture 1" descr="C:\Documents and Settings\Dj Major\Рабочий стол\пальчик гимнастика\заяц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7" y="2247728"/>
            <a:ext cx="2541519" cy="420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2.    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3000" b="1" u="sng" dirty="0" smtClean="0">
                <a:solidFill>
                  <a:srgbClr val="002060"/>
                </a:solidFill>
              </a:rPr>
              <a:t>Игры средней подвижности-</a:t>
            </a:r>
          </a:p>
          <a:p>
            <a:r>
              <a:rPr lang="ru-RU" sz="3000" b="1" dirty="0" smtClean="0"/>
              <a:t> с лазаньем, хороводы с ходьбой и с бегом </a:t>
            </a:r>
          </a:p>
          <a:p>
            <a:r>
              <a:rPr lang="ru-RU" sz="3000" b="1" dirty="0" smtClean="0"/>
              <a:t>					«Мышеловка»</a:t>
            </a:r>
          </a:p>
          <a:p>
            <a:r>
              <a:rPr lang="ru-RU" sz="3000" b="1" dirty="0" smtClean="0"/>
              <a:t>				    «Ровным кругом»</a:t>
            </a:r>
          </a:p>
          <a:p>
            <a:r>
              <a:rPr lang="ru-RU" sz="3000" b="1" dirty="0" smtClean="0"/>
              <a:t>				               «Карусели»</a:t>
            </a:r>
          </a:p>
          <a:p>
            <a:r>
              <a:rPr lang="ru-RU" sz="3000" b="1" dirty="0" smtClean="0"/>
              <a:t>					        «Пузырь»</a:t>
            </a:r>
          </a:p>
          <a:p>
            <a:r>
              <a:rPr lang="ru-RU" sz="3000" b="1" dirty="0" smtClean="0"/>
              <a:t>					  «Обезьянки»</a:t>
            </a:r>
          </a:p>
          <a:p>
            <a:r>
              <a:rPr lang="ru-RU" sz="3000" b="1" dirty="0" smtClean="0"/>
              <a:t>				«Медведь и пчелы»</a:t>
            </a:r>
          </a:p>
          <a:p>
            <a:endParaRPr lang="ru-RU" dirty="0"/>
          </a:p>
        </p:txBody>
      </p:sp>
      <p:pic>
        <p:nvPicPr>
          <p:cNvPr id="3" name="Picture 1" descr="C:\Documents and Settings\Dj Major\Рабочий стол\пальчик гимнастика\заяц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52345"/>
            <a:ext cx="2880320" cy="476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3.   </a:t>
            </a:r>
            <a:r>
              <a:rPr lang="ru-RU" sz="2400" b="1" u="sng" dirty="0" smtClean="0">
                <a:solidFill>
                  <a:srgbClr val="002060"/>
                </a:solidFill>
              </a:rPr>
              <a:t>  </a:t>
            </a:r>
            <a:r>
              <a:rPr lang="ru-RU" sz="3000" b="1" u="sng" dirty="0" smtClean="0">
                <a:solidFill>
                  <a:srgbClr val="002060"/>
                </a:solidFill>
              </a:rPr>
              <a:t>Игры малой подвижности -</a:t>
            </a:r>
          </a:p>
          <a:p>
            <a:r>
              <a:rPr lang="ru-RU" sz="3000" b="1" dirty="0" smtClean="0"/>
              <a:t> с ходьбой в среднем  или  медленном темпе, с упражнениями для определенных частей тела, с метанием </a:t>
            </a:r>
          </a:p>
          <a:p>
            <a:r>
              <a:rPr lang="ru-RU" sz="3000" b="1" dirty="0" smtClean="0"/>
              <a:t>«Летает – не летает»</a:t>
            </a:r>
          </a:p>
          <a:p>
            <a:r>
              <a:rPr lang="ru-RU" sz="3000" b="1" dirty="0" smtClean="0"/>
              <a:t> «Найди, где спрятано»</a:t>
            </a:r>
          </a:p>
          <a:p>
            <a:r>
              <a:rPr lang="ru-RU" sz="3000" b="1" dirty="0" smtClean="0"/>
              <a:t> «Море волнуется»</a:t>
            </a:r>
          </a:p>
        </p:txBody>
      </p:sp>
      <p:pic>
        <p:nvPicPr>
          <p:cNvPr id="10241" name="Picture 1" descr="C:\Documents and Settings\Dj Major\Рабочий стол\пальчик гимнастика\заяц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2410455" cy="418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80648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i="1" dirty="0" smtClean="0"/>
              <a:t>1. </a:t>
            </a:r>
            <a:r>
              <a:rPr lang="ru-RU" sz="2800" b="1" i="1" dirty="0" smtClean="0"/>
              <a:t>Учёт индивидуальных особенностей детей</a:t>
            </a:r>
            <a:endParaRPr lang="ru-RU" sz="2800" b="1" dirty="0" smtClean="0"/>
          </a:p>
          <a:p>
            <a:r>
              <a:rPr lang="ru-RU" sz="2800" b="1" i="1" dirty="0" smtClean="0"/>
              <a:t>2. Беседы о восприятии победы и поражения</a:t>
            </a:r>
            <a:endParaRPr lang="ru-RU" sz="2800" dirty="0" smtClean="0"/>
          </a:p>
          <a:p>
            <a:r>
              <a:rPr lang="ru-RU" sz="2800" b="1" i="1" dirty="0" smtClean="0"/>
              <a:t>3. Создание ситуации успеха</a:t>
            </a:r>
            <a:endParaRPr lang="ru-RU" sz="2800" dirty="0" smtClean="0"/>
          </a:p>
          <a:p>
            <a:r>
              <a:rPr lang="ru-RU" sz="2800" b="1" i="1" dirty="0" smtClean="0"/>
              <a:t>4. Соблюдение правил игры</a:t>
            </a:r>
            <a:endParaRPr lang="ru-RU" sz="2800" dirty="0" smtClean="0"/>
          </a:p>
          <a:p>
            <a:r>
              <a:rPr lang="ru-RU" sz="2800" b="1" i="1" dirty="0" smtClean="0"/>
              <a:t>5. Педагогически грамотное распределение ролей</a:t>
            </a:r>
            <a:endParaRPr lang="ru-RU" sz="2800" dirty="0" smtClean="0"/>
          </a:p>
          <a:p>
            <a:r>
              <a:rPr lang="ru-RU" sz="2800" b="1" i="1" dirty="0" smtClean="0"/>
              <a:t>6. Оборудование и оснащение игровой площадки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ПЕДАГОГИЧЕСКИЕ  УСЛОВИЯ  ОРГАНИЗАЦИИ  ПОДВИЖНЫХ  ИГР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679</TotalTime>
  <Words>416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Подвижные игры  как одна из форм   физкультурно-оздоровительной работы c детьми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Подвижные игры  как одна из форм   физкультурно-оздоровительной работы c детьми в доу</dc:title>
  <dc:creator>Dj Major</dc:creator>
  <cp:lastModifiedBy>алексей</cp:lastModifiedBy>
  <cp:revision>57</cp:revision>
  <dcterms:created xsi:type="dcterms:W3CDTF">2012-10-20T15:14:56Z</dcterms:created>
  <dcterms:modified xsi:type="dcterms:W3CDTF">2014-12-14T04:39:57Z</dcterms:modified>
</cp:coreProperties>
</file>