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4" r:id="rId3"/>
    <p:sldId id="273" r:id="rId4"/>
    <p:sldId id="259" r:id="rId5"/>
    <p:sldId id="258" r:id="rId6"/>
    <p:sldId id="261" r:id="rId7"/>
    <p:sldId id="262" r:id="rId8"/>
    <p:sldId id="263" r:id="rId9"/>
    <p:sldId id="282" r:id="rId10"/>
    <p:sldId id="287" r:id="rId11"/>
    <p:sldId id="267" r:id="rId12"/>
    <p:sldId id="266" r:id="rId13"/>
    <p:sldId id="268" r:id="rId14"/>
    <p:sldId id="283" r:id="rId15"/>
    <p:sldId id="284" r:id="rId16"/>
    <p:sldId id="288" r:id="rId17"/>
    <p:sldId id="292" r:id="rId18"/>
    <p:sldId id="278" r:id="rId19"/>
    <p:sldId id="269" r:id="rId20"/>
    <p:sldId id="271" r:id="rId21"/>
    <p:sldId id="272" r:id="rId22"/>
    <p:sldId id="279" r:id="rId23"/>
    <p:sldId id="280" r:id="rId24"/>
    <p:sldId id="274" r:id="rId25"/>
    <p:sldId id="275" r:id="rId26"/>
    <p:sldId id="291" r:id="rId27"/>
    <p:sldId id="276" r:id="rId28"/>
    <p:sldId id="285" r:id="rId29"/>
    <p:sldId id="277" r:id="rId3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кв.категории</a:t>
            </a:r>
            <a:endParaRPr lang="ru-RU" dirty="0"/>
          </a:p>
        </c:rich>
      </c:tx>
      <c:layout/>
    </c:title>
    <c:view3D>
      <c:rotX val="75"/>
      <c:perspective val="30"/>
    </c:view3D>
    <c:plotArea>
      <c:layout>
        <c:manualLayout>
          <c:layoutTarget val="inner"/>
          <c:xMode val="edge"/>
          <c:yMode val="edge"/>
          <c:x val="1.0416666666666671E-2"/>
          <c:y val="0.48163264314182952"/>
          <c:w val="0.94791666666666652"/>
          <c:h val="0.481546612229027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категории</c:v>
                </c:pt>
              </c:strCache>
            </c:strRef>
          </c:tx>
          <c:dLbls>
            <c:dLbl>
              <c:idx val="1"/>
              <c:layout>
                <c:manualLayout>
                  <c:x val="-9.1305774278215204E-3"/>
                  <c:y val="-1.7990181782832734E-2"/>
                </c:manualLayout>
              </c:layout>
              <c:showPercent val="1"/>
            </c:dLbl>
            <c:dLbl>
              <c:idx val="2"/>
              <c:layout>
                <c:manualLayout>
                  <c:x val="-0.11238817804024499"/>
                  <c:y val="-0.12655706231165537"/>
                </c:manualLayout>
              </c:layout>
              <c:showPercent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без категории</c:v>
                </c:pt>
                <c:pt idx="1">
                  <c:v>вторая</c:v>
                </c:pt>
                <c:pt idx="2">
                  <c:v>первая</c:v>
                </c:pt>
                <c:pt idx="3">
                  <c:v>высшая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0.27</c:v>
                </c:pt>
                <c:pt idx="1">
                  <c:v>0.1</c:v>
                </c:pt>
                <c:pt idx="2">
                  <c:v>0.4</c:v>
                </c:pt>
                <c:pt idx="3">
                  <c:v>0.23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кв.категории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966217975966372"/>
          <c:y val="0.45694128511713816"/>
          <c:w val="0.52792151623720562"/>
          <c:h val="0.4753737727228559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категории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без категории</c:v>
                </c:pt>
                <c:pt idx="1">
                  <c:v>вторая</c:v>
                </c:pt>
                <c:pt idx="2">
                  <c:v>первая</c:v>
                </c:pt>
                <c:pt idx="3">
                  <c:v>высшая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0.34</c:v>
                </c:pt>
                <c:pt idx="1">
                  <c:v>3.0000000000000002E-2</c:v>
                </c:pt>
                <c:pt idx="2">
                  <c:v>0.38000000000000095</c:v>
                </c:pt>
                <c:pt idx="3">
                  <c:v>0.25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Освоение ООПДО в мае </a:t>
            </a:r>
            <a:r>
              <a:rPr lang="ru-RU" dirty="0" smtClean="0"/>
              <a:t>                                    (</a:t>
            </a:r>
            <a:r>
              <a:rPr lang="ru-RU" dirty="0"/>
              <a:t>средние показатели </a:t>
            </a:r>
            <a:r>
              <a:rPr lang="ru-RU" dirty="0" err="1"/>
              <a:t>в%</a:t>
            </a:r>
            <a:r>
              <a:rPr lang="ru-RU" dirty="0"/>
              <a:t>)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'[Диаграмма в Microsoft Office PowerPoint]Лист1'!$B$13</c:f>
              <c:strCache>
                <c:ptCount val="1"/>
                <c:pt idx="0">
                  <c:v>выс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z="1800" b="1"/>
                      <a:t>24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'[Диаграмма в Microsoft Office PowerPoint]Лист1'!$A$14:$A$23</c:f>
              <c:strCache>
                <c:ptCount val="10"/>
                <c:pt idx="0">
                  <c:v>здоровье</c:v>
                </c:pt>
                <c:pt idx="1">
                  <c:v>ФК</c:v>
                </c:pt>
                <c:pt idx="2">
                  <c:v>социал</c:v>
                </c:pt>
                <c:pt idx="3">
                  <c:v>труд</c:v>
                </c:pt>
                <c:pt idx="4">
                  <c:v>безопас</c:v>
                </c:pt>
                <c:pt idx="5">
                  <c:v>познание </c:v>
                </c:pt>
                <c:pt idx="6">
                  <c:v>коммуник</c:v>
                </c:pt>
                <c:pt idx="7">
                  <c:v>чтение</c:v>
                </c:pt>
                <c:pt idx="8">
                  <c:v>худ тв</c:v>
                </c:pt>
                <c:pt idx="9">
                  <c:v>музыка</c:v>
                </c:pt>
              </c:strCache>
            </c:strRef>
          </c:cat>
          <c:val>
            <c:numRef>
              <c:f>'[Диаграмма в Microsoft Office PowerPoint]Лист1'!$B$14:$B$23</c:f>
              <c:numCache>
                <c:formatCode>General</c:formatCode>
                <c:ptCount val="10"/>
                <c:pt idx="0">
                  <c:v>24</c:v>
                </c:pt>
                <c:pt idx="1">
                  <c:v>36</c:v>
                </c:pt>
                <c:pt idx="2">
                  <c:v>28</c:v>
                </c:pt>
                <c:pt idx="3">
                  <c:v>30</c:v>
                </c:pt>
                <c:pt idx="4">
                  <c:v>19</c:v>
                </c:pt>
                <c:pt idx="5">
                  <c:v>31</c:v>
                </c:pt>
                <c:pt idx="6">
                  <c:v>28</c:v>
                </c:pt>
                <c:pt idx="7">
                  <c:v>34</c:v>
                </c:pt>
                <c:pt idx="8">
                  <c:v>37</c:v>
                </c:pt>
                <c:pt idx="9">
                  <c:v>33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PowerPoint]Лист1'!$C$13</c:f>
              <c:strCache>
                <c:ptCount val="1"/>
                <c:pt idx="0">
                  <c:v>ср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'[Диаграмма в Microsoft Office PowerPoint]Лист1'!$A$14:$A$23</c:f>
              <c:strCache>
                <c:ptCount val="10"/>
                <c:pt idx="0">
                  <c:v>здоровье</c:v>
                </c:pt>
                <c:pt idx="1">
                  <c:v>ФК</c:v>
                </c:pt>
                <c:pt idx="2">
                  <c:v>социал</c:v>
                </c:pt>
                <c:pt idx="3">
                  <c:v>труд</c:v>
                </c:pt>
                <c:pt idx="4">
                  <c:v>безопас</c:v>
                </c:pt>
                <c:pt idx="5">
                  <c:v>познание </c:v>
                </c:pt>
                <c:pt idx="6">
                  <c:v>коммуник</c:v>
                </c:pt>
                <c:pt idx="7">
                  <c:v>чтение</c:v>
                </c:pt>
                <c:pt idx="8">
                  <c:v>худ тв</c:v>
                </c:pt>
                <c:pt idx="9">
                  <c:v>музыка</c:v>
                </c:pt>
              </c:strCache>
            </c:strRef>
          </c:cat>
          <c:val>
            <c:numRef>
              <c:f>'[Диаграмма в Microsoft Office PowerPoint]Лист1'!$C$14:$C$23</c:f>
              <c:numCache>
                <c:formatCode>General</c:formatCode>
                <c:ptCount val="10"/>
                <c:pt idx="0">
                  <c:v>67</c:v>
                </c:pt>
                <c:pt idx="1">
                  <c:v>59</c:v>
                </c:pt>
                <c:pt idx="2">
                  <c:v>67</c:v>
                </c:pt>
                <c:pt idx="3">
                  <c:v>65</c:v>
                </c:pt>
                <c:pt idx="4">
                  <c:v>71</c:v>
                </c:pt>
                <c:pt idx="5">
                  <c:v>58</c:v>
                </c:pt>
                <c:pt idx="6">
                  <c:v>63</c:v>
                </c:pt>
                <c:pt idx="7">
                  <c:v>55</c:v>
                </c:pt>
                <c:pt idx="8">
                  <c:v>57</c:v>
                </c:pt>
                <c:pt idx="9">
                  <c:v>63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Office PowerPoint]Лист1'!$D$13</c:f>
              <c:strCache>
                <c:ptCount val="1"/>
                <c:pt idx="0">
                  <c:v>низ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'[Диаграмма в Microsoft Office PowerPoint]Лист1'!$A$14:$A$23</c:f>
              <c:strCache>
                <c:ptCount val="10"/>
                <c:pt idx="0">
                  <c:v>здоровье</c:v>
                </c:pt>
                <c:pt idx="1">
                  <c:v>ФК</c:v>
                </c:pt>
                <c:pt idx="2">
                  <c:v>социал</c:v>
                </c:pt>
                <c:pt idx="3">
                  <c:v>труд</c:v>
                </c:pt>
                <c:pt idx="4">
                  <c:v>безопас</c:v>
                </c:pt>
                <c:pt idx="5">
                  <c:v>познание </c:v>
                </c:pt>
                <c:pt idx="6">
                  <c:v>коммуник</c:v>
                </c:pt>
                <c:pt idx="7">
                  <c:v>чтение</c:v>
                </c:pt>
                <c:pt idx="8">
                  <c:v>худ тв</c:v>
                </c:pt>
                <c:pt idx="9">
                  <c:v>музыка</c:v>
                </c:pt>
              </c:strCache>
            </c:strRef>
          </c:cat>
          <c:val>
            <c:numRef>
              <c:f>'[Диаграмма в Microsoft Office PowerPoint]Лист1'!$D$14:$D$23</c:f>
              <c:numCache>
                <c:formatCode>General</c:formatCode>
                <c:ptCount val="10"/>
                <c:pt idx="0">
                  <c:v>9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10</c:v>
                </c:pt>
                <c:pt idx="5">
                  <c:v>11</c:v>
                </c:pt>
                <c:pt idx="6">
                  <c:v>9</c:v>
                </c:pt>
                <c:pt idx="7">
                  <c:v>11</c:v>
                </c:pt>
                <c:pt idx="8">
                  <c:v>6</c:v>
                </c:pt>
                <c:pt idx="9">
                  <c:v>4</c:v>
                </c:pt>
              </c:numCache>
            </c:numRef>
          </c:val>
        </c:ser>
        <c:dLbls>
          <c:showVal val="1"/>
        </c:dLbls>
        <c:overlap val="-25"/>
        <c:axId val="62468864"/>
        <c:axId val="62470400"/>
      </c:barChart>
      <c:catAx>
        <c:axId val="62468864"/>
        <c:scaling>
          <c:orientation val="minMax"/>
        </c:scaling>
        <c:axPos val="b"/>
        <c:majorTickMark val="none"/>
        <c:tickLblPos val="nextTo"/>
        <c:crossAx val="62470400"/>
        <c:crosses val="autoZero"/>
        <c:auto val="1"/>
        <c:lblAlgn val="ctr"/>
        <c:lblOffset val="100"/>
      </c:catAx>
      <c:valAx>
        <c:axId val="62470400"/>
        <c:scaling>
          <c:orientation val="minMax"/>
        </c:scaling>
        <c:delete val="1"/>
        <c:axPos val="l"/>
        <c:numFmt formatCode="General" sourceLinked="1"/>
        <c:tickLblPos val="none"/>
        <c:crossAx val="62468864"/>
        <c:crosses val="autoZero"/>
        <c:crossBetween val="between"/>
      </c:valAx>
    </c:plotArea>
    <c:legend>
      <c:legendPos val="t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C57A4C-EB54-4F44-B97E-DFEA64F186D6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2D60D9-E084-4A77-BA50-91617F2CC096}">
      <dgm:prSet phldrT="[Текст]"/>
      <dgm:spPr/>
      <dgm:t>
        <a:bodyPr/>
        <a:lstStyle/>
        <a:p>
          <a:r>
            <a:rPr lang="ru-RU" b="1" dirty="0" smtClean="0"/>
            <a:t>Анализ деятельности ГБДОУ за предыдущий год</a:t>
          </a:r>
          <a:endParaRPr lang="ru-RU" b="1" dirty="0"/>
        </a:p>
      </dgm:t>
    </dgm:pt>
    <dgm:pt modelId="{E7F4F7BA-96EB-43CA-9644-48695ECAF1B5}" type="parTrans" cxnId="{2FE1F41D-CC47-4F44-9148-BE57AF2BC66F}">
      <dgm:prSet/>
      <dgm:spPr/>
      <dgm:t>
        <a:bodyPr/>
        <a:lstStyle/>
        <a:p>
          <a:endParaRPr lang="ru-RU"/>
        </a:p>
      </dgm:t>
    </dgm:pt>
    <dgm:pt modelId="{AE0283B2-8CC3-4FE9-ACC5-2BE38F3BCE66}" type="sibTrans" cxnId="{2FE1F41D-CC47-4F44-9148-BE57AF2BC66F}">
      <dgm:prSet/>
      <dgm:spPr/>
      <dgm:t>
        <a:bodyPr/>
        <a:lstStyle/>
        <a:p>
          <a:endParaRPr lang="ru-RU"/>
        </a:p>
      </dgm:t>
    </dgm:pt>
    <dgm:pt modelId="{46FAF12D-7D9C-4C09-BD69-2E662B3A3DAF}">
      <dgm:prSet phldrT="[Текст]"/>
      <dgm:spPr/>
      <dgm:t>
        <a:bodyPr/>
        <a:lstStyle/>
        <a:p>
          <a:r>
            <a:rPr lang="ru-RU" b="1" dirty="0" smtClean="0"/>
            <a:t>Задачи на следующий учебный год</a:t>
          </a:r>
          <a:endParaRPr lang="ru-RU" b="1" dirty="0"/>
        </a:p>
      </dgm:t>
    </dgm:pt>
    <dgm:pt modelId="{977B7E89-C005-43A4-891A-4436A6753538}" type="parTrans" cxnId="{CF54FCE9-373F-4419-A4DD-2FB06F96CDA9}">
      <dgm:prSet/>
      <dgm:spPr/>
      <dgm:t>
        <a:bodyPr/>
        <a:lstStyle/>
        <a:p>
          <a:endParaRPr lang="ru-RU"/>
        </a:p>
      </dgm:t>
    </dgm:pt>
    <dgm:pt modelId="{0511E368-4E4E-4F5A-89A5-BC5254B8EF38}" type="sibTrans" cxnId="{CF54FCE9-373F-4419-A4DD-2FB06F96CDA9}">
      <dgm:prSet/>
      <dgm:spPr/>
      <dgm:t>
        <a:bodyPr/>
        <a:lstStyle/>
        <a:p>
          <a:endParaRPr lang="ru-RU"/>
        </a:p>
      </dgm:t>
    </dgm:pt>
    <dgm:pt modelId="{E830D023-852A-4B12-95E4-3934FB9D6854}">
      <dgm:prSet phldrT="[Текст]"/>
      <dgm:spPr/>
      <dgm:t>
        <a:bodyPr/>
        <a:lstStyle/>
        <a:p>
          <a:r>
            <a:rPr lang="ru-RU" b="1" dirty="0" smtClean="0"/>
            <a:t>Организация работы с кадрами</a:t>
          </a:r>
          <a:endParaRPr lang="ru-RU" b="1" dirty="0"/>
        </a:p>
      </dgm:t>
    </dgm:pt>
    <dgm:pt modelId="{CD071D7E-25B1-43F6-A381-4EC0E7F08802}" type="parTrans" cxnId="{22EC682C-52CB-4232-A589-5BE2935CD672}">
      <dgm:prSet/>
      <dgm:spPr/>
      <dgm:t>
        <a:bodyPr/>
        <a:lstStyle/>
        <a:p>
          <a:endParaRPr lang="ru-RU"/>
        </a:p>
      </dgm:t>
    </dgm:pt>
    <dgm:pt modelId="{A91E8F47-4A20-4480-889B-593CA5739424}" type="sibTrans" cxnId="{22EC682C-52CB-4232-A589-5BE2935CD672}">
      <dgm:prSet/>
      <dgm:spPr/>
      <dgm:t>
        <a:bodyPr/>
        <a:lstStyle/>
        <a:p>
          <a:endParaRPr lang="ru-RU"/>
        </a:p>
      </dgm:t>
    </dgm:pt>
    <dgm:pt modelId="{262EAADB-E13D-40CE-9C0D-1454AE503182}">
      <dgm:prSet phldrT="[Текст]"/>
      <dgm:spPr/>
      <dgm:t>
        <a:bodyPr/>
        <a:lstStyle/>
        <a:p>
          <a:r>
            <a:rPr lang="ru-RU" b="1" dirty="0" smtClean="0"/>
            <a:t> Инновационная</a:t>
          </a:r>
          <a:r>
            <a:rPr lang="ru-RU" b="1" baseline="0" dirty="0" smtClean="0"/>
            <a:t> деятельность ДОУ</a:t>
          </a:r>
          <a:endParaRPr lang="ru-RU" b="1" dirty="0"/>
        </a:p>
      </dgm:t>
    </dgm:pt>
    <dgm:pt modelId="{BBBA681C-D2DC-44FE-95B2-3E927092ED25}" type="parTrans" cxnId="{1F8B5F79-3A61-4059-95F1-63C97D5B2743}">
      <dgm:prSet/>
      <dgm:spPr/>
      <dgm:t>
        <a:bodyPr/>
        <a:lstStyle/>
        <a:p>
          <a:endParaRPr lang="ru-RU"/>
        </a:p>
      </dgm:t>
    </dgm:pt>
    <dgm:pt modelId="{493370BF-4BF1-41B7-8BE9-EDE627CEB0C0}" type="sibTrans" cxnId="{1F8B5F79-3A61-4059-95F1-63C97D5B2743}">
      <dgm:prSet/>
      <dgm:spPr/>
      <dgm:t>
        <a:bodyPr/>
        <a:lstStyle/>
        <a:p>
          <a:endParaRPr lang="ru-RU"/>
        </a:p>
      </dgm:t>
    </dgm:pt>
    <dgm:pt modelId="{24F8C719-0154-4185-8689-15488892100B}">
      <dgm:prSet phldrT="[Текст]"/>
      <dgm:spPr/>
      <dgm:t>
        <a:bodyPr/>
        <a:lstStyle/>
        <a:p>
          <a:r>
            <a:rPr lang="ru-RU" b="1" dirty="0" smtClean="0"/>
            <a:t>Контроль по обеспечению качества образовательной деятельности</a:t>
          </a:r>
          <a:endParaRPr lang="ru-RU" b="1" dirty="0"/>
        </a:p>
      </dgm:t>
    </dgm:pt>
    <dgm:pt modelId="{4A935173-D582-4D5A-9294-A78A995FB77F}" type="parTrans" cxnId="{D1664CDC-65BD-46C3-9BA2-FE233E4427E8}">
      <dgm:prSet/>
      <dgm:spPr/>
      <dgm:t>
        <a:bodyPr/>
        <a:lstStyle/>
        <a:p>
          <a:endParaRPr lang="ru-RU"/>
        </a:p>
      </dgm:t>
    </dgm:pt>
    <dgm:pt modelId="{AEF39005-A718-4EFA-823A-59E05A2803CA}" type="sibTrans" cxnId="{D1664CDC-65BD-46C3-9BA2-FE233E4427E8}">
      <dgm:prSet/>
      <dgm:spPr/>
      <dgm:t>
        <a:bodyPr/>
        <a:lstStyle/>
        <a:p>
          <a:endParaRPr lang="ru-RU"/>
        </a:p>
      </dgm:t>
    </dgm:pt>
    <dgm:pt modelId="{DCDAA685-7329-4ABD-937C-991DBBBFA6F5}">
      <dgm:prSet phldrT="[Текст]"/>
      <dgm:spPr/>
      <dgm:t>
        <a:bodyPr/>
        <a:lstStyle/>
        <a:p>
          <a:r>
            <a:rPr lang="ru-RU" b="1" dirty="0" smtClean="0"/>
            <a:t>Взаимодействие с семьями воспитанников</a:t>
          </a:r>
          <a:endParaRPr lang="ru-RU" b="1" dirty="0"/>
        </a:p>
      </dgm:t>
    </dgm:pt>
    <dgm:pt modelId="{9C22B2D9-24EB-461F-BC47-88075C6444CE}" type="parTrans" cxnId="{D0AAF51B-7CE9-46C7-B3F2-738F21156F0A}">
      <dgm:prSet/>
      <dgm:spPr/>
      <dgm:t>
        <a:bodyPr/>
        <a:lstStyle/>
        <a:p>
          <a:endParaRPr lang="ru-RU"/>
        </a:p>
      </dgm:t>
    </dgm:pt>
    <dgm:pt modelId="{0C5DAA97-429E-40AE-B50A-ED58627107E6}" type="sibTrans" cxnId="{D0AAF51B-7CE9-46C7-B3F2-738F21156F0A}">
      <dgm:prSet/>
      <dgm:spPr/>
      <dgm:t>
        <a:bodyPr/>
        <a:lstStyle/>
        <a:p>
          <a:endParaRPr lang="ru-RU"/>
        </a:p>
      </dgm:t>
    </dgm:pt>
    <dgm:pt modelId="{A2F09E6F-1E01-448F-8021-5E2FA18646DF}">
      <dgm:prSet phldrT="[Текст]"/>
      <dgm:spPr/>
      <dgm:t>
        <a:bodyPr/>
        <a:lstStyle/>
        <a:p>
          <a:r>
            <a:rPr lang="ru-RU" b="1" dirty="0" smtClean="0"/>
            <a:t>Организация предметно-развивающей среды</a:t>
          </a:r>
          <a:endParaRPr lang="ru-RU" b="1" dirty="0"/>
        </a:p>
      </dgm:t>
    </dgm:pt>
    <dgm:pt modelId="{A1BAD00B-79B7-4D82-A475-C7899AD85D09}" type="parTrans" cxnId="{B80D688C-04DB-4256-AD2B-915D66E3432E}">
      <dgm:prSet/>
      <dgm:spPr/>
      <dgm:t>
        <a:bodyPr/>
        <a:lstStyle/>
        <a:p>
          <a:endParaRPr lang="ru-RU"/>
        </a:p>
      </dgm:t>
    </dgm:pt>
    <dgm:pt modelId="{E0B0F97F-5B54-4675-8F8C-DAC4FA01E0A6}" type="sibTrans" cxnId="{B80D688C-04DB-4256-AD2B-915D66E3432E}">
      <dgm:prSet/>
      <dgm:spPr/>
      <dgm:t>
        <a:bodyPr/>
        <a:lstStyle/>
        <a:p>
          <a:endParaRPr lang="ru-RU"/>
        </a:p>
      </dgm:t>
    </dgm:pt>
    <dgm:pt modelId="{57C43BB4-9DF7-4EBA-944C-F1C3660FFB6A}">
      <dgm:prSet phldrT="[Текст]"/>
      <dgm:spPr/>
      <dgm:t>
        <a:bodyPr/>
        <a:lstStyle/>
        <a:p>
          <a:r>
            <a:rPr lang="ru-RU" b="1" dirty="0" smtClean="0"/>
            <a:t>Приложения</a:t>
          </a:r>
          <a:endParaRPr lang="ru-RU" b="1" dirty="0"/>
        </a:p>
      </dgm:t>
    </dgm:pt>
    <dgm:pt modelId="{2F7C9A2E-CF7B-445F-BE9C-8265E37BBBFE}" type="parTrans" cxnId="{01BB22AE-AB5B-4762-BC4A-68236146D894}">
      <dgm:prSet/>
      <dgm:spPr/>
      <dgm:t>
        <a:bodyPr/>
        <a:lstStyle/>
        <a:p>
          <a:endParaRPr lang="ru-RU"/>
        </a:p>
      </dgm:t>
    </dgm:pt>
    <dgm:pt modelId="{3FC41C1C-0A64-4AF4-A247-4026315FE3B2}" type="sibTrans" cxnId="{01BB22AE-AB5B-4762-BC4A-68236146D894}">
      <dgm:prSet/>
      <dgm:spPr/>
      <dgm:t>
        <a:bodyPr/>
        <a:lstStyle/>
        <a:p>
          <a:endParaRPr lang="ru-RU"/>
        </a:p>
      </dgm:t>
    </dgm:pt>
    <dgm:pt modelId="{86A86BA4-9C94-4FCF-A412-200F998593B3}" type="pres">
      <dgm:prSet presAssocID="{04C57A4C-EB54-4F44-B97E-DFEA64F186D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830FB8-78A7-4A0E-931C-C4EE040F4100}" type="pres">
      <dgm:prSet presAssocID="{F62D60D9-E084-4A77-BA50-91617F2CC096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BB5DDF-023A-4474-BCF6-B3A75D3E3E7E}" type="pres">
      <dgm:prSet presAssocID="{AE0283B2-8CC3-4FE9-ACC5-2BE38F3BCE66}" presName="sibTrans" presStyleCnt="0"/>
      <dgm:spPr/>
    </dgm:pt>
    <dgm:pt modelId="{30BE6F9E-2883-40E4-99CB-5DB7695C5AD6}" type="pres">
      <dgm:prSet presAssocID="{46FAF12D-7D9C-4C09-BD69-2E662B3A3DAF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A871B2-020D-4497-9F41-D9FE3286BE8A}" type="pres">
      <dgm:prSet presAssocID="{0511E368-4E4E-4F5A-89A5-BC5254B8EF38}" presName="sibTrans" presStyleCnt="0"/>
      <dgm:spPr/>
    </dgm:pt>
    <dgm:pt modelId="{FE136B0B-79C7-4CEC-9BEC-B12B32669059}" type="pres">
      <dgm:prSet presAssocID="{E830D023-852A-4B12-95E4-3934FB9D685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E067FF-7BD7-4C97-B228-52D71A83FEEB}" type="pres">
      <dgm:prSet presAssocID="{A91E8F47-4A20-4480-889B-593CA5739424}" presName="sibTrans" presStyleCnt="0"/>
      <dgm:spPr/>
    </dgm:pt>
    <dgm:pt modelId="{73E16C9C-9B76-4225-89BC-EAC83BF329C5}" type="pres">
      <dgm:prSet presAssocID="{262EAADB-E13D-40CE-9C0D-1454AE503182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42E7EE-7C4A-48BC-9DBA-1A0CEAF6A69F}" type="pres">
      <dgm:prSet presAssocID="{493370BF-4BF1-41B7-8BE9-EDE627CEB0C0}" presName="sibTrans" presStyleCnt="0"/>
      <dgm:spPr/>
    </dgm:pt>
    <dgm:pt modelId="{EE756D77-D351-4AF7-BCE1-44C56A2C34B1}" type="pres">
      <dgm:prSet presAssocID="{24F8C719-0154-4185-8689-15488892100B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298304-7F00-4C8F-8B13-7CC7B2DD93E8}" type="pres">
      <dgm:prSet presAssocID="{AEF39005-A718-4EFA-823A-59E05A2803CA}" presName="sibTrans" presStyleCnt="0"/>
      <dgm:spPr/>
    </dgm:pt>
    <dgm:pt modelId="{A8D97736-9B6F-456D-81E6-8276C86A3BE7}" type="pres">
      <dgm:prSet presAssocID="{DCDAA685-7329-4ABD-937C-991DBBBFA6F5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CAD90-8B36-4DDD-A808-DEF26BE996B8}" type="pres">
      <dgm:prSet presAssocID="{0C5DAA97-429E-40AE-B50A-ED58627107E6}" presName="sibTrans" presStyleCnt="0"/>
      <dgm:spPr/>
    </dgm:pt>
    <dgm:pt modelId="{3B9A6DA9-11EC-4304-B751-18E5D99D3F54}" type="pres">
      <dgm:prSet presAssocID="{A2F09E6F-1E01-448F-8021-5E2FA18646DF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4ABA8C-CA95-4A43-A34D-72DAFE815398}" type="pres">
      <dgm:prSet presAssocID="{E0B0F97F-5B54-4675-8F8C-DAC4FA01E0A6}" presName="sibTrans" presStyleCnt="0"/>
      <dgm:spPr/>
    </dgm:pt>
    <dgm:pt modelId="{0D472512-7C17-4E1A-8F80-92EF034AB279}" type="pres">
      <dgm:prSet presAssocID="{57C43BB4-9DF7-4EBA-944C-F1C3660FFB6A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BB22AE-AB5B-4762-BC4A-68236146D894}" srcId="{04C57A4C-EB54-4F44-B97E-DFEA64F186D6}" destId="{57C43BB4-9DF7-4EBA-944C-F1C3660FFB6A}" srcOrd="7" destOrd="0" parTransId="{2F7C9A2E-CF7B-445F-BE9C-8265E37BBBFE}" sibTransId="{3FC41C1C-0A64-4AF4-A247-4026315FE3B2}"/>
    <dgm:cxn modelId="{3D15C40A-4FC1-4E15-8173-6DF2FD661630}" type="presOf" srcId="{F62D60D9-E084-4A77-BA50-91617F2CC096}" destId="{E9830FB8-78A7-4A0E-931C-C4EE040F4100}" srcOrd="0" destOrd="0" presId="urn:microsoft.com/office/officeart/2005/8/layout/default"/>
    <dgm:cxn modelId="{78AEF5FE-EEA2-48E2-9B97-57830B1C6CCC}" type="presOf" srcId="{24F8C719-0154-4185-8689-15488892100B}" destId="{EE756D77-D351-4AF7-BCE1-44C56A2C34B1}" srcOrd="0" destOrd="0" presId="urn:microsoft.com/office/officeart/2005/8/layout/default"/>
    <dgm:cxn modelId="{D0AAF51B-7CE9-46C7-B3F2-738F21156F0A}" srcId="{04C57A4C-EB54-4F44-B97E-DFEA64F186D6}" destId="{DCDAA685-7329-4ABD-937C-991DBBBFA6F5}" srcOrd="5" destOrd="0" parTransId="{9C22B2D9-24EB-461F-BC47-88075C6444CE}" sibTransId="{0C5DAA97-429E-40AE-B50A-ED58627107E6}"/>
    <dgm:cxn modelId="{1F8B5F79-3A61-4059-95F1-63C97D5B2743}" srcId="{04C57A4C-EB54-4F44-B97E-DFEA64F186D6}" destId="{262EAADB-E13D-40CE-9C0D-1454AE503182}" srcOrd="3" destOrd="0" parTransId="{BBBA681C-D2DC-44FE-95B2-3E927092ED25}" sibTransId="{493370BF-4BF1-41B7-8BE9-EDE627CEB0C0}"/>
    <dgm:cxn modelId="{D1664CDC-65BD-46C3-9BA2-FE233E4427E8}" srcId="{04C57A4C-EB54-4F44-B97E-DFEA64F186D6}" destId="{24F8C719-0154-4185-8689-15488892100B}" srcOrd="4" destOrd="0" parTransId="{4A935173-D582-4D5A-9294-A78A995FB77F}" sibTransId="{AEF39005-A718-4EFA-823A-59E05A2803CA}"/>
    <dgm:cxn modelId="{8236ED53-280D-4BC1-819B-81E5C6102E01}" type="presOf" srcId="{57C43BB4-9DF7-4EBA-944C-F1C3660FFB6A}" destId="{0D472512-7C17-4E1A-8F80-92EF034AB279}" srcOrd="0" destOrd="0" presId="urn:microsoft.com/office/officeart/2005/8/layout/default"/>
    <dgm:cxn modelId="{D57A062F-7F51-4D21-A1AC-16EDD9FCBFCA}" type="presOf" srcId="{04C57A4C-EB54-4F44-B97E-DFEA64F186D6}" destId="{86A86BA4-9C94-4FCF-A412-200F998593B3}" srcOrd="0" destOrd="0" presId="urn:microsoft.com/office/officeart/2005/8/layout/default"/>
    <dgm:cxn modelId="{B80D688C-04DB-4256-AD2B-915D66E3432E}" srcId="{04C57A4C-EB54-4F44-B97E-DFEA64F186D6}" destId="{A2F09E6F-1E01-448F-8021-5E2FA18646DF}" srcOrd="6" destOrd="0" parTransId="{A1BAD00B-79B7-4D82-A475-C7899AD85D09}" sibTransId="{E0B0F97F-5B54-4675-8F8C-DAC4FA01E0A6}"/>
    <dgm:cxn modelId="{22EC682C-52CB-4232-A589-5BE2935CD672}" srcId="{04C57A4C-EB54-4F44-B97E-DFEA64F186D6}" destId="{E830D023-852A-4B12-95E4-3934FB9D6854}" srcOrd="2" destOrd="0" parTransId="{CD071D7E-25B1-43F6-A381-4EC0E7F08802}" sibTransId="{A91E8F47-4A20-4480-889B-593CA5739424}"/>
    <dgm:cxn modelId="{9A531F5C-8303-4CDA-92DD-E8466D1D3FAC}" type="presOf" srcId="{DCDAA685-7329-4ABD-937C-991DBBBFA6F5}" destId="{A8D97736-9B6F-456D-81E6-8276C86A3BE7}" srcOrd="0" destOrd="0" presId="urn:microsoft.com/office/officeart/2005/8/layout/default"/>
    <dgm:cxn modelId="{2FE1F41D-CC47-4F44-9148-BE57AF2BC66F}" srcId="{04C57A4C-EB54-4F44-B97E-DFEA64F186D6}" destId="{F62D60D9-E084-4A77-BA50-91617F2CC096}" srcOrd="0" destOrd="0" parTransId="{E7F4F7BA-96EB-43CA-9644-48695ECAF1B5}" sibTransId="{AE0283B2-8CC3-4FE9-ACC5-2BE38F3BCE66}"/>
    <dgm:cxn modelId="{373C8A79-3202-4ADA-8EC9-A664B521DAB0}" type="presOf" srcId="{262EAADB-E13D-40CE-9C0D-1454AE503182}" destId="{73E16C9C-9B76-4225-89BC-EAC83BF329C5}" srcOrd="0" destOrd="0" presId="urn:microsoft.com/office/officeart/2005/8/layout/default"/>
    <dgm:cxn modelId="{68FA08D6-4D04-427F-AA76-BB6770D90BD8}" type="presOf" srcId="{A2F09E6F-1E01-448F-8021-5E2FA18646DF}" destId="{3B9A6DA9-11EC-4304-B751-18E5D99D3F54}" srcOrd="0" destOrd="0" presId="urn:microsoft.com/office/officeart/2005/8/layout/default"/>
    <dgm:cxn modelId="{F0276ECC-A037-4E8E-A2A3-6409674D4CE5}" type="presOf" srcId="{46FAF12D-7D9C-4C09-BD69-2E662B3A3DAF}" destId="{30BE6F9E-2883-40E4-99CB-5DB7695C5AD6}" srcOrd="0" destOrd="0" presId="urn:microsoft.com/office/officeart/2005/8/layout/default"/>
    <dgm:cxn modelId="{CF54FCE9-373F-4419-A4DD-2FB06F96CDA9}" srcId="{04C57A4C-EB54-4F44-B97E-DFEA64F186D6}" destId="{46FAF12D-7D9C-4C09-BD69-2E662B3A3DAF}" srcOrd="1" destOrd="0" parTransId="{977B7E89-C005-43A4-891A-4436A6753538}" sibTransId="{0511E368-4E4E-4F5A-89A5-BC5254B8EF38}"/>
    <dgm:cxn modelId="{79AED79F-E76F-4358-93EF-7449A9552492}" type="presOf" srcId="{E830D023-852A-4B12-95E4-3934FB9D6854}" destId="{FE136B0B-79C7-4CEC-9BEC-B12B32669059}" srcOrd="0" destOrd="0" presId="urn:microsoft.com/office/officeart/2005/8/layout/default"/>
    <dgm:cxn modelId="{1832737F-A44F-4673-86D9-9B3F40E7B25E}" type="presParOf" srcId="{86A86BA4-9C94-4FCF-A412-200F998593B3}" destId="{E9830FB8-78A7-4A0E-931C-C4EE040F4100}" srcOrd="0" destOrd="0" presId="urn:microsoft.com/office/officeart/2005/8/layout/default"/>
    <dgm:cxn modelId="{A12A50B3-D0EC-4D97-8002-1D8AEB6C74A2}" type="presParOf" srcId="{86A86BA4-9C94-4FCF-A412-200F998593B3}" destId="{7FBB5DDF-023A-4474-BCF6-B3A75D3E3E7E}" srcOrd="1" destOrd="0" presId="urn:microsoft.com/office/officeart/2005/8/layout/default"/>
    <dgm:cxn modelId="{89E744C8-063C-4611-81A3-C48F66BE38FF}" type="presParOf" srcId="{86A86BA4-9C94-4FCF-A412-200F998593B3}" destId="{30BE6F9E-2883-40E4-99CB-5DB7695C5AD6}" srcOrd="2" destOrd="0" presId="urn:microsoft.com/office/officeart/2005/8/layout/default"/>
    <dgm:cxn modelId="{3CA016AE-1FB3-4A94-9599-B348FC37F2D5}" type="presParOf" srcId="{86A86BA4-9C94-4FCF-A412-200F998593B3}" destId="{F2A871B2-020D-4497-9F41-D9FE3286BE8A}" srcOrd="3" destOrd="0" presId="urn:microsoft.com/office/officeart/2005/8/layout/default"/>
    <dgm:cxn modelId="{FD1E94C8-45E3-4BE5-A673-25DE2E8C105B}" type="presParOf" srcId="{86A86BA4-9C94-4FCF-A412-200F998593B3}" destId="{FE136B0B-79C7-4CEC-9BEC-B12B32669059}" srcOrd="4" destOrd="0" presId="urn:microsoft.com/office/officeart/2005/8/layout/default"/>
    <dgm:cxn modelId="{9095737B-90AA-4EBD-B2FE-D2E3ABD87389}" type="presParOf" srcId="{86A86BA4-9C94-4FCF-A412-200F998593B3}" destId="{6DE067FF-7BD7-4C97-B228-52D71A83FEEB}" srcOrd="5" destOrd="0" presId="urn:microsoft.com/office/officeart/2005/8/layout/default"/>
    <dgm:cxn modelId="{7951722B-4F5E-4E02-9670-919524E0CAC0}" type="presParOf" srcId="{86A86BA4-9C94-4FCF-A412-200F998593B3}" destId="{73E16C9C-9B76-4225-89BC-EAC83BF329C5}" srcOrd="6" destOrd="0" presId="urn:microsoft.com/office/officeart/2005/8/layout/default"/>
    <dgm:cxn modelId="{40918DC9-89BE-4DB8-8EA2-FD179DFF2084}" type="presParOf" srcId="{86A86BA4-9C94-4FCF-A412-200F998593B3}" destId="{9042E7EE-7C4A-48BC-9DBA-1A0CEAF6A69F}" srcOrd="7" destOrd="0" presId="urn:microsoft.com/office/officeart/2005/8/layout/default"/>
    <dgm:cxn modelId="{773FF153-F7A6-487E-97A5-C04628D5AC6E}" type="presParOf" srcId="{86A86BA4-9C94-4FCF-A412-200F998593B3}" destId="{EE756D77-D351-4AF7-BCE1-44C56A2C34B1}" srcOrd="8" destOrd="0" presId="urn:microsoft.com/office/officeart/2005/8/layout/default"/>
    <dgm:cxn modelId="{7EB43233-B442-436A-A078-8DE943D0369E}" type="presParOf" srcId="{86A86BA4-9C94-4FCF-A412-200F998593B3}" destId="{28298304-7F00-4C8F-8B13-7CC7B2DD93E8}" srcOrd="9" destOrd="0" presId="urn:microsoft.com/office/officeart/2005/8/layout/default"/>
    <dgm:cxn modelId="{90B8DC12-FCAF-4B3F-819D-D19E169EC187}" type="presParOf" srcId="{86A86BA4-9C94-4FCF-A412-200F998593B3}" destId="{A8D97736-9B6F-456D-81E6-8276C86A3BE7}" srcOrd="10" destOrd="0" presId="urn:microsoft.com/office/officeart/2005/8/layout/default"/>
    <dgm:cxn modelId="{59546D8C-B08F-4862-B485-B45EA1BD6522}" type="presParOf" srcId="{86A86BA4-9C94-4FCF-A412-200F998593B3}" destId="{327CAD90-8B36-4DDD-A808-DEF26BE996B8}" srcOrd="11" destOrd="0" presId="urn:microsoft.com/office/officeart/2005/8/layout/default"/>
    <dgm:cxn modelId="{B49453AF-8DBC-41C7-BDF8-B74D67E3C9BC}" type="presParOf" srcId="{86A86BA4-9C94-4FCF-A412-200F998593B3}" destId="{3B9A6DA9-11EC-4304-B751-18E5D99D3F54}" srcOrd="12" destOrd="0" presId="urn:microsoft.com/office/officeart/2005/8/layout/default"/>
    <dgm:cxn modelId="{E383090B-87AF-4BFB-AA3B-24FDDD0CF03C}" type="presParOf" srcId="{86A86BA4-9C94-4FCF-A412-200F998593B3}" destId="{534ABA8C-CA95-4A43-A34D-72DAFE815398}" srcOrd="13" destOrd="0" presId="urn:microsoft.com/office/officeart/2005/8/layout/default"/>
    <dgm:cxn modelId="{FCCF3393-3689-46A2-899D-202B6BEF5E45}" type="presParOf" srcId="{86A86BA4-9C94-4FCF-A412-200F998593B3}" destId="{0D472512-7C17-4E1A-8F80-92EF034AB279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8A6FB1-9B84-4736-9C52-123BDD2B55D5}" type="doc">
      <dgm:prSet loTypeId="urn:microsoft.com/office/officeart/2005/8/layout/h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701092-44F2-4686-9E8A-3B4989423367}">
      <dgm:prSet phldrT="[Текст]" custT="1"/>
      <dgm:spPr/>
      <dgm:t>
        <a:bodyPr/>
        <a:lstStyle/>
        <a:p>
          <a:r>
            <a:rPr lang="ru-RU" sz="1800" b="1" dirty="0" smtClean="0"/>
            <a:t>Освоение ООПДО по образовательным областям (конец года)</a:t>
          </a:r>
          <a:endParaRPr lang="ru-RU" sz="1800" b="1" dirty="0"/>
        </a:p>
      </dgm:t>
    </dgm:pt>
    <dgm:pt modelId="{F5790C77-9367-4D3F-8828-E01F2EC33C2B}" type="parTrans" cxnId="{DDC385A3-4D7D-4C05-BD58-0C25FC22652B}">
      <dgm:prSet/>
      <dgm:spPr/>
      <dgm:t>
        <a:bodyPr/>
        <a:lstStyle/>
        <a:p>
          <a:endParaRPr lang="ru-RU"/>
        </a:p>
      </dgm:t>
    </dgm:pt>
    <dgm:pt modelId="{473B990F-F298-4499-BBE6-346E5F6B75B6}" type="sibTrans" cxnId="{DDC385A3-4D7D-4C05-BD58-0C25FC22652B}">
      <dgm:prSet/>
      <dgm:spPr/>
      <dgm:t>
        <a:bodyPr/>
        <a:lstStyle/>
        <a:p>
          <a:endParaRPr lang="ru-RU"/>
        </a:p>
      </dgm:t>
    </dgm:pt>
    <dgm:pt modelId="{7DFC2AA2-846C-4C5B-AA00-416A23762752}">
      <dgm:prSet phldrT="[Текст]" custT="1"/>
      <dgm:spPr/>
      <dgm:t>
        <a:bodyPr/>
        <a:lstStyle/>
        <a:p>
          <a:r>
            <a:rPr lang="ru-RU" sz="1800" dirty="0" smtClean="0"/>
            <a:t>Мониторинг во всех группах ДОУ</a:t>
          </a:r>
          <a:endParaRPr lang="ru-RU" sz="1800" dirty="0"/>
        </a:p>
      </dgm:t>
    </dgm:pt>
    <dgm:pt modelId="{AE591D2A-A657-4FDE-9209-EFB10F647A2C}" type="parTrans" cxnId="{7C724CC1-1607-4BB9-AD41-89B6EA4BD916}">
      <dgm:prSet/>
      <dgm:spPr/>
      <dgm:t>
        <a:bodyPr/>
        <a:lstStyle/>
        <a:p>
          <a:endParaRPr lang="ru-RU"/>
        </a:p>
      </dgm:t>
    </dgm:pt>
    <dgm:pt modelId="{DCA65117-58FC-4E98-A8B1-55BB7FEC430F}" type="sibTrans" cxnId="{7C724CC1-1607-4BB9-AD41-89B6EA4BD916}">
      <dgm:prSet/>
      <dgm:spPr/>
      <dgm:t>
        <a:bodyPr/>
        <a:lstStyle/>
        <a:p>
          <a:endParaRPr lang="ru-RU"/>
        </a:p>
      </dgm:t>
    </dgm:pt>
    <dgm:pt modelId="{F18FB502-690D-492C-86DC-528D6DF1EAC9}">
      <dgm:prSet phldrT="[Текст]" custT="1"/>
      <dgm:spPr/>
      <dgm:t>
        <a:bodyPr/>
        <a:lstStyle/>
        <a:p>
          <a:r>
            <a:rPr lang="ru-RU" sz="1800" dirty="0" smtClean="0"/>
            <a:t>Сводные данные </a:t>
          </a:r>
          <a:endParaRPr lang="ru-RU" sz="1800" dirty="0"/>
        </a:p>
      </dgm:t>
    </dgm:pt>
    <dgm:pt modelId="{8ECF2781-0B5C-4897-9DE4-A96A60E3F1AA}" type="parTrans" cxnId="{F2E160FF-2C7C-44B6-829E-C845502D8AD6}">
      <dgm:prSet/>
      <dgm:spPr/>
      <dgm:t>
        <a:bodyPr/>
        <a:lstStyle/>
        <a:p>
          <a:endParaRPr lang="ru-RU"/>
        </a:p>
      </dgm:t>
    </dgm:pt>
    <dgm:pt modelId="{36C379AB-D503-4AF9-AB4D-49DFECC1FA5F}" type="sibTrans" cxnId="{F2E160FF-2C7C-44B6-829E-C845502D8AD6}">
      <dgm:prSet/>
      <dgm:spPr/>
      <dgm:t>
        <a:bodyPr/>
        <a:lstStyle/>
        <a:p>
          <a:endParaRPr lang="ru-RU"/>
        </a:p>
      </dgm:t>
    </dgm:pt>
    <dgm:pt modelId="{CA518747-28B9-4601-BC02-29053674EFC5}">
      <dgm:prSet phldrT="[Текст]" custT="1"/>
      <dgm:spPr/>
      <dgm:t>
        <a:bodyPr/>
        <a:lstStyle/>
        <a:p>
          <a:r>
            <a:rPr lang="ru-RU" sz="1800" b="1" dirty="0" smtClean="0"/>
            <a:t>Итоговый мониторинг</a:t>
          </a:r>
          <a:endParaRPr lang="ru-RU" sz="1800" b="1" dirty="0"/>
        </a:p>
      </dgm:t>
    </dgm:pt>
    <dgm:pt modelId="{C069D97C-24B5-44B5-956F-1A6E61CEB2E1}" type="parTrans" cxnId="{390DDA9C-A272-4B9E-BC6A-07CEF631D91A}">
      <dgm:prSet/>
      <dgm:spPr/>
      <dgm:t>
        <a:bodyPr/>
        <a:lstStyle/>
        <a:p>
          <a:endParaRPr lang="ru-RU"/>
        </a:p>
      </dgm:t>
    </dgm:pt>
    <dgm:pt modelId="{6E6E2962-384E-4965-959D-CC2AFBCCA018}" type="sibTrans" cxnId="{390DDA9C-A272-4B9E-BC6A-07CEF631D91A}">
      <dgm:prSet/>
      <dgm:spPr/>
      <dgm:t>
        <a:bodyPr/>
        <a:lstStyle/>
        <a:p>
          <a:endParaRPr lang="ru-RU"/>
        </a:p>
      </dgm:t>
    </dgm:pt>
    <dgm:pt modelId="{AF3B6F56-CE89-4123-991A-D6CCC68B0B39}">
      <dgm:prSet phldrT="[Текст]" custT="1"/>
      <dgm:spPr/>
      <dgm:t>
        <a:bodyPr/>
        <a:lstStyle/>
        <a:p>
          <a:r>
            <a:rPr lang="ru-RU" sz="1800" dirty="0" smtClean="0"/>
            <a:t>Итоговый мониторинг развития интегративных качеств выпускников ДОУ</a:t>
          </a:r>
          <a:endParaRPr lang="ru-RU" sz="1800" dirty="0"/>
        </a:p>
      </dgm:t>
    </dgm:pt>
    <dgm:pt modelId="{9370E62C-8A2F-4294-8F61-214214916A95}" type="parTrans" cxnId="{4437E06E-9EA8-41C5-A497-034094DF3C87}">
      <dgm:prSet/>
      <dgm:spPr/>
      <dgm:t>
        <a:bodyPr/>
        <a:lstStyle/>
        <a:p>
          <a:endParaRPr lang="ru-RU"/>
        </a:p>
      </dgm:t>
    </dgm:pt>
    <dgm:pt modelId="{FD090F88-8BF1-4EE8-9F09-DDA522CB2B2A}" type="sibTrans" cxnId="{4437E06E-9EA8-41C5-A497-034094DF3C87}">
      <dgm:prSet/>
      <dgm:spPr/>
      <dgm:t>
        <a:bodyPr/>
        <a:lstStyle/>
        <a:p>
          <a:endParaRPr lang="ru-RU"/>
        </a:p>
      </dgm:t>
    </dgm:pt>
    <dgm:pt modelId="{060015A5-C45F-491D-941C-AA22D6DF6355}">
      <dgm:prSet phldrT="[Текст]" custT="1"/>
      <dgm:spPr/>
      <dgm:t>
        <a:bodyPr/>
        <a:lstStyle/>
        <a:p>
          <a:r>
            <a:rPr lang="ru-RU" sz="1800" dirty="0" smtClean="0"/>
            <a:t>Заключение по результатам мониторинга</a:t>
          </a:r>
          <a:endParaRPr lang="ru-RU" sz="1800" dirty="0"/>
        </a:p>
      </dgm:t>
    </dgm:pt>
    <dgm:pt modelId="{2095BBB0-AE6F-4DEB-98C6-D26D3B0128DF}" type="parTrans" cxnId="{7FE21AA3-4B44-4A49-8D39-EE8C5EFF28A5}">
      <dgm:prSet/>
      <dgm:spPr/>
      <dgm:t>
        <a:bodyPr/>
        <a:lstStyle/>
        <a:p>
          <a:endParaRPr lang="ru-RU"/>
        </a:p>
      </dgm:t>
    </dgm:pt>
    <dgm:pt modelId="{5B7B5FCC-4351-45BD-A408-1A47825C9654}" type="sibTrans" cxnId="{7FE21AA3-4B44-4A49-8D39-EE8C5EFF28A5}">
      <dgm:prSet/>
      <dgm:spPr/>
      <dgm:t>
        <a:bodyPr/>
        <a:lstStyle/>
        <a:p>
          <a:endParaRPr lang="ru-RU"/>
        </a:p>
      </dgm:t>
    </dgm:pt>
    <dgm:pt modelId="{0DBBF5CD-477D-4202-9376-2C5A182C608B}">
      <dgm:prSet phldrT="[Текст]" custT="1"/>
      <dgm:spPr/>
      <dgm:t>
        <a:bodyPr/>
        <a:lstStyle/>
        <a:p>
          <a:r>
            <a:rPr lang="ru-RU" sz="1800" b="1" dirty="0" smtClean="0"/>
            <a:t>Итоги коррекционной работы</a:t>
          </a:r>
          <a:endParaRPr lang="ru-RU" sz="1800" b="1" dirty="0"/>
        </a:p>
      </dgm:t>
    </dgm:pt>
    <dgm:pt modelId="{DD9A6E58-76FA-4949-98AF-8068D348136D}" type="parTrans" cxnId="{F8F35CCA-60BE-4CB8-8A70-126CE3DE9103}">
      <dgm:prSet/>
      <dgm:spPr/>
      <dgm:t>
        <a:bodyPr/>
        <a:lstStyle/>
        <a:p>
          <a:endParaRPr lang="ru-RU"/>
        </a:p>
      </dgm:t>
    </dgm:pt>
    <dgm:pt modelId="{7106A778-2429-4308-878B-41B95DE66595}" type="sibTrans" cxnId="{F8F35CCA-60BE-4CB8-8A70-126CE3DE9103}">
      <dgm:prSet/>
      <dgm:spPr/>
      <dgm:t>
        <a:bodyPr/>
        <a:lstStyle/>
        <a:p>
          <a:endParaRPr lang="ru-RU"/>
        </a:p>
      </dgm:t>
    </dgm:pt>
    <dgm:pt modelId="{765569EB-CBA4-4B23-84AE-7355F772E71E}">
      <dgm:prSet phldrT="[Текст]" custT="1"/>
      <dgm:spPr/>
      <dgm:t>
        <a:bodyPr/>
        <a:lstStyle/>
        <a:p>
          <a:r>
            <a:rPr lang="ru-RU" sz="1800" dirty="0" smtClean="0"/>
            <a:t>Процент выпуска детей с чистой речью в общеобразовательные школы</a:t>
          </a:r>
          <a:endParaRPr lang="ru-RU" sz="1800" dirty="0"/>
        </a:p>
      </dgm:t>
    </dgm:pt>
    <dgm:pt modelId="{64A8D59D-07D2-48C1-9A0B-C57B057707CB}" type="parTrans" cxnId="{09418618-E1B6-41F7-A101-B25071B89DAD}">
      <dgm:prSet/>
      <dgm:spPr/>
      <dgm:t>
        <a:bodyPr/>
        <a:lstStyle/>
        <a:p>
          <a:endParaRPr lang="ru-RU"/>
        </a:p>
      </dgm:t>
    </dgm:pt>
    <dgm:pt modelId="{34876B26-107D-4B79-9402-CC1F1A95C00D}" type="sibTrans" cxnId="{09418618-E1B6-41F7-A101-B25071B89DAD}">
      <dgm:prSet/>
      <dgm:spPr/>
      <dgm:t>
        <a:bodyPr/>
        <a:lstStyle/>
        <a:p>
          <a:endParaRPr lang="ru-RU"/>
        </a:p>
      </dgm:t>
    </dgm:pt>
    <dgm:pt modelId="{36D24F12-F9BE-4E3C-A1BB-70D37D130B79}">
      <dgm:prSet phldrT="[Текст]" custT="1"/>
      <dgm:spPr/>
      <dgm:t>
        <a:bodyPr/>
        <a:lstStyle/>
        <a:p>
          <a:r>
            <a:rPr lang="ru-RU" sz="1800" dirty="0" smtClean="0"/>
            <a:t>Процент выпуска детей со значительным улучшением</a:t>
          </a:r>
          <a:endParaRPr lang="ru-RU" sz="1800" dirty="0"/>
        </a:p>
      </dgm:t>
    </dgm:pt>
    <dgm:pt modelId="{8F682302-4CAC-46AB-A283-E72FD3FC5F2F}" type="parTrans" cxnId="{9C3C3192-0C82-476B-8B52-F85772FA84B0}">
      <dgm:prSet/>
      <dgm:spPr/>
      <dgm:t>
        <a:bodyPr/>
        <a:lstStyle/>
        <a:p>
          <a:endParaRPr lang="ru-RU"/>
        </a:p>
      </dgm:t>
    </dgm:pt>
    <dgm:pt modelId="{E7F7DB60-B730-44A4-B281-4B0FB80B5D29}" type="sibTrans" cxnId="{9C3C3192-0C82-476B-8B52-F85772FA84B0}">
      <dgm:prSet/>
      <dgm:spPr/>
      <dgm:t>
        <a:bodyPr/>
        <a:lstStyle/>
        <a:p>
          <a:endParaRPr lang="ru-RU"/>
        </a:p>
      </dgm:t>
    </dgm:pt>
    <dgm:pt modelId="{4CFD5030-E83D-4032-8BAD-8E3783794031}">
      <dgm:prSet phldrT="[Текст]" custT="1"/>
      <dgm:spPr/>
      <dgm:t>
        <a:bodyPr/>
        <a:lstStyle/>
        <a:p>
          <a:r>
            <a:rPr lang="ru-RU" sz="1800" dirty="0" smtClean="0"/>
            <a:t>Выявление проблем в освоении программы (самые низкие показатели)</a:t>
          </a:r>
          <a:endParaRPr lang="ru-RU" sz="1800" dirty="0"/>
        </a:p>
      </dgm:t>
    </dgm:pt>
    <dgm:pt modelId="{EBE849ED-1192-4BAC-B952-C53D4C2624C5}" type="parTrans" cxnId="{66467362-85EE-4A27-B237-5C5744F420DF}">
      <dgm:prSet/>
      <dgm:spPr/>
      <dgm:t>
        <a:bodyPr/>
        <a:lstStyle/>
        <a:p>
          <a:endParaRPr lang="ru-RU"/>
        </a:p>
      </dgm:t>
    </dgm:pt>
    <dgm:pt modelId="{E29DC94F-CD87-4044-84DB-412D5C49A760}" type="sibTrans" cxnId="{66467362-85EE-4A27-B237-5C5744F420DF}">
      <dgm:prSet/>
      <dgm:spPr/>
      <dgm:t>
        <a:bodyPr/>
        <a:lstStyle/>
        <a:p>
          <a:endParaRPr lang="ru-RU"/>
        </a:p>
      </dgm:t>
    </dgm:pt>
    <dgm:pt modelId="{51BE0172-4A00-4E0F-A895-E42412C3A80B}" type="pres">
      <dgm:prSet presAssocID="{758A6FB1-9B84-4736-9C52-123BDD2B55D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9963BC-5EFE-4FF6-87F0-418B165D0062}" type="pres">
      <dgm:prSet presAssocID="{93701092-44F2-4686-9E8A-3B498942336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54430D-47C2-445B-A09F-42E53677B4A8}" type="pres">
      <dgm:prSet presAssocID="{473B990F-F298-4499-BBE6-346E5F6B75B6}" presName="sibTrans" presStyleCnt="0"/>
      <dgm:spPr/>
    </dgm:pt>
    <dgm:pt modelId="{B21134B3-95F6-4137-87F8-351B9F4118C5}" type="pres">
      <dgm:prSet presAssocID="{CA518747-28B9-4601-BC02-29053674EFC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F1E14E-3E8D-4D1C-99F1-BAC186D10136}" type="pres">
      <dgm:prSet presAssocID="{6E6E2962-384E-4965-959D-CC2AFBCCA018}" presName="sibTrans" presStyleCnt="0"/>
      <dgm:spPr/>
    </dgm:pt>
    <dgm:pt modelId="{4FA8F817-56A8-4C9A-98AF-2BD7B3906B5A}" type="pres">
      <dgm:prSet presAssocID="{0DBBF5CD-477D-4202-9376-2C5A182C608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F35CCA-60BE-4CB8-8A70-126CE3DE9103}" srcId="{758A6FB1-9B84-4736-9C52-123BDD2B55D5}" destId="{0DBBF5CD-477D-4202-9376-2C5A182C608B}" srcOrd="2" destOrd="0" parTransId="{DD9A6E58-76FA-4949-98AF-8068D348136D}" sibTransId="{7106A778-2429-4308-878B-41B95DE66595}"/>
    <dgm:cxn modelId="{7FE21AA3-4B44-4A49-8D39-EE8C5EFF28A5}" srcId="{CA518747-28B9-4601-BC02-29053674EFC5}" destId="{060015A5-C45F-491D-941C-AA22D6DF6355}" srcOrd="1" destOrd="0" parTransId="{2095BBB0-AE6F-4DEB-98C6-D26D3B0128DF}" sibTransId="{5B7B5FCC-4351-45BD-A408-1A47825C9654}"/>
    <dgm:cxn modelId="{799C5E11-FA2A-4280-B117-1A027A231F18}" type="presOf" srcId="{758A6FB1-9B84-4736-9C52-123BDD2B55D5}" destId="{51BE0172-4A00-4E0F-A895-E42412C3A80B}" srcOrd="0" destOrd="0" presId="urn:microsoft.com/office/officeart/2005/8/layout/hList6"/>
    <dgm:cxn modelId="{DDC385A3-4D7D-4C05-BD58-0C25FC22652B}" srcId="{758A6FB1-9B84-4736-9C52-123BDD2B55D5}" destId="{93701092-44F2-4686-9E8A-3B4989423367}" srcOrd="0" destOrd="0" parTransId="{F5790C77-9367-4D3F-8828-E01F2EC33C2B}" sibTransId="{473B990F-F298-4499-BBE6-346E5F6B75B6}"/>
    <dgm:cxn modelId="{3ED069BF-21B5-4C99-9C4C-39FFF210BE58}" type="presOf" srcId="{36D24F12-F9BE-4E3C-A1BB-70D37D130B79}" destId="{4FA8F817-56A8-4C9A-98AF-2BD7B3906B5A}" srcOrd="0" destOrd="2" presId="urn:microsoft.com/office/officeart/2005/8/layout/hList6"/>
    <dgm:cxn modelId="{390DDA9C-A272-4B9E-BC6A-07CEF631D91A}" srcId="{758A6FB1-9B84-4736-9C52-123BDD2B55D5}" destId="{CA518747-28B9-4601-BC02-29053674EFC5}" srcOrd="1" destOrd="0" parTransId="{C069D97C-24B5-44B5-956F-1A6E61CEB2E1}" sibTransId="{6E6E2962-384E-4965-959D-CC2AFBCCA018}"/>
    <dgm:cxn modelId="{4437E06E-9EA8-41C5-A497-034094DF3C87}" srcId="{CA518747-28B9-4601-BC02-29053674EFC5}" destId="{AF3B6F56-CE89-4123-991A-D6CCC68B0B39}" srcOrd="0" destOrd="0" parTransId="{9370E62C-8A2F-4294-8F61-214214916A95}" sibTransId="{FD090F88-8BF1-4EE8-9F09-DDA522CB2B2A}"/>
    <dgm:cxn modelId="{EAE3B253-2B4F-4269-80E5-B2438667EC3B}" type="presOf" srcId="{765569EB-CBA4-4B23-84AE-7355F772E71E}" destId="{4FA8F817-56A8-4C9A-98AF-2BD7B3906B5A}" srcOrd="0" destOrd="1" presId="urn:microsoft.com/office/officeart/2005/8/layout/hList6"/>
    <dgm:cxn modelId="{9C3C3192-0C82-476B-8B52-F85772FA84B0}" srcId="{0DBBF5CD-477D-4202-9376-2C5A182C608B}" destId="{36D24F12-F9BE-4E3C-A1BB-70D37D130B79}" srcOrd="1" destOrd="0" parTransId="{8F682302-4CAC-46AB-A283-E72FD3FC5F2F}" sibTransId="{E7F7DB60-B730-44A4-B281-4B0FB80B5D29}"/>
    <dgm:cxn modelId="{66467362-85EE-4A27-B237-5C5744F420DF}" srcId="{93701092-44F2-4686-9E8A-3B4989423367}" destId="{4CFD5030-E83D-4032-8BAD-8E3783794031}" srcOrd="2" destOrd="0" parTransId="{EBE849ED-1192-4BAC-B952-C53D4C2624C5}" sibTransId="{E29DC94F-CD87-4044-84DB-412D5C49A760}"/>
    <dgm:cxn modelId="{7742DFB4-1DE0-4CD7-8F71-81AD4B39644A}" type="presOf" srcId="{060015A5-C45F-491D-941C-AA22D6DF6355}" destId="{B21134B3-95F6-4137-87F8-351B9F4118C5}" srcOrd="0" destOrd="2" presId="urn:microsoft.com/office/officeart/2005/8/layout/hList6"/>
    <dgm:cxn modelId="{8BE7AB3B-68F1-4CF1-AC55-AE16979D2746}" type="presOf" srcId="{CA518747-28B9-4601-BC02-29053674EFC5}" destId="{B21134B3-95F6-4137-87F8-351B9F4118C5}" srcOrd="0" destOrd="0" presId="urn:microsoft.com/office/officeart/2005/8/layout/hList6"/>
    <dgm:cxn modelId="{7C724CC1-1607-4BB9-AD41-89B6EA4BD916}" srcId="{93701092-44F2-4686-9E8A-3B4989423367}" destId="{7DFC2AA2-846C-4C5B-AA00-416A23762752}" srcOrd="0" destOrd="0" parTransId="{AE591D2A-A657-4FDE-9209-EFB10F647A2C}" sibTransId="{DCA65117-58FC-4E98-A8B1-55BB7FEC430F}"/>
    <dgm:cxn modelId="{9BD3DA68-2BA8-43BA-B630-0F358878521D}" type="presOf" srcId="{4CFD5030-E83D-4032-8BAD-8E3783794031}" destId="{689963BC-5EFE-4FF6-87F0-418B165D0062}" srcOrd="0" destOrd="3" presId="urn:microsoft.com/office/officeart/2005/8/layout/hList6"/>
    <dgm:cxn modelId="{09418618-E1B6-41F7-A101-B25071B89DAD}" srcId="{0DBBF5CD-477D-4202-9376-2C5A182C608B}" destId="{765569EB-CBA4-4B23-84AE-7355F772E71E}" srcOrd="0" destOrd="0" parTransId="{64A8D59D-07D2-48C1-9A0B-C57B057707CB}" sibTransId="{34876B26-107D-4B79-9402-CC1F1A95C00D}"/>
    <dgm:cxn modelId="{A4AF2990-264E-438B-BAF3-621AC90C8142}" type="presOf" srcId="{F18FB502-690D-492C-86DC-528D6DF1EAC9}" destId="{689963BC-5EFE-4FF6-87F0-418B165D0062}" srcOrd="0" destOrd="2" presId="urn:microsoft.com/office/officeart/2005/8/layout/hList6"/>
    <dgm:cxn modelId="{4EE0CAE8-5E46-4EE2-A661-CB47CBB543DA}" type="presOf" srcId="{AF3B6F56-CE89-4123-991A-D6CCC68B0B39}" destId="{B21134B3-95F6-4137-87F8-351B9F4118C5}" srcOrd="0" destOrd="1" presId="urn:microsoft.com/office/officeart/2005/8/layout/hList6"/>
    <dgm:cxn modelId="{E77A09AF-4384-45D1-9F06-2CA831D6583D}" type="presOf" srcId="{7DFC2AA2-846C-4C5B-AA00-416A23762752}" destId="{689963BC-5EFE-4FF6-87F0-418B165D0062}" srcOrd="0" destOrd="1" presId="urn:microsoft.com/office/officeart/2005/8/layout/hList6"/>
    <dgm:cxn modelId="{F2E160FF-2C7C-44B6-829E-C845502D8AD6}" srcId="{93701092-44F2-4686-9E8A-3B4989423367}" destId="{F18FB502-690D-492C-86DC-528D6DF1EAC9}" srcOrd="1" destOrd="0" parTransId="{8ECF2781-0B5C-4897-9DE4-A96A60E3F1AA}" sibTransId="{36C379AB-D503-4AF9-AB4D-49DFECC1FA5F}"/>
    <dgm:cxn modelId="{05213B4B-9D80-4456-BE17-E7D23F774D4B}" type="presOf" srcId="{0DBBF5CD-477D-4202-9376-2C5A182C608B}" destId="{4FA8F817-56A8-4C9A-98AF-2BD7B3906B5A}" srcOrd="0" destOrd="0" presId="urn:microsoft.com/office/officeart/2005/8/layout/hList6"/>
    <dgm:cxn modelId="{BABE4C8F-1349-4ED2-9CA9-E3D51EED1DF2}" type="presOf" srcId="{93701092-44F2-4686-9E8A-3B4989423367}" destId="{689963BC-5EFE-4FF6-87F0-418B165D0062}" srcOrd="0" destOrd="0" presId="urn:microsoft.com/office/officeart/2005/8/layout/hList6"/>
    <dgm:cxn modelId="{4E89AD9B-4B6A-4EEC-AB0C-6726FB63BE5A}" type="presParOf" srcId="{51BE0172-4A00-4E0F-A895-E42412C3A80B}" destId="{689963BC-5EFE-4FF6-87F0-418B165D0062}" srcOrd="0" destOrd="0" presId="urn:microsoft.com/office/officeart/2005/8/layout/hList6"/>
    <dgm:cxn modelId="{2A51931D-DECD-44C5-8E89-E5ED2027571C}" type="presParOf" srcId="{51BE0172-4A00-4E0F-A895-E42412C3A80B}" destId="{4A54430D-47C2-445B-A09F-42E53677B4A8}" srcOrd="1" destOrd="0" presId="urn:microsoft.com/office/officeart/2005/8/layout/hList6"/>
    <dgm:cxn modelId="{51538FFB-B563-4E72-83B4-F6FA68B9FB68}" type="presParOf" srcId="{51BE0172-4A00-4E0F-A895-E42412C3A80B}" destId="{B21134B3-95F6-4137-87F8-351B9F4118C5}" srcOrd="2" destOrd="0" presId="urn:microsoft.com/office/officeart/2005/8/layout/hList6"/>
    <dgm:cxn modelId="{CCC65D0B-B461-4AFA-9EB2-6289E1520300}" type="presParOf" srcId="{51BE0172-4A00-4E0F-A895-E42412C3A80B}" destId="{D9F1E14E-3E8D-4D1C-99F1-BAC186D10136}" srcOrd="3" destOrd="0" presId="urn:microsoft.com/office/officeart/2005/8/layout/hList6"/>
    <dgm:cxn modelId="{E80F542A-3996-4C7B-B4D9-7668123965B5}" type="presParOf" srcId="{51BE0172-4A00-4E0F-A895-E42412C3A80B}" destId="{4FA8F817-56A8-4C9A-98AF-2BD7B3906B5A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830FB8-78A7-4A0E-931C-C4EE040F4100}">
      <dsp:nvSpPr>
        <dsp:cNvPr id="0" name=""/>
        <dsp:cNvSpPr/>
      </dsp:nvSpPr>
      <dsp:spPr>
        <a:xfrm>
          <a:off x="0" y="252412"/>
          <a:ext cx="2452687" cy="14716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Анализ деятельности ГБДОУ за предыдущий год</a:t>
          </a:r>
          <a:endParaRPr lang="ru-RU" sz="2000" b="1" kern="1200" dirty="0"/>
        </a:p>
      </dsp:txBody>
      <dsp:txXfrm>
        <a:off x="0" y="252412"/>
        <a:ext cx="2452687" cy="1471612"/>
      </dsp:txXfrm>
    </dsp:sp>
    <dsp:sp modelId="{30BE6F9E-2883-40E4-99CB-5DB7695C5AD6}">
      <dsp:nvSpPr>
        <dsp:cNvPr id="0" name=""/>
        <dsp:cNvSpPr/>
      </dsp:nvSpPr>
      <dsp:spPr>
        <a:xfrm>
          <a:off x="2697956" y="252412"/>
          <a:ext cx="2452687" cy="14716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Задачи на следующий учебный год</a:t>
          </a:r>
          <a:endParaRPr lang="ru-RU" sz="2000" b="1" kern="1200" dirty="0"/>
        </a:p>
      </dsp:txBody>
      <dsp:txXfrm>
        <a:off x="2697956" y="252412"/>
        <a:ext cx="2452687" cy="1471612"/>
      </dsp:txXfrm>
    </dsp:sp>
    <dsp:sp modelId="{FE136B0B-79C7-4CEC-9BEC-B12B32669059}">
      <dsp:nvSpPr>
        <dsp:cNvPr id="0" name=""/>
        <dsp:cNvSpPr/>
      </dsp:nvSpPr>
      <dsp:spPr>
        <a:xfrm>
          <a:off x="5395912" y="252412"/>
          <a:ext cx="2452687" cy="14716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Организация предметно-развивающей среды</a:t>
          </a:r>
          <a:endParaRPr lang="ru-RU" sz="2000" b="1" kern="1200" dirty="0"/>
        </a:p>
      </dsp:txBody>
      <dsp:txXfrm>
        <a:off x="5395912" y="252412"/>
        <a:ext cx="2452687" cy="1471612"/>
      </dsp:txXfrm>
    </dsp:sp>
    <dsp:sp modelId="{73E16C9C-9B76-4225-89BC-EAC83BF329C5}">
      <dsp:nvSpPr>
        <dsp:cNvPr id="0" name=""/>
        <dsp:cNvSpPr/>
      </dsp:nvSpPr>
      <dsp:spPr>
        <a:xfrm>
          <a:off x="0" y="1969293"/>
          <a:ext cx="2452687" cy="14716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 Организация работы с кадрами</a:t>
          </a:r>
          <a:endParaRPr lang="ru-RU" sz="2000" b="1" kern="1200" dirty="0"/>
        </a:p>
      </dsp:txBody>
      <dsp:txXfrm>
        <a:off x="0" y="1969293"/>
        <a:ext cx="2452687" cy="1471612"/>
      </dsp:txXfrm>
    </dsp:sp>
    <dsp:sp modelId="{EE756D77-D351-4AF7-BCE1-44C56A2C34B1}">
      <dsp:nvSpPr>
        <dsp:cNvPr id="0" name=""/>
        <dsp:cNvSpPr/>
      </dsp:nvSpPr>
      <dsp:spPr>
        <a:xfrm>
          <a:off x="2697956" y="1969293"/>
          <a:ext cx="2452687" cy="14716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Инновационная</a:t>
          </a:r>
          <a:r>
            <a:rPr lang="ru-RU" sz="2000" b="1" kern="1200" baseline="0" dirty="0" smtClean="0"/>
            <a:t> деятельность ДОУ</a:t>
          </a:r>
          <a:endParaRPr lang="ru-RU" sz="2000" b="1" kern="1200" dirty="0"/>
        </a:p>
      </dsp:txBody>
      <dsp:txXfrm>
        <a:off x="2697956" y="1969293"/>
        <a:ext cx="2452687" cy="1471612"/>
      </dsp:txXfrm>
    </dsp:sp>
    <dsp:sp modelId="{A8D97736-9B6F-456D-81E6-8276C86A3BE7}">
      <dsp:nvSpPr>
        <dsp:cNvPr id="0" name=""/>
        <dsp:cNvSpPr/>
      </dsp:nvSpPr>
      <dsp:spPr>
        <a:xfrm>
          <a:off x="5395912" y="1969293"/>
          <a:ext cx="2452687" cy="14716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Контроль по обеспечению качества образовательной деятельности</a:t>
          </a:r>
          <a:endParaRPr lang="ru-RU" sz="2000" b="1" kern="1200" dirty="0"/>
        </a:p>
      </dsp:txBody>
      <dsp:txXfrm>
        <a:off x="5395912" y="1969293"/>
        <a:ext cx="2452687" cy="1471612"/>
      </dsp:txXfrm>
    </dsp:sp>
    <dsp:sp modelId="{3B9A6DA9-11EC-4304-B751-18E5D99D3F54}">
      <dsp:nvSpPr>
        <dsp:cNvPr id="0" name=""/>
        <dsp:cNvSpPr/>
      </dsp:nvSpPr>
      <dsp:spPr>
        <a:xfrm>
          <a:off x="1348978" y="3686174"/>
          <a:ext cx="2452687" cy="14716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Взаимодействие с семьями воспитанников</a:t>
          </a:r>
          <a:endParaRPr lang="ru-RU" sz="2000" b="1" kern="1200" dirty="0"/>
        </a:p>
      </dsp:txBody>
      <dsp:txXfrm>
        <a:off x="1348978" y="3686174"/>
        <a:ext cx="2452687" cy="1471612"/>
      </dsp:txXfrm>
    </dsp:sp>
    <dsp:sp modelId="{0D472512-7C17-4E1A-8F80-92EF034AB279}">
      <dsp:nvSpPr>
        <dsp:cNvPr id="0" name=""/>
        <dsp:cNvSpPr/>
      </dsp:nvSpPr>
      <dsp:spPr>
        <a:xfrm>
          <a:off x="4046934" y="3686174"/>
          <a:ext cx="2452687" cy="14716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Приложения</a:t>
          </a:r>
          <a:endParaRPr lang="ru-RU" sz="2000" b="1" kern="1200" dirty="0"/>
        </a:p>
      </dsp:txBody>
      <dsp:txXfrm>
        <a:off x="4046934" y="3686174"/>
        <a:ext cx="2452687" cy="147161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9963BC-5EFE-4FF6-87F0-418B165D0062}">
      <dsp:nvSpPr>
        <dsp:cNvPr id="0" name=""/>
        <dsp:cNvSpPr/>
      </dsp:nvSpPr>
      <dsp:spPr>
        <a:xfrm rot="16200000">
          <a:off x="-1481252" y="1482191"/>
          <a:ext cx="5407025" cy="2442641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Освоение ООПДО по образовательным областям (конец года)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Мониторинг во всех группах ДОУ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Сводные данные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Выявление проблем в освоении программы (самые низкие показатели)</a:t>
          </a:r>
          <a:endParaRPr lang="ru-RU" sz="1800" kern="1200" dirty="0"/>
        </a:p>
      </dsp:txBody>
      <dsp:txXfrm rot="16200000">
        <a:off x="-1481252" y="1482191"/>
        <a:ext cx="5407025" cy="2442641"/>
      </dsp:txXfrm>
    </dsp:sp>
    <dsp:sp modelId="{B21134B3-95F6-4137-87F8-351B9F4118C5}">
      <dsp:nvSpPr>
        <dsp:cNvPr id="0" name=""/>
        <dsp:cNvSpPr/>
      </dsp:nvSpPr>
      <dsp:spPr>
        <a:xfrm rot="16200000">
          <a:off x="1144587" y="1482191"/>
          <a:ext cx="5407025" cy="2442641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Итоговый мониторинг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Итоговый мониторинг развития интегративных качеств выпускников ДОУ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Заключение по результатам мониторинга</a:t>
          </a:r>
          <a:endParaRPr lang="ru-RU" sz="1800" kern="1200" dirty="0"/>
        </a:p>
      </dsp:txBody>
      <dsp:txXfrm rot="16200000">
        <a:off x="1144587" y="1482191"/>
        <a:ext cx="5407025" cy="2442641"/>
      </dsp:txXfrm>
    </dsp:sp>
    <dsp:sp modelId="{4FA8F817-56A8-4C9A-98AF-2BD7B3906B5A}">
      <dsp:nvSpPr>
        <dsp:cNvPr id="0" name=""/>
        <dsp:cNvSpPr/>
      </dsp:nvSpPr>
      <dsp:spPr>
        <a:xfrm rot="16200000">
          <a:off x="3770427" y="1482191"/>
          <a:ext cx="5407025" cy="2442641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Итоги коррекционной работы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Процент выпуска детей с чистой речью в общеобразовательные школы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Процент выпуска детей со значительным улучшением</a:t>
          </a:r>
          <a:endParaRPr lang="ru-RU" sz="1800" kern="1200" dirty="0"/>
        </a:p>
      </dsp:txBody>
      <dsp:txXfrm rot="16200000">
        <a:off x="3770427" y="1482191"/>
        <a:ext cx="5407025" cy="24426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G_0284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419600" y="2895600"/>
            <a:ext cx="4459434" cy="3535363"/>
          </a:xfr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546848" cy="12954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Государственное бюджетное дошкольное образовательное учреждение  детский сад № 101 комбинированного вида                                                  Калининского района Санкт-Петербурга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7854696" cy="4876800"/>
          </a:xfrm>
        </p:spPr>
        <p:txBody>
          <a:bodyPr>
            <a:normAutofit fontScale="70000" lnSpcReduction="20000"/>
          </a:bodyPr>
          <a:lstStyle/>
          <a:p>
            <a:pPr algn="ctr"/>
            <a:endParaRPr lang="ru-RU" sz="3800" dirty="0" smtClean="0">
              <a:solidFill>
                <a:srgbClr val="C00000"/>
              </a:solidFill>
            </a:endParaRPr>
          </a:p>
          <a:p>
            <a:pPr algn="ctr"/>
            <a:r>
              <a:rPr lang="ru-RU" sz="3800" dirty="0" smtClean="0">
                <a:solidFill>
                  <a:srgbClr val="C00000"/>
                </a:solidFill>
              </a:rPr>
              <a:t>«Алгоритм создания годового                                               плана ДОУ»</a:t>
            </a:r>
          </a:p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endParaRPr lang="ru-RU" sz="1800" dirty="0" smtClean="0">
              <a:solidFill>
                <a:srgbClr val="C00000"/>
              </a:solidFill>
            </a:endParaRPr>
          </a:p>
          <a:p>
            <a:pPr algn="ctr"/>
            <a:r>
              <a:rPr lang="ru-RU" sz="1800" dirty="0" smtClean="0">
                <a:solidFill>
                  <a:srgbClr val="C00000"/>
                </a:solidFill>
              </a:rPr>
              <a:t>                                                            </a:t>
            </a:r>
          </a:p>
          <a:p>
            <a:r>
              <a:rPr lang="ru-RU" sz="2900" dirty="0" smtClean="0">
                <a:solidFill>
                  <a:srgbClr val="C00000"/>
                </a:solidFill>
              </a:rPr>
              <a:t>        </a:t>
            </a:r>
          </a:p>
          <a:p>
            <a:r>
              <a:rPr lang="ru-RU" sz="2200" dirty="0" smtClean="0">
                <a:solidFill>
                  <a:srgbClr val="C00000"/>
                </a:solidFill>
              </a:rPr>
              <a:t>             </a:t>
            </a:r>
          </a:p>
          <a:p>
            <a:endParaRPr lang="ru-RU" sz="2200" dirty="0" smtClean="0">
              <a:solidFill>
                <a:srgbClr val="C00000"/>
              </a:solidFill>
            </a:endParaRPr>
          </a:p>
          <a:p>
            <a:endParaRPr lang="ru-RU" sz="2200" dirty="0" smtClean="0">
              <a:solidFill>
                <a:srgbClr val="C00000"/>
              </a:solidFill>
            </a:endParaRPr>
          </a:p>
          <a:p>
            <a:endParaRPr lang="ru-RU" sz="2200" dirty="0" smtClean="0">
              <a:solidFill>
                <a:srgbClr val="C00000"/>
              </a:solidFill>
            </a:endParaRPr>
          </a:p>
          <a:p>
            <a:r>
              <a:rPr lang="ru-RU" sz="2200" dirty="0" smtClean="0">
                <a:solidFill>
                  <a:srgbClr val="C00000"/>
                </a:solidFill>
              </a:rPr>
              <a:t>                          старший воспитатель</a:t>
            </a:r>
          </a:p>
          <a:p>
            <a:r>
              <a:rPr lang="ru-RU" sz="2200" dirty="0" smtClean="0">
                <a:solidFill>
                  <a:srgbClr val="C00000"/>
                </a:solidFill>
              </a:rPr>
              <a:t>                                Поспелова Н.А.</a:t>
            </a:r>
          </a:p>
          <a:p>
            <a:endParaRPr lang="ru-RU" sz="2900" dirty="0" smtClean="0">
              <a:solidFill>
                <a:srgbClr val="C00000"/>
              </a:solidFill>
            </a:endParaRPr>
          </a:p>
          <a:p>
            <a:r>
              <a:rPr lang="ru-RU" sz="2900" dirty="0" smtClean="0">
                <a:solidFill>
                  <a:srgbClr val="C00000"/>
                </a:solidFill>
              </a:rPr>
              <a:t>                                                                                       </a:t>
            </a:r>
            <a:r>
              <a:rPr lang="ru-RU" sz="1800" dirty="0" smtClean="0">
                <a:solidFill>
                  <a:srgbClr val="C00000"/>
                </a:solidFill>
              </a:rPr>
              <a:t>                </a:t>
            </a:r>
          </a:p>
          <a:p>
            <a:r>
              <a:rPr lang="ru-RU" sz="1800" dirty="0" smtClean="0">
                <a:solidFill>
                  <a:srgbClr val="C00000"/>
                </a:solidFill>
              </a:rPr>
              <a:t>                                                      2013-2014 год   </a:t>
            </a:r>
            <a:endParaRPr lang="ru-RU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56356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Анализ образовательной работы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066800"/>
          <a:ext cx="7696200" cy="540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0"/>
            <a:ext cx="7467600" cy="3810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</a:rPr>
              <a:t>Результаты мониторинга (сводные данные по ГБДОУ)</a:t>
            </a: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328291"/>
          <a:ext cx="9144000" cy="6554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771"/>
                <a:gridCol w="740229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192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ОО /№ </a:t>
                      </a:r>
                      <a:r>
                        <a:rPr lang="ru-RU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гр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03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Здоров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С-68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С-27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С-100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С-64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С-84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Н-16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С-25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Н-75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С-25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Н-75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С-25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Н-75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С-90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Н-10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С-78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Н-22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С-46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03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ФК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В-18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С-59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В-18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С-27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С-92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С-64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Н-36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С-84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С-17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С-55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С-40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С-75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Н-25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В-6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С-40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Н-54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03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Социал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В-19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С-45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С-55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С-91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С-57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С-50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С-17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С-56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С-30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С-82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В-6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С-51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Н-43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03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Труд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С-73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С-64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С-90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С-42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С-84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С-34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С-26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С-80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С-72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В-2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С-54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Н-44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03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Безопас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В-13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С-32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С-27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С-92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С-64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С-58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С-17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С-56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С-40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В-4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С-43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Н-53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03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Позна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С-45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С-36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С-83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С-50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С-58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С-58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В-11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С-37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В-3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С-43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Н-53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03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Коммун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В-12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С-50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С-18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С-92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С-42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С-50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С-50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С-40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С-72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В-1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С-44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Н-55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03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Чтение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С-73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С-27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С-42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С-58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С-42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С-20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С-65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С-35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03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Худ</a:t>
                      </a:r>
                      <a:r>
                        <a:rPr lang="ru-RU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тв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С-55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В-18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С-18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С-84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С-63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С-84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С-50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С-80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В-14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С-58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В-9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С-44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Н-47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03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Музыка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В-18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С-55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В-18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С-46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В-24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С-66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С-85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С-92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С-16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С-50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С-60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С-72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В-8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С-55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Н-37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934"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 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С-58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С-34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С-80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В-2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С-47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Н-51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С-71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С-25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Н-75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С-14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Н-86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С-46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В-0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С-49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Н-51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В-4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С-66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Н-30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В-4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С-48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Н-48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2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28600" y="228600"/>
          <a:ext cx="8305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6362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-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467600" cy="57119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Самые низкие показатели освоения программы по образовательным областям:</a:t>
            </a:r>
          </a:p>
          <a:p>
            <a:r>
              <a:rPr lang="ru-RU" dirty="0" smtClean="0"/>
              <a:t>Чтение художественной </a:t>
            </a:r>
          </a:p>
          <a:p>
            <a:pPr>
              <a:buNone/>
            </a:pPr>
            <a:r>
              <a:rPr lang="ru-RU" dirty="0" smtClean="0"/>
              <a:t>    литературы (н.у. – 11%);</a:t>
            </a:r>
          </a:p>
          <a:p>
            <a:r>
              <a:rPr lang="ru-RU" dirty="0" smtClean="0"/>
              <a:t>Познание(н.у. – 11%) ;</a:t>
            </a:r>
          </a:p>
          <a:p>
            <a:r>
              <a:rPr lang="ru-RU" dirty="0" smtClean="0"/>
              <a:t> Безопасность (н.у.- 10%);</a:t>
            </a:r>
          </a:p>
          <a:p>
            <a:r>
              <a:rPr lang="ru-RU" dirty="0" smtClean="0"/>
              <a:t>Коммуникация ( н.у.-9%);</a:t>
            </a:r>
          </a:p>
          <a:p>
            <a:r>
              <a:rPr lang="ru-RU" dirty="0" smtClean="0"/>
              <a:t>Здоровье ( н.у.-9%);</a:t>
            </a:r>
          </a:p>
        </p:txBody>
      </p:sp>
      <p:pic>
        <p:nvPicPr>
          <p:cNvPr id="5124" name="Picture 4" descr="http://www.dzr.by/wp-content/uploads/2012/06/1324380523_children_read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962400"/>
            <a:ext cx="3886200" cy="25877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6" name="Picture 6" descr="http://gtrk-saratov.ru/images/cms/data/2011-2012/%D0%BD%D0%BE%D1%8F%D0%B1%D1%80%D1%8C/20/pd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914400"/>
            <a:ext cx="2898587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Итоговый мониторинг развития интегративных качеств выпускников ДОУ</a:t>
            </a:r>
            <a:br>
              <a:rPr lang="ru-RU" sz="2400" dirty="0" smtClean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28600" y="1219199"/>
          <a:ext cx="81534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175"/>
                <a:gridCol w="1019175"/>
                <a:gridCol w="1019175"/>
                <a:gridCol w="1019175"/>
                <a:gridCol w="1019175"/>
                <a:gridCol w="1019175"/>
                <a:gridCol w="1019175"/>
                <a:gridCol w="1019175"/>
              </a:tblGrid>
              <a:tr h="394556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Интегративные качества детей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Кол-во детей 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Уровни развития интегративных качеств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4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высокий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средний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низкий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0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кол-во детей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кол-во детей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кол-во детей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80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физические качества (итог)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53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35,8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34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64,2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19785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80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интеллектуальные качества (итог)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53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23,8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44,9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29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54,7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19785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0,4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80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личностные качества (итог)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53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17,33333333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32,7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34,66666667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65,4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19785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1,9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0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ДОУ №101 *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53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37,8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32,6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61,4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19785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0,8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Заключение по результатам итогового мониторинга ООП ДО за 2011-2012 год</a:t>
            </a:r>
            <a:br>
              <a:rPr lang="ru-RU" sz="2400" dirty="0" smtClean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33400" y="1219200"/>
          <a:ext cx="77724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861"/>
                <a:gridCol w="3410339"/>
                <a:gridCol w="3886200"/>
              </a:tblGrid>
              <a:tr h="4021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Показатели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Результаты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06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Состояние развития физических качеств в %: (высокий, средний  низкий)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В- 35,8 %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С- 64,2 %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Н – 0 %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06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Состояние развития интеллектуальных  качеств в %: (высокий, средний  низкий)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 – 44,9 %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С – 54,7 %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Н -0,4 %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06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Состояние развития личностных качеств в %: (высокий, средний  низкий)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 – 32,7 %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С – 65,4 %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Н – 1,9 %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70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Причины низкого уровня развития физических качеств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нет такого 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70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Причины низкого уровня развития интеллектуальных качеств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Часто болеющие дети, которые освоили программу не в полном объеме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70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Причины низкого уровня развития личностных качеств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Индивидуальные особенности детей с ОВЗ  в логопедических группах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77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Корректировка образовательного процесса по результатам мониторинга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Усилить взаимодействие с семьями воспитанников, особенно теми, кто имеет проблемы со здоровьем, организовать возможность дистанционного общения (через сайт ДОУ,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блоги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педагогов и т.д.)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0366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Результаты коррекционной работы в речевых группах по выпуску детей в школу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85800" y="1143000"/>
          <a:ext cx="7467600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Выпущено детей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 школу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2011/2012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2012/2013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 чистой речью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93%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80%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со значительным улучшением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 выпускников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ВЫВОД: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Коррекционная работа ведется на высоком уровне, дает стабильно высокие результаты, выпуск с чистой речью в этом году меньше в силу объективных причин, связанных со здоровьем воспитанников, дети со значительными улучшениями выпущены в общеобразовательные школы, готовы к школьному обучению, но им рекомендованы занятия с логопедом в первом классе.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467600" cy="6096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Развитие материально-технической базы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33400" y="1219200"/>
          <a:ext cx="7620000" cy="5181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143"/>
                <a:gridCol w="3110204"/>
                <a:gridCol w="2332653"/>
              </a:tblGrid>
              <a:tr h="4557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890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Мероприятия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890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Что выполнено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890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Исполнитель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7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889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889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Ремонтные работы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889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Косметический ремонт спортивного зала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889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Косметический ремонт групп </a:t>
                      </a:r>
                    </a:p>
                    <a:p>
                      <a:pPr marL="457200" algn="l">
                        <a:spcAft>
                          <a:spcPts val="0"/>
                        </a:spcAft>
                        <a:tabLst>
                          <a:tab pos="889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№ 9, раздевалка группы № 1, 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Своими силами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7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89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889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Приобретение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889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Магнитофон для спортивного зала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890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Своими силами и с помощью родителей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7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889000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889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Переоборудование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889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Переоборудование театральной студии в помещение для руководителя физического воспитания и зала заседаний для педагогов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8890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Своими силами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6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889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Оборудование игровых площадок для прогулки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889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Игровое оборудование на прогулочных площадках групп</a:t>
                      </a:r>
                    </a:p>
                    <a:p>
                      <a:pPr marL="457200" algn="l">
                        <a:spcAft>
                          <a:spcPts val="0"/>
                        </a:spcAft>
                        <a:tabLst>
                          <a:tab pos="889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(5 комплексов, 2 пожарные машины)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  <a:tab pos="889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Спортивное оборудование на улице (2 мишени, 2 комплекса,</a:t>
                      </a:r>
                    </a:p>
                    <a:p>
                      <a:pPr marL="457200" algn="l">
                        <a:spcAft>
                          <a:spcPts val="0"/>
                        </a:spcAft>
                        <a:tabLst>
                          <a:tab pos="889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2  баскетбольных кольца, бревно, ступеньки)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8890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Адресная программа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Выводы: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924800" cy="563575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Таким образом, анализ образовательной деятельности ДОУ выявил следующие показатели освоения ООПДО: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высокий уровень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художественное творчество, музыка  (35 %)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средний уровень-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социализация, труд, ФК (55 %)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низкий уровень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здоровье, безопасность, познание, коммуникация, чтение художественной литературы (10 %)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Анализ выполнения задач по физическому воспитанию выявил снижение показателей физического развития и двигательных качеств, увеличение заболеваемости детей по сравнению с предыдущим годом, что ставит задачу сохранения и укрепления здоровья на первый план.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Необходимо улучшить работу по взаимодействию между руководителем физического воспитания и воспитателями групп для обеспечения интеграции образовательных областей и успешного освоения программы.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81000" y="228600"/>
            <a:ext cx="7467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/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/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/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ЗАДАЧИ образовательной деятельности                   на 2013-2014 учебный год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7467600" cy="5257800"/>
          </a:xfrm>
        </p:spPr>
        <p:txBody>
          <a:bodyPr>
            <a:normAutofit fontScale="77500" lnSpcReduction="20000"/>
          </a:bodyPr>
          <a:lstStyle/>
          <a:p>
            <a:pPr marL="457200" lvl="0" indent="-457200">
              <a:buNone/>
            </a:pPr>
            <a:r>
              <a:rPr lang="ru-RU" dirty="0" smtClean="0"/>
              <a:t>1. Формировать начальные представления о здоровом образе жизни  через приобщение к спорту и спортивным играм;</a:t>
            </a:r>
          </a:p>
          <a:p>
            <a:pPr marL="457200" lvl="0" indent="-45720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 2. Формировать практические умения и навыки безопасного поведения на улице через знакомство с ПДД;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3.Воспитывать интерес и потребность в чтении книг как условие дальнейшего успешного школьного обучения;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4. Развивать связную речь дошкольников с помощью современных инновационных технологий (мнемотехника, моделирование, алгоритмы);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5. Продолжать развивать познавательную активность детей через взаимодействие с родителями в различных формах совместной деятельности;</a:t>
            </a:r>
          </a:p>
          <a:p>
            <a:pPr lvl="0">
              <a:buNone/>
            </a:pPr>
            <a:r>
              <a:rPr lang="ru-RU" dirty="0" smtClean="0"/>
              <a:t>  </a:t>
            </a:r>
          </a:p>
          <a:p>
            <a:pPr>
              <a:buNone/>
            </a:pPr>
            <a:endParaRPr lang="ru-RU" dirty="0" smtClean="0"/>
          </a:p>
          <a:p>
            <a:pPr marL="457200" lvl="0" indent="-457200">
              <a:buAutoNum type="arabicPeriod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Содержание годового плана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914400"/>
          <a:ext cx="7848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467600" cy="8080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C00000"/>
                </a:solidFill>
              </a:rPr>
              <a:t>Организация работы с кадрами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609600"/>
          <a:ext cx="9144000" cy="601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1615735"/>
                <a:gridCol w="1242874"/>
                <a:gridCol w="798991"/>
              </a:tblGrid>
              <a:tr h="382210"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Содержание работы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срок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отв.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выполнение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4032">
                <a:tc>
                  <a:txBody>
                    <a:bodyPr/>
                    <a:lstStyle/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Плановая аттестация педагогических кадров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200" u="sng" dirty="0">
                          <a:latin typeface="Times New Roman"/>
                          <a:ea typeface="Times New Roman"/>
                        </a:rPr>
                        <a:t>первая категория: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Саблина Л.Г.</a:t>
                      </a: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200" u="sng" dirty="0" smtClean="0">
                          <a:latin typeface="Times New Roman"/>
                          <a:ea typeface="Times New Roman"/>
                        </a:rPr>
                        <a:t>высшая </a:t>
                      </a:r>
                      <a:r>
                        <a:rPr lang="ru-RU" sz="1200" u="sng" dirty="0">
                          <a:latin typeface="Times New Roman"/>
                          <a:ea typeface="Times New Roman"/>
                        </a:rPr>
                        <a:t>категория: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Витко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Л.А.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март 2013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Воспитетелиинструктор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по ФК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spcAft>
                          <a:spcPts val="60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568">
                <a:tc>
                  <a:txBody>
                    <a:bodyPr/>
                    <a:lstStyle/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Курсы повышения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квалификации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Калинина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М.И., Глазова Л.П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Курсы ИКТ </a:t>
                      </a:r>
                      <a:r>
                        <a:rPr lang="ru-RU" sz="1200" b="0" dirty="0" smtClean="0"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200" b="0" dirty="0" err="1" smtClean="0">
                          <a:latin typeface="Times New Roman"/>
                          <a:ea typeface="Times New Roman"/>
                        </a:rPr>
                        <a:t>Голубева</a:t>
                      </a:r>
                      <a:r>
                        <a:rPr lang="ru-RU" sz="1200" b="0" baseline="0" dirty="0" smtClean="0">
                          <a:latin typeface="Times New Roman"/>
                          <a:ea typeface="Times New Roman"/>
                        </a:rPr>
                        <a:t> И.В., Пономарева Т.Н.</a:t>
                      </a:r>
                      <a:endParaRPr lang="ru-RU" sz="12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воспитатели</a:t>
                      </a: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marL="179705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воспитатели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spcAft>
                          <a:spcPts val="6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990">
                <a:tc>
                  <a:txBody>
                    <a:bodyPr/>
                    <a:lstStyle/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Педсоветы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: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 раз в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квартал по задачам годового плана)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Установочный: «Повышение качества образовательной деятельности в ходе реализации ООП ДО ГБДОУ № 101»: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342900" algn="just"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 Итоги работы районной педагогической конференции «Петербургская школа: от реальности к будущему» от 28.08.12</a:t>
                      </a: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    Знакомство с годовым планом;</a:t>
                      </a:r>
                    </a:p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    - Разное</a:t>
                      </a:r>
                    </a:p>
                    <a:p>
                      <a:pPr marL="228600" indent="-228600" algn="just">
                        <a:spcAft>
                          <a:spcPts val="600"/>
                        </a:spcAft>
                        <a:tabLst>
                          <a:tab pos="228600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.«Береги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</a:rPr>
                        <a:t> здоровье смолоду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!»                                                                                        </a:t>
                      </a:r>
                    </a:p>
                    <a:p>
                      <a:pPr marL="228600" indent="-228600" algn="just">
                        <a:spcAft>
                          <a:spcPts val="600"/>
                        </a:spcAft>
                        <a:tabLst>
                          <a:tab pos="228600" algn="l"/>
                        </a:tabLs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(ОО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«здоровье» , «безопасность»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228600" indent="-228600" algn="just">
                        <a:spcAft>
                          <a:spcPts val="600"/>
                        </a:spcAft>
                        <a:tabLst>
                          <a:tab pos="228600" algn="l"/>
                        </a:tabLs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b="0" dirty="0" smtClean="0">
                          <a:latin typeface="Times New Roman"/>
                          <a:ea typeface="Times New Roman"/>
                        </a:rPr>
                        <a:t>Приобщение</a:t>
                      </a:r>
                      <a:r>
                        <a:rPr lang="ru-RU" sz="1200" b="0" baseline="0" dirty="0" smtClean="0">
                          <a:latin typeface="Times New Roman"/>
                          <a:ea typeface="Times New Roman"/>
                        </a:rPr>
                        <a:t> дошкольников к спорту и спортивным играм (инструктор по ФК)</a:t>
                      </a:r>
                      <a:endParaRPr lang="ru-RU" sz="1200" b="0" dirty="0">
                        <a:latin typeface="Times New Roman"/>
                        <a:ea typeface="Times New Roman"/>
                      </a:endParaRPr>
                    </a:p>
                    <a:p>
                      <a:pPr marL="228600" indent="-228600" algn="just">
                        <a:spcAft>
                          <a:spcPts val="600"/>
                        </a:spcAft>
                        <a:tabLst>
                          <a:tab pos="228600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Воспитание привычки к безопасному поведению на улице;</a:t>
                      </a:r>
                    </a:p>
                    <a:p>
                      <a:pPr marL="228600" indent="-228600" algn="just">
                        <a:spcAft>
                          <a:spcPts val="600"/>
                        </a:spcAft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 Итоги тематического контроля;</a:t>
                      </a:r>
                    </a:p>
                    <a:p>
                      <a:pPr marL="228600" indent="-228600" algn="just">
                        <a:spcAft>
                          <a:spcPts val="600"/>
                        </a:spcAft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 Разное;</a:t>
                      </a:r>
                    </a:p>
                    <a:p>
                      <a:pPr marL="228600" indent="-228600" algn="just">
                        <a:spcAft>
                          <a:spcPts val="600"/>
                        </a:spcAft>
                        <a:tabLst>
                          <a:tab pos="228600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spcAft>
                          <a:spcPts val="6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         Сентябрь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Ноябрь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spcAft>
                          <a:spcPts val="6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заведующий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ст.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восп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Педагоги</a:t>
                      </a: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заведующий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ст.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восп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Педагоги</a:t>
                      </a: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Инструктор по ФК</a:t>
                      </a: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spcAft>
                          <a:spcPts val="6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2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28600" y="152400"/>
          <a:ext cx="8686800" cy="635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219200"/>
                <a:gridCol w="1371600"/>
                <a:gridCol w="762000"/>
              </a:tblGrid>
              <a:tr h="387669"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Содержание работы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срок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отв.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выполнение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731"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«Как</a:t>
                      </a:r>
                      <a:r>
                        <a:rPr kumimoji="0" lang="ru-RU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хорошо уметь читать</a:t>
                      </a:r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!» 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(О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 «чтение художественной литературы», «коммуникация»)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Использование</a:t>
                      </a:r>
                      <a:r>
                        <a:rPr kumimoji="0" lang="ru-RU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проектного метода при знакомстве с книгами;</a:t>
                      </a:r>
                    </a:p>
                    <a:p>
                      <a:r>
                        <a:rPr kumimoji="0" lang="ru-RU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Использование современных технологий в развитии речи детей (учитель-логопед Абросимова Р.Л.)</a:t>
                      </a:r>
                      <a:endParaRPr kumimoji="0" lang="ru-RU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Итоги тематического контроля;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Разное;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4.«Итоги работы за учебный год».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    Выполнение задач годового плана;</a:t>
                      </a:r>
                    </a:p>
                    <a:p>
                      <a:pPr lvl="0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Анализ образовательной работы; 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   Результаты прохождения аттестации;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Перспективы на следующий учебный год;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февраль</a:t>
                      </a:r>
                    </a:p>
                    <a:p>
                      <a:pPr algn="l"/>
                      <a:endParaRPr lang="ru-RU" sz="1400" dirty="0" smtClean="0"/>
                    </a:p>
                    <a:p>
                      <a:pPr algn="l"/>
                      <a:endParaRPr lang="ru-RU" sz="1400" dirty="0" smtClean="0"/>
                    </a:p>
                    <a:p>
                      <a:pPr algn="l"/>
                      <a:endParaRPr lang="ru-RU" sz="1400" dirty="0" smtClean="0"/>
                    </a:p>
                    <a:p>
                      <a:pPr algn="l"/>
                      <a:endParaRPr lang="ru-RU" sz="1400" dirty="0" smtClean="0"/>
                    </a:p>
                    <a:p>
                      <a:pPr algn="l"/>
                      <a:endParaRPr lang="ru-RU" sz="1400" dirty="0" smtClean="0"/>
                    </a:p>
                    <a:p>
                      <a:pPr algn="l"/>
                      <a:endParaRPr lang="ru-RU" sz="1400" dirty="0" smtClean="0"/>
                    </a:p>
                    <a:p>
                      <a:pPr algn="l"/>
                      <a:r>
                        <a:rPr lang="ru-RU" sz="1400" dirty="0" smtClean="0"/>
                        <a:t>май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l"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заведующий</a:t>
                      </a:r>
                    </a:p>
                    <a:p>
                      <a:pPr marL="179705" algn="l"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ст.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</a:rPr>
                        <a:t>восп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marL="179705" algn="l"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педагоги</a:t>
                      </a:r>
                    </a:p>
                    <a:p>
                      <a:pPr algn="l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5880">
                <a:tc>
                  <a:txBody>
                    <a:bodyPr/>
                    <a:lstStyle/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Семинары: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1часть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</a:rPr>
                        <a:t> – теоретическая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«Традиционные и инновационные формы работы с семьей»</a:t>
                      </a:r>
                      <a:endParaRPr lang="ru-RU" sz="1400" baseline="0" dirty="0" smtClean="0">
                        <a:latin typeface="Times New Roman"/>
                        <a:ea typeface="Times New Roman"/>
                      </a:endParaRP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400" b="1" baseline="0" dirty="0" smtClean="0">
                          <a:latin typeface="Times New Roman"/>
                          <a:ea typeface="Times New Roman"/>
                        </a:rPr>
                        <a:t>2 часть – практикум 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</a:rPr>
                        <a:t>«Создание презентации для родителей»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сентябрь</a:t>
                      </a: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декабрь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6887">
                <a:tc>
                  <a:txBody>
                    <a:bodyPr/>
                    <a:lstStyle/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Консультации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</a:rPr>
                        <a:t>«Если хочешь быть здоров – закаляйся!»</a:t>
                      </a:r>
                      <a:endParaRPr lang="ru-RU" sz="14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179705" algn="just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Что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должен знать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воспитатель о ПДД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</a:rPr>
                        <a:t> ?»</a:t>
                      </a: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</a:rPr>
                        <a:t> «Виды НОД при обучении дошкольников рассказыванию» (для начинающих педагогов)</a:t>
                      </a: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Индивидуальные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консультации по результатам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пед.наблюдений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, подготовки к выступлениям на педсоветах, подготовке к аттестации и др. 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Вопросам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октябрь</a:t>
                      </a: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ноябрь</a:t>
                      </a: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январь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spcAft>
                          <a:spcPts val="60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Врач.</a:t>
                      </a: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зав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ст.восп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</a:rPr>
              <a:t>Организация методической работы с педагогами (вариант)</a:t>
            </a:r>
            <a:endParaRPr lang="ru-RU" sz="1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52400" y="914400"/>
          <a:ext cx="8610600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914400"/>
                <a:gridCol w="914400"/>
                <a:gridCol w="990600"/>
                <a:gridCol w="876300"/>
                <a:gridCol w="952500"/>
                <a:gridCol w="914400"/>
                <a:gridCol w="914400"/>
                <a:gridCol w="685800"/>
                <a:gridCol w="838200"/>
              </a:tblGrid>
              <a:tr h="1524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месяц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педсоветы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семинары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консультации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Открытые просмотры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Конкурсы 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выставки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Круглый стол, мастер-класс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практикумы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МПС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Рабочие совещания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IX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XI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XII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IV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Инновационная деятельность ДОУ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/>
            <a:r>
              <a:rPr lang="ru-RU" dirty="0" smtClean="0"/>
              <a:t>Информационная карта инновационного опыта педагогов;</a:t>
            </a:r>
          </a:p>
          <a:p>
            <a:pPr lvl="0"/>
            <a:r>
              <a:rPr lang="ru-RU" dirty="0" smtClean="0"/>
              <a:t>Участие в  конкурсах профессионального мастерства;</a:t>
            </a:r>
          </a:p>
          <a:p>
            <a:pPr lvl="0"/>
            <a:r>
              <a:rPr lang="ru-RU" dirty="0" smtClean="0"/>
              <a:t>Участие в фестивале ИКТ;</a:t>
            </a:r>
          </a:p>
          <a:p>
            <a:pPr lvl="0"/>
            <a:r>
              <a:rPr lang="ru-RU" dirty="0" smtClean="0"/>
              <a:t>Участие в работе творческих групп района;</a:t>
            </a:r>
          </a:p>
          <a:p>
            <a:pPr lvl="0"/>
            <a:r>
              <a:rPr lang="ru-RU" dirty="0" smtClean="0"/>
              <a:t>Список педагогов, делегированных для участия в работе МО  (на учебный год)</a:t>
            </a:r>
          </a:p>
          <a:p>
            <a:pPr lvl="0"/>
            <a:r>
              <a:rPr lang="ru-RU" dirty="0" smtClean="0"/>
              <a:t>Внедрение новых технологий в образовательную деятельность ДОУ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467600" cy="79216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Информационная карта                     педагогического опыта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838200"/>
          <a:ext cx="7924799" cy="5486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1447800"/>
                <a:gridCol w="1643743"/>
                <a:gridCol w="1132114"/>
                <a:gridCol w="1034143"/>
                <a:gridCol w="1230085"/>
                <a:gridCol w="1132114"/>
              </a:tblGrid>
              <a:tr h="740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Ф.И.О.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цель изучения опыта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этап работы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форма обобщения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форма распространения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5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Абросимова Р.Л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. учитель-логопед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высшая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«Развитие связной речи как условие готовности к школьному обучению»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сопровождение в участии в конкурсе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распространение опыта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открытый показ деятельности с детьми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участие в конкурсе проф. мастерства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0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Витко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Л.А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.        инструктор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 ФК                             (высшая)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«Формирование сознательного отношения к качеству выполнения физических упражнений»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помощь в оформлении портфолио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обобщение и распространение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оформление портфолио проф.деятельности для аттестации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экспертиза в центре аттестации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0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Глазова Л.П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. воспитатель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(высшая)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«Воспитание любви, уважения к своей семье и ближайшему окружению через проектную деятельность»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выявление педагогического опыта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накопление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презентация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выступление на педсовете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C00000"/>
                </a:solidFill>
              </a:rPr>
              <a:t>Контроль по обеспечению качества образовательной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0" y="1137920"/>
          <a:ext cx="8915400" cy="590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1943100"/>
                <a:gridCol w="1447800"/>
                <a:gridCol w="1981200"/>
                <a:gridCol w="1143000"/>
                <a:gridCol w="914400"/>
              </a:tblGrid>
              <a:tr h="447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мес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Содержание контроля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Вид контроля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Формы контроля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Обсуждение результатов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отв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сентябрь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5720" indent="68580" algn="just"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1.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Готовность к новому учебному году:</a:t>
                      </a:r>
                    </a:p>
                    <a:p>
                      <a:pPr marR="4572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2.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Выполнение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сан.эпид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 режима и   проведение антропометрии:</a:t>
                      </a:r>
                    </a:p>
                    <a:p>
                      <a:pPr marR="45720" algn="just">
                        <a:spcAft>
                          <a:spcPts val="0"/>
                        </a:spcAft>
                        <a:tabLst>
                          <a:tab pos="28257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   Проверка маркировки мебели в  соответствии с ростом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и т.д.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Целевой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предупредительный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Смотр – конкурс,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Изучение документации;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собеседование, самоанализ;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Установ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        педсовет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Завед.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Ст.воспитатель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Ст м/с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педагоги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октябрь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572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Проведение МППС:</a:t>
                      </a:r>
                    </a:p>
                    <a:p>
                      <a:pPr marR="46990" algn="just">
                        <a:lnSpc>
                          <a:spcPct val="200000"/>
                        </a:lnSpc>
                        <a:spcAft>
                          <a:spcPts val="600"/>
                        </a:spcAft>
                        <a:tabLst>
                          <a:tab pos="4572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1.1Анализ результатов мониторинга</a:t>
                      </a:r>
                    </a:p>
                    <a:p>
                      <a:pPr marR="46990" algn="just">
                        <a:spcAft>
                          <a:spcPts val="0"/>
                        </a:spcAft>
                        <a:tabLst>
                          <a:tab pos="4572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1.2Организация системы коррекционной работы (тетради взаимодействия специалистов)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предупредительный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Собеседования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 МППС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Анализ документации групп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МППС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 индивид. порядке с педагогами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Зав.,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Ст.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восп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., врач,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логопеды,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воспит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ноябрь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572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1.Организация работы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 приобщению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к ЗОЖ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R="4572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(задача годового плана)</a:t>
                      </a:r>
                    </a:p>
                    <a:p>
                      <a:pPr marR="4572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1.1Изучение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документации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(система ФОР, планирование разных форм работы)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R="4572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1.2Анализ предметно-развивающей среды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(физкультурные уголки)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R="4572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1.3Анализ работы с родителями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Тематический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( к педсовету)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Наблюдение за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д-тью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педагогов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 детей;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Анализ документации групп;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Самоанализ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 оснащению игровой 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педсовет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Завед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Ст.воспитатель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педагоги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74676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Организация развивающей среды и оснащение образовательной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868680"/>
          <a:ext cx="9144001" cy="598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2163"/>
                <a:gridCol w="1884434"/>
                <a:gridCol w="1623702"/>
                <a:gridCol w="1623702"/>
              </a:tblGrid>
              <a:tr h="392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содержание работы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срок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ответственный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отметка о выполнении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403">
                <a:tc>
                  <a:txBody>
                    <a:bodyPr/>
                    <a:lstStyle/>
                    <a:p>
                      <a:pPr marL="179705" algn="l"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Создание развивающей среды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Всем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группам:</a:t>
                      </a: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Оформить результаты мониторинга по методике Верещагиной Н.В.</a:t>
                      </a: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Заполнить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«Листы Здоровья»; двигательные режимы;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утвердить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</a:rPr>
                        <a:t> вариативные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режимы дня по группам;</a:t>
                      </a: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Заполнить систему физкультурно-оздоровительной работы в соответствии с возрастными и индивидуальными особенностями детей группы;</a:t>
                      </a:r>
                    </a:p>
                    <a:p>
                      <a:pPr marL="179705" algn="just"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Заполнить карты развития ребенка на речевых гр.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 стартовым МППС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воспитатели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логопеды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6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 группа (младшая)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Подобрать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иллюстрации для пополнения книжного уголка;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Оформить модели  для воспитания навыков самообслуживания (одевания, раздевания, мытья рук и т.д.)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Обновить атрибуты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для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</a:rPr>
                        <a:t> подвижных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игр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 группе и на прогулке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в теч.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воспитатели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Приложения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3400" y="1219200"/>
            <a:ext cx="7772400" cy="5105400"/>
          </a:xfrm>
        </p:spPr>
        <p:txBody>
          <a:bodyPr>
            <a:noAutofit/>
          </a:bodyPr>
          <a:lstStyle/>
          <a:p>
            <a:pPr lvl="0"/>
            <a:r>
              <a:rPr lang="ru-RU" sz="1800" dirty="0" smtClean="0"/>
              <a:t>Система образовательной работы с детьми (все группы)</a:t>
            </a:r>
          </a:p>
          <a:p>
            <a:pPr lvl="0"/>
            <a:r>
              <a:rPr lang="ru-RU" sz="1800" dirty="0" smtClean="0"/>
              <a:t>Планы работы по организации развивающей среды (все группы)</a:t>
            </a:r>
          </a:p>
          <a:p>
            <a:pPr lvl="0"/>
            <a:r>
              <a:rPr lang="ru-RU" sz="1800" dirty="0" smtClean="0"/>
              <a:t>Расписание непосредственно образовательной деятельности (все группы)</a:t>
            </a:r>
          </a:p>
          <a:p>
            <a:pPr lvl="0"/>
            <a:r>
              <a:rPr lang="ru-RU" sz="1800" dirty="0" smtClean="0"/>
              <a:t>Система физкультурно-оздоровительной работы (все группы)</a:t>
            </a:r>
          </a:p>
          <a:p>
            <a:pPr lvl="0"/>
            <a:r>
              <a:rPr lang="ru-RU" sz="1800" dirty="0" smtClean="0"/>
              <a:t>План коррекционной работы в логопедических группах</a:t>
            </a:r>
          </a:p>
          <a:p>
            <a:pPr lvl="0"/>
            <a:r>
              <a:rPr lang="ru-RU" sz="1800" dirty="0" smtClean="0"/>
              <a:t>Программа мероприятий по пожарной безопасности</a:t>
            </a:r>
          </a:p>
          <a:p>
            <a:pPr lvl="0"/>
            <a:r>
              <a:rPr lang="ru-RU" sz="1800" dirty="0" smtClean="0"/>
              <a:t>План мероприятий по профилактике травматизма (в том числе дорожно-транспортного травматизма) </a:t>
            </a:r>
          </a:p>
          <a:p>
            <a:pPr lvl="0"/>
            <a:r>
              <a:rPr lang="ru-RU" sz="1800" dirty="0" smtClean="0"/>
              <a:t>План работы по взаимодействию с семьями воспитанников</a:t>
            </a:r>
          </a:p>
          <a:p>
            <a:pPr lvl="0"/>
            <a:r>
              <a:rPr lang="ru-RU" sz="1800" dirty="0" smtClean="0"/>
              <a:t>План работы совета по питанию</a:t>
            </a:r>
          </a:p>
          <a:p>
            <a:pPr lvl="0"/>
            <a:r>
              <a:rPr lang="ru-RU" sz="1800" dirty="0" smtClean="0"/>
              <a:t>План медицинской деятельности</a:t>
            </a:r>
          </a:p>
          <a:p>
            <a:pPr lvl="0"/>
            <a:r>
              <a:rPr lang="ru-RU" sz="1800" dirty="0" smtClean="0"/>
              <a:t>Планирование административно-хозяйственной работы</a:t>
            </a:r>
          </a:p>
          <a:p>
            <a:pPr lvl="0" algn="r">
              <a:buNone/>
            </a:pPr>
            <a:r>
              <a:rPr lang="ru-RU" sz="1800" dirty="0" smtClean="0"/>
              <a:t> и т.д.</a:t>
            </a:r>
          </a:p>
          <a:p>
            <a:pPr>
              <a:buNone/>
            </a:pPr>
            <a:r>
              <a:rPr lang="ru-RU" sz="1800" dirty="0" smtClean="0"/>
              <a:t>      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7467600" cy="50323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Литература: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524000"/>
            <a:ext cx="7467600" cy="487375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К.Ю.Белая </a:t>
            </a:r>
          </a:p>
          <a:p>
            <a:pPr>
              <a:buNone/>
            </a:pPr>
            <a:r>
              <a:rPr lang="ru-RU" sz="2000" dirty="0" smtClean="0"/>
              <a:t>  «Технология составления годового плана работы ДОУ.  Методическое пособие ФГТ в ДОУ» Москва 2012;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Журнал </a:t>
            </a:r>
          </a:p>
          <a:p>
            <a:pPr>
              <a:buNone/>
            </a:pPr>
            <a:r>
              <a:rPr lang="ru-RU" sz="2000" dirty="0" smtClean="0"/>
              <a:t>«Справочник старшего воспитателя дошкольного учреждения»  № 4 апрель 2013 </a:t>
            </a:r>
            <a:r>
              <a:rPr lang="ru-RU" sz="2000" dirty="0" err="1" smtClean="0"/>
              <a:t>стр</a:t>
            </a:r>
            <a:r>
              <a:rPr lang="ru-RU" sz="2000" dirty="0" smtClean="0"/>
              <a:t> 4-11</a:t>
            </a:r>
          </a:p>
          <a:p>
            <a:pPr>
              <a:buNone/>
            </a:pPr>
            <a:r>
              <a:rPr lang="ru-RU" sz="2000" dirty="0" smtClean="0"/>
              <a:t>    статья </a:t>
            </a:r>
            <a:r>
              <a:rPr lang="ru-RU" sz="2000" dirty="0" err="1" smtClean="0"/>
              <a:t>Будже</a:t>
            </a:r>
            <a:r>
              <a:rPr lang="ru-RU" sz="2000" dirty="0" smtClean="0"/>
              <a:t> Т.А., </a:t>
            </a:r>
            <a:r>
              <a:rPr lang="ru-RU" sz="2000" dirty="0" err="1" smtClean="0"/>
              <a:t>Исса</a:t>
            </a:r>
            <a:r>
              <a:rPr lang="ru-RU" sz="2000" dirty="0" smtClean="0"/>
              <a:t> О.Ф., Минина А.В. «Годовое планирование работы ДОУ: правила и ошибки»;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467600" cy="71596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СПАСИБО  ЗА ВНИМАНИЕ!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35842" name="Picture 2" descr="http://karelinform.ru/pic2/34613_60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14400"/>
            <a:ext cx="7126577" cy="5105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1" name="Волна 10"/>
          <p:cNvSpPr/>
          <p:nvPr/>
        </p:nvSpPr>
        <p:spPr>
          <a:xfrm>
            <a:off x="4038600" y="5486400"/>
            <a:ext cx="4114800" cy="1143000"/>
          </a:xfrm>
          <a:prstGeom prst="wave">
            <a:avLst>
              <a:gd name="adj1" fmla="val 12500"/>
              <a:gd name="adj2" fmla="val 560"/>
            </a:avLst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+mj-lt"/>
              </a:rPr>
              <a:t>Творческих успехов!</a:t>
            </a:r>
            <a:endParaRPr lang="ru-RU" sz="28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096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Титульный лист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762000" y="640080"/>
          <a:ext cx="7391400" cy="57607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391400"/>
              </a:tblGrid>
              <a:tr h="5379720">
                <a:tc>
                  <a:txBody>
                    <a:bodyPr/>
                    <a:lstStyle/>
                    <a:p>
                      <a:pPr algn="l"/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Принят на педагогическом совете                                                      «УТВЕРЖДАЮ»</a:t>
                      </a:r>
                    </a:p>
                    <a:p>
                      <a:pPr algn="l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Протокол №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 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</a:t>
                      </a:r>
                    </a:p>
                    <a:p>
                      <a:pPr algn="l"/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«______» </a:t>
                      </a:r>
                      <a:r>
                        <a:rPr kumimoji="0" lang="ru-RU" sz="12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</a:t>
                      </a:r>
                      <a:r>
                        <a:rPr kumimoji="0" lang="ru-RU" sz="12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  <a:r>
                        <a:rPr kumimoji="0" lang="ru-RU" sz="1200" b="1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года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Заведующий</a:t>
                      </a:r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ГБДОУ № 101</a:t>
                      </a:r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</a:t>
                      </a:r>
                      <a:endParaRPr kumimoji="0"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kumimoji="0"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_________________Николаева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Е.С.</a:t>
                      </a:r>
                    </a:p>
                    <a:p>
                      <a:pPr algn="r"/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/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  приказ №___ от «__»________</a:t>
                      </a:r>
                    </a:p>
                    <a:p>
                      <a:pPr algn="r"/>
                      <a:endParaRPr kumimoji="0"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pPr algn="r"/>
                      <a:endParaRPr kumimoji="0"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ГОДОВОЙ ПЛАН РАБОТЫ</a:t>
                      </a:r>
                    </a:p>
                    <a:p>
                      <a:pPr algn="ctr"/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на 2013-2014 учебный год</a:t>
                      </a:r>
                    </a:p>
                    <a:p>
                      <a:pPr algn="ctr"/>
                      <a:endParaRPr kumimoji="0"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Государственного  бюджетного дошкольного образовательного                                                   учреждения детский сад № 101 комбинированного вида                                                            Калининского района Санкт-Петербурга</a:t>
                      </a:r>
                    </a:p>
                    <a:p>
                      <a:pPr algn="ctr"/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67600" cy="4572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700" b="1" dirty="0" smtClean="0">
                <a:solidFill>
                  <a:srgbClr val="C00000"/>
                </a:solidFill>
              </a:rPr>
              <a:t>Анализ деятельности ГБДОУ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635752"/>
          </a:xfrm>
        </p:spPr>
        <p:txBody>
          <a:bodyPr/>
          <a:lstStyle/>
          <a:p>
            <a:pPr lvl="0"/>
            <a:r>
              <a:rPr lang="ru-RU" sz="1600" b="1" dirty="0" smtClean="0"/>
              <a:t>Анализ деятельности ГБДОУ за предыдущий учебный год</a:t>
            </a:r>
          </a:p>
          <a:p>
            <a:pPr lvl="1"/>
            <a:r>
              <a:rPr lang="ru-RU" sz="1600" b="1" dirty="0" smtClean="0"/>
              <a:t>Общие сведения о ГБДОУ (какие группы функционируют)</a:t>
            </a:r>
          </a:p>
          <a:p>
            <a:pPr lvl="1"/>
            <a:r>
              <a:rPr lang="ru-RU" sz="1600" b="1" dirty="0" smtClean="0"/>
              <a:t>Кадровое обеспечение (сведения об образовании, стаже, аттестации, прохождении КПК, участии в распространении инновационного опыта, в профессиональных конкурсах педагогов ГБДОУ)</a:t>
            </a:r>
          </a:p>
          <a:p>
            <a:pPr lvl="1"/>
            <a:r>
              <a:rPr lang="ru-RU" sz="1600" b="1" dirty="0" smtClean="0"/>
              <a:t>Медико-социальные условия, охрана жизни и здоровья детей</a:t>
            </a:r>
          </a:p>
          <a:p>
            <a:pPr lvl="1"/>
            <a:r>
              <a:rPr lang="ru-RU" sz="1600" b="1" dirty="0" smtClean="0"/>
              <a:t>Анализ образовательной работы с детьми</a:t>
            </a:r>
          </a:p>
          <a:p>
            <a:pPr lvl="0"/>
            <a:r>
              <a:rPr lang="ru-RU" sz="1600" b="1" dirty="0" smtClean="0"/>
              <a:t>результаты освоения ООПДО по образовательным областям (результаты мониторинга)</a:t>
            </a:r>
          </a:p>
          <a:p>
            <a:pPr lvl="0"/>
            <a:r>
              <a:rPr lang="ru-RU" sz="1600" b="1" dirty="0" smtClean="0"/>
              <a:t>результаты коррекционной работы</a:t>
            </a:r>
          </a:p>
          <a:p>
            <a:pPr lvl="0"/>
            <a:r>
              <a:rPr lang="ru-RU" sz="1600" b="1" dirty="0" smtClean="0"/>
              <a:t>итоговый мониторинг развития интегративных качеств выпускников ДОУ</a:t>
            </a:r>
          </a:p>
          <a:p>
            <a:pPr lvl="1"/>
            <a:r>
              <a:rPr lang="ru-RU" sz="1600" b="1" dirty="0" smtClean="0"/>
              <a:t>Развитие материально-технической базы</a:t>
            </a:r>
          </a:p>
          <a:p>
            <a:pPr lvl="1"/>
            <a:r>
              <a:rPr lang="ru-RU" sz="1600" b="1" dirty="0" smtClean="0"/>
              <a:t>Взаимодействие с другими организациями</a:t>
            </a:r>
          </a:p>
          <a:p>
            <a:pPr lvl="1"/>
            <a:r>
              <a:rPr lang="ru-RU" sz="1600" b="1" dirty="0" smtClean="0"/>
              <a:t>Взаимодействие с семьями воспитанников</a:t>
            </a:r>
          </a:p>
          <a:p>
            <a:pPr lvl="1"/>
            <a:r>
              <a:rPr lang="ru-RU" sz="1600" b="1" dirty="0" smtClean="0"/>
              <a:t>Выводы по АНАЛИЗУ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6096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Общие сведения о ГБДОУ № 101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381000" y="1143000"/>
          <a:ext cx="7924798" cy="4724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114"/>
                <a:gridCol w="1132114"/>
                <a:gridCol w="1132114"/>
                <a:gridCol w="1132114"/>
                <a:gridCol w="1132114"/>
                <a:gridCol w="1132114"/>
                <a:gridCol w="1132114"/>
              </a:tblGrid>
              <a:tr h="443085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ГРУППЫ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Диагноз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Режим работы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08/09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09/10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10/11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11/12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92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Ясельная группа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 2-х до 3-х лет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 группа № 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7.00 – 19.00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6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Массовые группы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 1, № 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7.00 – 19.00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61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ЧБД –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диабет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1группа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(оздоровит)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сахарный диабет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вида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дети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инвалиды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7.00-19.00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6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Речевые группы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 групп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нарушения речи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7.00-19.00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0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ВСЕГО: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11 групп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7.00-19.00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543800" cy="5334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Кадровое обеспечение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457200" y="2133600"/>
          <a:ext cx="3657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371974" y="2209800"/>
          <a:ext cx="3705225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533400" y="1219200"/>
            <a:ext cx="3657600" cy="65836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2011-2012 учебный год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419600" y="1219200"/>
            <a:ext cx="3657600" cy="65836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2012-2013 учебный год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50323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Сведения о повышении квалификации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09600" y="761998"/>
          <a:ext cx="7772400" cy="5730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408"/>
                <a:gridCol w="4599992"/>
              </a:tblGrid>
              <a:tr h="3219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ФИО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вид курсов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Козлова Р.Н.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АППО «Игровые педагогические технологии в образовательном пространстве ДОУ» (72 часа)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Турсукова Т.В.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АППО «Игровые педагогические технологии в образовательном пространстве ДОУ» (72 часа)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7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Саблина Л.Г.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Ленинградский обл.институт развития образования «Обновление содержания дошкольного образования в контексте Федеральных государственных требований» (72 часа)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Пономарева Т.Н.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АППО «Современные программы и технологии познавательно-речевого развития» (72 часа)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Хрисанфова Т.В.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АППО «Современные подходы к организации музыкального воспитания детей дошкольного возраста» (72 часа)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Витко Л.А.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АППО «Особенности физического развития и здоровья дошкольников» (72 часа)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Поспелова Н.А.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АППО «Методическое сопровождение педагогического процесса в ДОУ» (72 часа)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Темираева А.В.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АППО  «Обновление содержания дошкольного образования в контексте Федеральных государственных требований» (72 часа)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503238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</a:rPr>
              <a:t>Распространение  инновационного опыта педагогов </a:t>
            </a: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685800"/>
          <a:ext cx="876300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281"/>
                <a:gridCol w="1566719"/>
                <a:gridCol w="3074737"/>
                <a:gridCol w="2767263"/>
              </a:tblGrid>
              <a:tr h="38881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Ф.И.О.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должность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тема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где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распространен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опыт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Семенова Л.Б.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воспитатель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«Воспитание экологической культуры дошкольников через дидактические игры» (старшая группа)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Открытый просмотр совместной деятельности с детьми «Поможем зайчишке!» в рамках методического объединения на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базе 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ГБДОУ № 101(октябрь)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53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Оприск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Л.Н.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воспитатель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«Воспитание самостоятельности и активности в игровой деятельности через реализацию проекта «Я люблю свой детский сад!» (средняя группа)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Представление опыта работы в рамках методического объединения на базе ГБДОУ № 101 (октябрь)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5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Витко Л.А.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Руковод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физического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воспитания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«Формирование сознательности и активности у дошкольников с нарушениями речи в процессе занятий физическими упражнениями»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(реферат, презентация, просмотр совместной деятельности с детьми)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Участие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 конкурсе профессионального мастерства «Мастер педагогического труда по физкультурно-оздоровительной работе»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Показатели заболеваемости детей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990600"/>
          <a:ext cx="7467600" cy="440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2011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2012год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Всего заболеваний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ОРВИ +грипп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Прочие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Выводы: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aseline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Количество заболеваний за год увеличилось, особенно  в группах раннего и младшего дошкольного возраста. Следует уделять больше внимания профилактике простудных заболеваний, взаимодействию с родителями.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Провести для педагогов расширенную консультацию по вопросам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оздоровительной работы  с привлечением специалистов (инструктор ЛФК, врач-педиатр, невролог, медсестра), акцентировать внимание на использование  вариативных режимов дня, индивидуального подход к детям с учетом группы здоровья.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819</TotalTime>
  <Words>2678</Words>
  <Application>Microsoft Office PowerPoint</Application>
  <PresentationFormat>Экран (4:3)</PresentationFormat>
  <Paragraphs>982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Эркер</vt:lpstr>
      <vt:lpstr>Государственное бюджетное дошкольное образовательное учреждение  детский сад № 101 комбинированного вида                                                  Калининского района Санкт-Петербурга</vt:lpstr>
      <vt:lpstr>Содержание годового плана</vt:lpstr>
      <vt:lpstr>Титульный лист</vt:lpstr>
      <vt:lpstr>Анализ деятельности ГБДОУ  </vt:lpstr>
      <vt:lpstr>Общие сведения о ГБДОУ № 101</vt:lpstr>
      <vt:lpstr>Кадровое обеспечение</vt:lpstr>
      <vt:lpstr>Сведения о повышении квалификации</vt:lpstr>
      <vt:lpstr>Распространение  инновационного опыта педагогов </vt:lpstr>
      <vt:lpstr>Показатели заболеваемости детей</vt:lpstr>
      <vt:lpstr>Анализ образовательной работы</vt:lpstr>
      <vt:lpstr>Результаты мониторинга (сводные данные по ГБДОУ)</vt:lpstr>
      <vt:lpstr>-</vt:lpstr>
      <vt:lpstr>-</vt:lpstr>
      <vt:lpstr>Итоговый мониторинг развития интегративных качеств выпускников ДОУ </vt:lpstr>
      <vt:lpstr>Заключение по результатам итогового мониторинга ООП ДО за 2011-2012 год </vt:lpstr>
      <vt:lpstr>Результаты коррекционной работы в речевых группах по выпуску детей в школу </vt:lpstr>
      <vt:lpstr>Развитие материально-технической базы</vt:lpstr>
      <vt:lpstr>Выводы:</vt:lpstr>
      <vt:lpstr>   ЗАДАЧИ образовательной деятельности                   на 2013-2014 учебный год </vt:lpstr>
      <vt:lpstr>Организация работы с кадрами </vt:lpstr>
      <vt:lpstr>-</vt:lpstr>
      <vt:lpstr>Организация методической работы с педагогами (вариант)</vt:lpstr>
      <vt:lpstr>Инновационная деятельность ДОУ</vt:lpstr>
      <vt:lpstr>Информационная карта                     педагогического опыта </vt:lpstr>
      <vt:lpstr>Контроль по обеспечению качества образовательной деятельности </vt:lpstr>
      <vt:lpstr>Организация развивающей среды и оснащение образовательной деятельности   </vt:lpstr>
      <vt:lpstr>Приложения</vt:lpstr>
      <vt:lpstr>Литература:</vt:lpstr>
      <vt:lpstr>СПАСИБО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дошкольное образовательное учреждение                                                 детский сад № 101 комбинированного вида Калининского района Санкт-Петербурга</dc:title>
  <cp:lastModifiedBy>Sasha</cp:lastModifiedBy>
  <cp:revision>97</cp:revision>
  <dcterms:modified xsi:type="dcterms:W3CDTF">2014-08-24T17:44:34Z</dcterms:modified>
</cp:coreProperties>
</file>