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5" r:id="rId2"/>
    <p:sldId id="400" r:id="rId3"/>
    <p:sldId id="419" r:id="rId4"/>
    <p:sldId id="261" r:id="rId5"/>
    <p:sldId id="269" r:id="rId6"/>
    <p:sldId id="327" r:id="rId7"/>
    <p:sldId id="412" r:id="rId8"/>
    <p:sldId id="422" r:id="rId9"/>
    <p:sldId id="406" r:id="rId10"/>
    <p:sldId id="277" r:id="rId11"/>
    <p:sldId id="389" r:id="rId12"/>
    <p:sldId id="383" r:id="rId13"/>
    <p:sldId id="392" r:id="rId14"/>
    <p:sldId id="335" r:id="rId15"/>
    <p:sldId id="336" r:id="rId16"/>
    <p:sldId id="280" r:id="rId17"/>
    <p:sldId id="318" r:id="rId18"/>
    <p:sldId id="316" r:id="rId19"/>
    <p:sldId id="313" r:id="rId20"/>
    <p:sldId id="278" r:id="rId21"/>
    <p:sldId id="265" r:id="rId22"/>
    <p:sldId id="272" r:id="rId23"/>
    <p:sldId id="407" r:id="rId24"/>
    <p:sldId id="408" r:id="rId25"/>
    <p:sldId id="420" r:id="rId26"/>
    <p:sldId id="330" r:id="rId27"/>
    <p:sldId id="296" r:id="rId28"/>
    <p:sldId id="393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D3DEF0"/>
    <a:srgbClr val="00863D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24" autoAdjust="0"/>
  </p:normalViewPr>
  <p:slideViewPr>
    <p:cSldViewPr>
      <p:cViewPr>
        <p:scale>
          <a:sx n="66" d="100"/>
          <a:sy n="66" d="100"/>
        </p:scale>
        <p:origin x="-147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75957-92A2-40DC-B48F-B37DC5540E39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516E-F814-4E9D-AC88-986F84F96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516E-F814-4E9D-AC88-986F84F960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516E-F814-4E9D-AC88-986F84F960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516E-F814-4E9D-AC88-986F84F960A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6516E-F814-4E9D-AC88-986F84F960A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DE795F-C7A1-4C75-AA59-033949276ED8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B0694A-0D3C-4798-9E82-6CF7AB90C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10256.html" TargetMode="External"/><Relationship Id="rId3" Type="http://schemas.openxmlformats.org/officeDocument/2006/relationships/hyperlink" Target="http://smiles.33b.ru/smile.81026.html" TargetMode="External"/><Relationship Id="rId7" Type="http://schemas.openxmlformats.org/officeDocument/2006/relationships/image" Target="../media/image38.gi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hyperlink" Target="http://smiles.33b.ru/smile.97872.html" TargetMode="External"/><Relationship Id="rId11" Type="http://schemas.openxmlformats.org/officeDocument/2006/relationships/image" Target="../media/image40.gif"/><Relationship Id="rId5" Type="http://schemas.openxmlformats.org/officeDocument/2006/relationships/image" Target="../media/image37.png"/><Relationship Id="rId10" Type="http://schemas.openxmlformats.org/officeDocument/2006/relationships/hyperlink" Target="http://smiles.33b.ru/smile.80704.html" TargetMode="External"/><Relationship Id="rId4" Type="http://schemas.openxmlformats.org/officeDocument/2006/relationships/image" Target="../media/image36.gif"/><Relationship Id="rId9" Type="http://schemas.openxmlformats.org/officeDocument/2006/relationships/image" Target="../media/image3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O01777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722562" cy="3795713"/>
          </a:xfrm>
          <a:prstGeom prst="rect">
            <a:avLst/>
          </a:prstGeom>
          <a:noFill/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 rot="346260">
            <a:off x="3492796" y="3064265"/>
            <a:ext cx="4149541" cy="151174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6404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Приглашаем на урок! </a:t>
            </a:r>
          </a:p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Чтение.  2 класс</a:t>
            </a:r>
          </a:p>
          <a:p>
            <a:endParaRPr lang="ru-RU" sz="3600" kern="10" dirty="0" smtClean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Урок 37</a:t>
            </a:r>
          </a:p>
          <a:p>
            <a:endParaRPr lang="ru-RU" sz="3600" kern="10" dirty="0" smtClean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  <a:p>
            <a:endParaRPr lang="ru-RU" sz="3600" kern="10" dirty="0" smtClean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87624" y="3573016"/>
            <a:ext cx="6156176" cy="2420888"/>
            <a:chOff x="567" y="1344"/>
            <a:chExt cx="4083" cy="176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67" y="1344"/>
              <a:ext cx="2281" cy="1624"/>
              <a:chOff x="584" y="1353"/>
              <a:chExt cx="2281" cy="1624"/>
            </a:xfrm>
          </p:grpSpPr>
          <p:sp>
            <p:nvSpPr>
              <p:cNvPr id="105481" name="Freeform 9"/>
              <p:cNvSpPr>
                <a:spLocks/>
              </p:cNvSpPr>
              <p:nvPr/>
            </p:nvSpPr>
            <p:spPr bwMode="auto">
              <a:xfrm>
                <a:off x="741" y="1490"/>
                <a:ext cx="566" cy="521"/>
              </a:xfrm>
              <a:custGeom>
                <a:avLst/>
                <a:gdLst/>
                <a:ahLst/>
                <a:cxnLst>
                  <a:cxn ang="0">
                    <a:pos x="566" y="521"/>
                  </a:cxn>
                  <a:cxn ang="0">
                    <a:pos x="539" y="174"/>
                  </a:cxn>
                  <a:cxn ang="0">
                    <a:pos x="466" y="46"/>
                  </a:cxn>
                  <a:cxn ang="0">
                    <a:pos x="457" y="19"/>
                  </a:cxn>
                  <a:cxn ang="0">
                    <a:pos x="402" y="0"/>
                  </a:cxn>
                  <a:cxn ang="0">
                    <a:pos x="210" y="37"/>
                  </a:cxn>
                  <a:cxn ang="0">
                    <a:pos x="173" y="55"/>
                  </a:cxn>
                  <a:cxn ang="0">
                    <a:pos x="118" y="73"/>
                  </a:cxn>
                  <a:cxn ang="0">
                    <a:pos x="27" y="165"/>
                  </a:cxn>
                  <a:cxn ang="0">
                    <a:pos x="18" y="192"/>
                  </a:cxn>
                  <a:cxn ang="0">
                    <a:pos x="0" y="211"/>
                  </a:cxn>
                </a:cxnLst>
                <a:rect l="0" t="0" r="r" b="b"/>
                <a:pathLst>
                  <a:path w="566" h="521">
                    <a:moveTo>
                      <a:pt x="566" y="521"/>
                    </a:moveTo>
                    <a:cubicBezTo>
                      <a:pt x="529" y="411"/>
                      <a:pt x="556" y="289"/>
                      <a:pt x="539" y="174"/>
                    </a:cubicBezTo>
                    <a:cubicBezTo>
                      <a:pt x="531" y="123"/>
                      <a:pt x="488" y="89"/>
                      <a:pt x="466" y="46"/>
                    </a:cubicBezTo>
                    <a:cubicBezTo>
                      <a:pt x="462" y="38"/>
                      <a:pt x="465" y="25"/>
                      <a:pt x="457" y="19"/>
                    </a:cubicBezTo>
                    <a:cubicBezTo>
                      <a:pt x="441" y="8"/>
                      <a:pt x="402" y="0"/>
                      <a:pt x="402" y="0"/>
                    </a:cubicBezTo>
                    <a:cubicBezTo>
                      <a:pt x="342" y="7"/>
                      <a:pt x="266" y="10"/>
                      <a:pt x="210" y="37"/>
                    </a:cubicBezTo>
                    <a:cubicBezTo>
                      <a:pt x="198" y="43"/>
                      <a:pt x="186" y="50"/>
                      <a:pt x="173" y="55"/>
                    </a:cubicBezTo>
                    <a:cubicBezTo>
                      <a:pt x="155" y="62"/>
                      <a:pt x="118" y="73"/>
                      <a:pt x="118" y="73"/>
                    </a:cubicBezTo>
                    <a:cubicBezTo>
                      <a:pt x="88" y="105"/>
                      <a:pt x="47" y="124"/>
                      <a:pt x="27" y="165"/>
                    </a:cubicBezTo>
                    <a:cubicBezTo>
                      <a:pt x="23" y="174"/>
                      <a:pt x="23" y="184"/>
                      <a:pt x="18" y="192"/>
                    </a:cubicBezTo>
                    <a:cubicBezTo>
                      <a:pt x="14" y="200"/>
                      <a:pt x="0" y="211"/>
                      <a:pt x="0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82" name="Freeform 10"/>
              <p:cNvSpPr>
                <a:spLocks/>
              </p:cNvSpPr>
              <p:nvPr/>
            </p:nvSpPr>
            <p:spPr bwMode="auto">
              <a:xfrm>
                <a:off x="2322" y="1353"/>
                <a:ext cx="543" cy="686"/>
              </a:xfrm>
              <a:custGeom>
                <a:avLst/>
                <a:gdLst/>
                <a:ahLst/>
                <a:cxnLst>
                  <a:cxn ang="0">
                    <a:pos x="0" y="631"/>
                  </a:cxn>
                  <a:cxn ang="0">
                    <a:pos x="247" y="238"/>
                  </a:cxn>
                  <a:cxn ang="0">
                    <a:pos x="476" y="0"/>
                  </a:cxn>
                  <a:cxn ang="0">
                    <a:pos x="540" y="101"/>
                  </a:cxn>
                  <a:cxn ang="0">
                    <a:pos x="540" y="686"/>
                  </a:cxn>
                </a:cxnLst>
                <a:rect l="0" t="0" r="r" b="b"/>
                <a:pathLst>
                  <a:path w="543" h="686">
                    <a:moveTo>
                      <a:pt x="0" y="631"/>
                    </a:moveTo>
                    <a:cubicBezTo>
                      <a:pt x="76" y="496"/>
                      <a:pt x="166" y="369"/>
                      <a:pt x="247" y="238"/>
                    </a:cubicBezTo>
                    <a:cubicBezTo>
                      <a:pt x="302" y="148"/>
                      <a:pt x="368" y="35"/>
                      <a:pt x="476" y="0"/>
                    </a:cubicBezTo>
                    <a:cubicBezTo>
                      <a:pt x="519" y="11"/>
                      <a:pt x="539" y="53"/>
                      <a:pt x="540" y="101"/>
                    </a:cubicBezTo>
                    <a:cubicBezTo>
                      <a:pt x="543" y="296"/>
                      <a:pt x="540" y="491"/>
                      <a:pt x="540" y="68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584" y="1573"/>
                <a:ext cx="2261" cy="1404"/>
                <a:chOff x="584" y="1573"/>
                <a:chExt cx="2261" cy="1404"/>
              </a:xfrm>
            </p:grpSpPr>
            <p:sp>
              <p:nvSpPr>
                <p:cNvPr id="105484" name="AutoShape 12"/>
                <p:cNvSpPr>
                  <a:spLocks noChangeArrowheads="1"/>
                </p:cNvSpPr>
                <p:nvPr/>
              </p:nvSpPr>
              <p:spPr bwMode="auto">
                <a:xfrm flipH="1" flipV="1">
                  <a:off x="2426" y="2251"/>
                  <a:ext cx="46" cy="136"/>
                </a:xfrm>
                <a:prstGeom prst="flowChartOnlineStorage">
                  <a:avLst/>
                </a:prstGeom>
                <a:solidFill>
                  <a:srgbClr val="FFDEB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85" name="AutoShape 13"/>
                <p:cNvSpPr>
                  <a:spLocks noChangeArrowheads="1"/>
                </p:cNvSpPr>
                <p:nvPr/>
              </p:nvSpPr>
              <p:spPr bwMode="auto">
                <a:xfrm>
                  <a:off x="1156" y="1797"/>
                  <a:ext cx="1270" cy="118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DEB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86" name="AutoShape 14"/>
                <p:cNvSpPr>
                  <a:spLocks noChangeArrowheads="1"/>
                </p:cNvSpPr>
                <p:nvPr/>
              </p:nvSpPr>
              <p:spPr bwMode="auto">
                <a:xfrm rot="35419691">
                  <a:off x="1109" y="1617"/>
                  <a:ext cx="317" cy="768"/>
                </a:xfrm>
                <a:prstGeom prst="flowChartCollat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87" name="AutoShape 15"/>
                <p:cNvSpPr>
                  <a:spLocks noChangeArrowheads="1"/>
                </p:cNvSpPr>
                <p:nvPr/>
              </p:nvSpPr>
              <p:spPr bwMode="auto">
                <a:xfrm rot="19112483">
                  <a:off x="2154" y="1616"/>
                  <a:ext cx="317" cy="768"/>
                </a:xfrm>
                <a:prstGeom prst="flowChartCollat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88" name="Freeform 16"/>
                <p:cNvSpPr>
                  <a:spLocks/>
                </p:cNvSpPr>
                <p:nvPr/>
              </p:nvSpPr>
              <p:spPr bwMode="auto">
                <a:xfrm>
                  <a:off x="584" y="1741"/>
                  <a:ext cx="723" cy="474"/>
                </a:xfrm>
                <a:custGeom>
                  <a:avLst/>
                  <a:gdLst/>
                  <a:ahLst/>
                  <a:cxnLst>
                    <a:cxn ang="0">
                      <a:pos x="723" y="298"/>
                    </a:cxn>
                    <a:cxn ang="0">
                      <a:pos x="504" y="60"/>
                    </a:cxn>
                    <a:cxn ang="0">
                      <a:pos x="413" y="24"/>
                    </a:cxn>
                    <a:cxn ang="0">
                      <a:pos x="193" y="51"/>
                    </a:cxn>
                    <a:cxn ang="0">
                      <a:pos x="111" y="161"/>
                    </a:cxn>
                    <a:cxn ang="0">
                      <a:pos x="83" y="197"/>
                    </a:cxn>
                    <a:cxn ang="0">
                      <a:pos x="38" y="334"/>
                    </a:cxn>
                    <a:cxn ang="0">
                      <a:pos x="19" y="417"/>
                    </a:cxn>
                    <a:cxn ang="0">
                      <a:pos x="1" y="462"/>
                    </a:cxn>
                  </a:cxnLst>
                  <a:rect l="0" t="0" r="r" b="b"/>
                  <a:pathLst>
                    <a:path w="723" h="474">
                      <a:moveTo>
                        <a:pt x="723" y="298"/>
                      </a:moveTo>
                      <a:cubicBezTo>
                        <a:pt x="681" y="192"/>
                        <a:pt x="597" y="122"/>
                        <a:pt x="504" y="60"/>
                      </a:cubicBezTo>
                      <a:cubicBezTo>
                        <a:pt x="481" y="45"/>
                        <a:pt x="442" y="44"/>
                        <a:pt x="413" y="24"/>
                      </a:cubicBezTo>
                      <a:cubicBezTo>
                        <a:pt x="380" y="26"/>
                        <a:pt x="245" y="0"/>
                        <a:pt x="193" y="51"/>
                      </a:cubicBezTo>
                      <a:cubicBezTo>
                        <a:pt x="165" y="78"/>
                        <a:pt x="132" y="133"/>
                        <a:pt x="111" y="161"/>
                      </a:cubicBezTo>
                      <a:cubicBezTo>
                        <a:pt x="102" y="173"/>
                        <a:pt x="83" y="197"/>
                        <a:pt x="83" y="197"/>
                      </a:cubicBezTo>
                      <a:cubicBezTo>
                        <a:pt x="68" y="243"/>
                        <a:pt x="53" y="288"/>
                        <a:pt x="38" y="334"/>
                      </a:cubicBezTo>
                      <a:cubicBezTo>
                        <a:pt x="29" y="361"/>
                        <a:pt x="28" y="390"/>
                        <a:pt x="19" y="417"/>
                      </a:cubicBezTo>
                      <a:cubicBezTo>
                        <a:pt x="0" y="474"/>
                        <a:pt x="1" y="436"/>
                        <a:pt x="1" y="4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89" name="Freeform 17"/>
                <p:cNvSpPr>
                  <a:spLocks/>
                </p:cNvSpPr>
                <p:nvPr/>
              </p:nvSpPr>
              <p:spPr bwMode="auto">
                <a:xfrm>
                  <a:off x="722" y="1879"/>
                  <a:ext cx="513" cy="334"/>
                </a:xfrm>
                <a:custGeom>
                  <a:avLst/>
                  <a:gdLst/>
                  <a:ahLst/>
                  <a:cxnLst>
                    <a:cxn ang="0">
                      <a:pos x="512" y="132"/>
                    </a:cxn>
                    <a:cxn ang="0">
                      <a:pos x="503" y="96"/>
                    </a:cxn>
                    <a:cxn ang="0">
                      <a:pos x="430" y="78"/>
                    </a:cxn>
                    <a:cxn ang="0">
                      <a:pos x="384" y="59"/>
                    </a:cxn>
                    <a:cxn ang="0">
                      <a:pos x="348" y="41"/>
                    </a:cxn>
                    <a:cxn ang="0">
                      <a:pos x="275" y="32"/>
                    </a:cxn>
                    <a:cxn ang="0">
                      <a:pos x="83" y="187"/>
                    </a:cxn>
                    <a:cxn ang="0">
                      <a:pos x="46" y="288"/>
                    </a:cxn>
                    <a:cxn ang="0">
                      <a:pos x="0" y="334"/>
                    </a:cxn>
                  </a:cxnLst>
                  <a:rect l="0" t="0" r="r" b="b"/>
                  <a:pathLst>
                    <a:path w="513" h="334">
                      <a:moveTo>
                        <a:pt x="512" y="132"/>
                      </a:moveTo>
                      <a:cubicBezTo>
                        <a:pt x="509" y="120"/>
                        <a:pt x="513" y="103"/>
                        <a:pt x="503" y="96"/>
                      </a:cubicBezTo>
                      <a:cubicBezTo>
                        <a:pt x="482" y="82"/>
                        <a:pt x="454" y="84"/>
                        <a:pt x="430" y="78"/>
                      </a:cubicBezTo>
                      <a:cubicBezTo>
                        <a:pt x="414" y="74"/>
                        <a:pt x="399" y="66"/>
                        <a:pt x="384" y="59"/>
                      </a:cubicBezTo>
                      <a:cubicBezTo>
                        <a:pt x="372" y="53"/>
                        <a:pt x="361" y="44"/>
                        <a:pt x="348" y="41"/>
                      </a:cubicBezTo>
                      <a:cubicBezTo>
                        <a:pt x="324" y="35"/>
                        <a:pt x="299" y="35"/>
                        <a:pt x="275" y="32"/>
                      </a:cubicBezTo>
                      <a:cubicBezTo>
                        <a:pt x="175" y="0"/>
                        <a:pt x="131" y="123"/>
                        <a:pt x="83" y="187"/>
                      </a:cubicBezTo>
                      <a:cubicBezTo>
                        <a:pt x="78" y="209"/>
                        <a:pt x="60" y="269"/>
                        <a:pt x="46" y="288"/>
                      </a:cubicBezTo>
                      <a:cubicBezTo>
                        <a:pt x="33" y="305"/>
                        <a:pt x="0" y="334"/>
                        <a:pt x="0" y="33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0" name="Freeform 18"/>
                <p:cNvSpPr>
                  <a:spLocks/>
                </p:cNvSpPr>
                <p:nvPr/>
              </p:nvSpPr>
              <p:spPr bwMode="auto">
                <a:xfrm>
                  <a:off x="923" y="1573"/>
                  <a:ext cx="388" cy="457"/>
                </a:xfrm>
                <a:custGeom>
                  <a:avLst/>
                  <a:gdLst/>
                  <a:ahLst/>
                  <a:cxnLst>
                    <a:cxn ang="0">
                      <a:pos x="375" y="457"/>
                    </a:cxn>
                    <a:cxn ang="0">
                      <a:pos x="311" y="118"/>
                    </a:cxn>
                    <a:cxn ang="0">
                      <a:pos x="220" y="36"/>
                    </a:cxn>
                    <a:cxn ang="0">
                      <a:pos x="192" y="18"/>
                    </a:cxn>
                    <a:cxn ang="0">
                      <a:pos x="138" y="0"/>
                    </a:cxn>
                    <a:cxn ang="0">
                      <a:pos x="55" y="9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388" h="457">
                      <a:moveTo>
                        <a:pt x="375" y="457"/>
                      </a:moveTo>
                      <a:cubicBezTo>
                        <a:pt x="369" y="300"/>
                        <a:pt x="388" y="233"/>
                        <a:pt x="311" y="118"/>
                      </a:cubicBezTo>
                      <a:cubicBezTo>
                        <a:pt x="282" y="74"/>
                        <a:pt x="273" y="49"/>
                        <a:pt x="220" y="36"/>
                      </a:cubicBezTo>
                      <a:cubicBezTo>
                        <a:pt x="211" y="30"/>
                        <a:pt x="202" y="22"/>
                        <a:pt x="192" y="18"/>
                      </a:cubicBezTo>
                      <a:cubicBezTo>
                        <a:pt x="175" y="10"/>
                        <a:pt x="138" y="0"/>
                        <a:pt x="138" y="0"/>
                      </a:cubicBezTo>
                      <a:cubicBezTo>
                        <a:pt x="110" y="3"/>
                        <a:pt x="81" y="0"/>
                        <a:pt x="55" y="9"/>
                      </a:cubicBezTo>
                      <a:cubicBezTo>
                        <a:pt x="26" y="19"/>
                        <a:pt x="29" y="64"/>
                        <a:pt x="0" y="6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1" name="Freeform 19"/>
                <p:cNvSpPr>
                  <a:spLocks/>
                </p:cNvSpPr>
                <p:nvPr/>
              </p:nvSpPr>
              <p:spPr bwMode="auto">
                <a:xfrm>
                  <a:off x="2249" y="1680"/>
                  <a:ext cx="46" cy="359"/>
                </a:xfrm>
                <a:custGeom>
                  <a:avLst/>
                  <a:gdLst/>
                  <a:ahLst/>
                  <a:cxnLst>
                    <a:cxn ang="0">
                      <a:pos x="18" y="359"/>
                    </a:cxn>
                    <a:cxn ang="0">
                      <a:pos x="46" y="30"/>
                    </a:cxn>
                    <a:cxn ang="0">
                      <a:pos x="28" y="2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359">
                      <a:moveTo>
                        <a:pt x="18" y="359"/>
                      </a:moveTo>
                      <a:cubicBezTo>
                        <a:pt x="24" y="239"/>
                        <a:pt x="36" y="145"/>
                        <a:pt x="46" y="30"/>
                      </a:cubicBezTo>
                      <a:cubicBezTo>
                        <a:pt x="40" y="21"/>
                        <a:pt x="39" y="4"/>
                        <a:pt x="28" y="2"/>
                      </a:cubicBezTo>
                      <a:cubicBezTo>
                        <a:pt x="17" y="0"/>
                        <a:pt x="0" y="21"/>
                        <a:pt x="0" y="2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2" name="Freeform 20"/>
                <p:cNvSpPr>
                  <a:spLocks/>
                </p:cNvSpPr>
                <p:nvPr/>
              </p:nvSpPr>
              <p:spPr bwMode="auto">
                <a:xfrm>
                  <a:off x="2232" y="1582"/>
                  <a:ext cx="557" cy="411"/>
                </a:xfrm>
                <a:custGeom>
                  <a:avLst/>
                  <a:gdLst/>
                  <a:ahLst/>
                  <a:cxnLst>
                    <a:cxn ang="0">
                      <a:pos x="63" y="411"/>
                    </a:cxn>
                    <a:cxn ang="0">
                      <a:pos x="200" y="0"/>
                    </a:cxn>
                    <a:cxn ang="0">
                      <a:pos x="374" y="18"/>
                    </a:cxn>
                    <a:cxn ang="0">
                      <a:pos x="502" y="128"/>
                    </a:cxn>
                    <a:cxn ang="0">
                      <a:pos x="557" y="219"/>
                    </a:cxn>
                  </a:cxnLst>
                  <a:rect l="0" t="0" r="r" b="b"/>
                  <a:pathLst>
                    <a:path w="557" h="411">
                      <a:moveTo>
                        <a:pt x="63" y="411"/>
                      </a:moveTo>
                      <a:cubicBezTo>
                        <a:pt x="70" y="169"/>
                        <a:pt x="0" y="67"/>
                        <a:pt x="200" y="0"/>
                      </a:cubicBezTo>
                      <a:cubicBezTo>
                        <a:pt x="204" y="0"/>
                        <a:pt x="337" y="4"/>
                        <a:pt x="374" y="18"/>
                      </a:cubicBezTo>
                      <a:cubicBezTo>
                        <a:pt x="408" y="30"/>
                        <a:pt x="478" y="104"/>
                        <a:pt x="502" y="128"/>
                      </a:cubicBezTo>
                      <a:cubicBezTo>
                        <a:pt x="509" y="135"/>
                        <a:pt x="557" y="197"/>
                        <a:pt x="557" y="21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3" name="Freeform 21"/>
                <p:cNvSpPr>
                  <a:spLocks/>
                </p:cNvSpPr>
                <p:nvPr/>
              </p:nvSpPr>
              <p:spPr bwMode="auto">
                <a:xfrm>
                  <a:off x="2313" y="1701"/>
                  <a:ext cx="530" cy="36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8" y="274"/>
                    </a:cxn>
                    <a:cxn ang="0">
                      <a:pos x="37" y="256"/>
                    </a:cxn>
                    <a:cxn ang="0">
                      <a:pos x="64" y="128"/>
                    </a:cxn>
                    <a:cxn ang="0">
                      <a:pos x="265" y="0"/>
                    </a:cxn>
                    <a:cxn ang="0">
                      <a:pos x="421" y="27"/>
                    </a:cxn>
                    <a:cxn ang="0">
                      <a:pos x="485" y="82"/>
                    </a:cxn>
                    <a:cxn ang="0">
                      <a:pos x="530" y="365"/>
                    </a:cxn>
                  </a:cxnLst>
                  <a:rect l="0" t="0" r="r" b="b"/>
                  <a:pathLst>
                    <a:path w="530" h="365">
                      <a:moveTo>
                        <a:pt x="0" y="320"/>
                      </a:moveTo>
                      <a:cubicBezTo>
                        <a:pt x="6" y="305"/>
                        <a:pt x="10" y="288"/>
                        <a:pt x="18" y="274"/>
                      </a:cubicBezTo>
                      <a:cubicBezTo>
                        <a:pt x="22" y="266"/>
                        <a:pt x="34" y="264"/>
                        <a:pt x="37" y="256"/>
                      </a:cubicBezTo>
                      <a:cubicBezTo>
                        <a:pt x="43" y="236"/>
                        <a:pt x="42" y="150"/>
                        <a:pt x="64" y="128"/>
                      </a:cubicBezTo>
                      <a:cubicBezTo>
                        <a:pt x="126" y="66"/>
                        <a:pt x="195" y="46"/>
                        <a:pt x="265" y="0"/>
                      </a:cubicBezTo>
                      <a:cubicBezTo>
                        <a:pt x="325" y="6"/>
                        <a:pt x="367" y="10"/>
                        <a:pt x="421" y="27"/>
                      </a:cubicBezTo>
                      <a:cubicBezTo>
                        <a:pt x="439" y="40"/>
                        <a:pt x="472" y="63"/>
                        <a:pt x="485" y="82"/>
                      </a:cubicBezTo>
                      <a:cubicBezTo>
                        <a:pt x="527" y="145"/>
                        <a:pt x="530" y="293"/>
                        <a:pt x="530" y="36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4" name="Freeform 22"/>
                <p:cNvSpPr>
                  <a:spLocks/>
                </p:cNvSpPr>
                <p:nvPr/>
              </p:nvSpPr>
              <p:spPr bwMode="auto">
                <a:xfrm>
                  <a:off x="2341" y="1929"/>
                  <a:ext cx="504" cy="263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137" y="0"/>
                    </a:cxn>
                    <a:cxn ang="0">
                      <a:pos x="347" y="55"/>
                    </a:cxn>
                    <a:cxn ang="0">
                      <a:pos x="402" y="101"/>
                    </a:cxn>
                    <a:cxn ang="0">
                      <a:pos x="475" y="220"/>
                    </a:cxn>
                    <a:cxn ang="0">
                      <a:pos x="502" y="256"/>
                    </a:cxn>
                  </a:cxnLst>
                  <a:rect l="0" t="0" r="r" b="b"/>
                  <a:pathLst>
                    <a:path w="504" h="263">
                      <a:moveTo>
                        <a:pt x="0" y="73"/>
                      </a:moveTo>
                      <a:cubicBezTo>
                        <a:pt x="43" y="47"/>
                        <a:pt x="89" y="15"/>
                        <a:pt x="137" y="0"/>
                      </a:cubicBezTo>
                      <a:cubicBezTo>
                        <a:pt x="210" y="10"/>
                        <a:pt x="280" y="23"/>
                        <a:pt x="347" y="55"/>
                      </a:cubicBezTo>
                      <a:cubicBezTo>
                        <a:pt x="364" y="72"/>
                        <a:pt x="385" y="84"/>
                        <a:pt x="402" y="101"/>
                      </a:cubicBezTo>
                      <a:cubicBezTo>
                        <a:pt x="426" y="125"/>
                        <a:pt x="456" y="192"/>
                        <a:pt x="475" y="220"/>
                      </a:cubicBezTo>
                      <a:cubicBezTo>
                        <a:pt x="504" y="263"/>
                        <a:pt x="502" y="231"/>
                        <a:pt x="50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610" y="1797"/>
                  <a:ext cx="136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6" name="Line 24"/>
                <p:cNvSpPr>
                  <a:spLocks noChangeShapeType="1"/>
                </p:cNvSpPr>
                <p:nvPr/>
              </p:nvSpPr>
              <p:spPr bwMode="auto">
                <a:xfrm>
                  <a:off x="1791" y="1797"/>
                  <a:ext cx="45" cy="2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7" name="Line 25"/>
                <p:cNvSpPr>
                  <a:spLocks noChangeShapeType="1"/>
                </p:cNvSpPr>
                <p:nvPr/>
              </p:nvSpPr>
              <p:spPr bwMode="auto">
                <a:xfrm>
                  <a:off x="1701" y="1797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46" y="1752"/>
                  <a:ext cx="46" cy="1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9" name="Line 27"/>
                <p:cNvSpPr>
                  <a:spLocks noChangeShapeType="1"/>
                </p:cNvSpPr>
                <p:nvPr/>
              </p:nvSpPr>
              <p:spPr bwMode="auto">
                <a:xfrm>
                  <a:off x="1791" y="1797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0" name="AutoShape 28"/>
                <p:cNvSpPr>
                  <a:spLocks noChangeArrowheads="1"/>
                </p:cNvSpPr>
                <p:nvPr/>
              </p:nvSpPr>
              <p:spPr bwMode="auto">
                <a:xfrm>
                  <a:off x="1746" y="2478"/>
                  <a:ext cx="90" cy="46"/>
                </a:xfrm>
                <a:prstGeom prst="flowChartOffpageConnector">
                  <a:avLst/>
                </a:prstGeom>
                <a:solidFill>
                  <a:srgbClr val="FFDEB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3152" y="1661"/>
              <a:ext cx="1498" cy="1451"/>
              <a:chOff x="3152" y="1661"/>
              <a:chExt cx="1498" cy="1451"/>
            </a:xfrm>
          </p:grpSpPr>
          <p:sp>
            <p:nvSpPr>
              <p:cNvPr id="105502" name="AutoShape 30"/>
              <p:cNvSpPr>
                <a:spLocks noChangeArrowheads="1"/>
              </p:cNvSpPr>
              <p:nvPr/>
            </p:nvSpPr>
            <p:spPr bwMode="auto">
              <a:xfrm>
                <a:off x="3243" y="1797"/>
                <a:ext cx="1315" cy="1134"/>
              </a:xfrm>
              <a:prstGeom prst="smileyFace">
                <a:avLst>
                  <a:gd name="adj" fmla="val 4653"/>
                </a:avLst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03" name="AutoShape 31"/>
              <p:cNvSpPr>
                <a:spLocks noChangeArrowheads="1"/>
              </p:cNvSpPr>
              <p:nvPr/>
            </p:nvSpPr>
            <p:spPr bwMode="auto">
              <a:xfrm rot="16200000">
                <a:off x="3740" y="2570"/>
                <a:ext cx="317" cy="768"/>
              </a:xfrm>
              <a:prstGeom prst="flowChartCollate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04" name="Line 32"/>
              <p:cNvSpPr>
                <a:spLocks noChangeShapeType="1"/>
              </p:cNvSpPr>
              <p:nvPr/>
            </p:nvSpPr>
            <p:spPr bwMode="auto">
              <a:xfrm flipV="1">
                <a:off x="3923" y="166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05" name="Line 33"/>
              <p:cNvSpPr>
                <a:spLocks noChangeShapeType="1"/>
              </p:cNvSpPr>
              <p:nvPr/>
            </p:nvSpPr>
            <p:spPr bwMode="auto">
              <a:xfrm flipV="1">
                <a:off x="4105" y="1661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06" name="Line 34"/>
              <p:cNvSpPr>
                <a:spLocks noChangeShapeType="1"/>
              </p:cNvSpPr>
              <p:nvPr/>
            </p:nvSpPr>
            <p:spPr bwMode="auto">
              <a:xfrm flipH="1" flipV="1">
                <a:off x="3742" y="1661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07" name="Line 35"/>
              <p:cNvSpPr>
                <a:spLocks noChangeShapeType="1"/>
              </p:cNvSpPr>
              <p:nvPr/>
            </p:nvSpPr>
            <p:spPr bwMode="auto">
              <a:xfrm flipV="1">
                <a:off x="4150" y="1706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08" name="Line 36"/>
              <p:cNvSpPr>
                <a:spLocks noChangeShapeType="1"/>
              </p:cNvSpPr>
              <p:nvPr/>
            </p:nvSpPr>
            <p:spPr bwMode="auto">
              <a:xfrm flipH="1" flipV="1">
                <a:off x="3606" y="1706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09" name="Line 37"/>
              <p:cNvSpPr>
                <a:spLocks noChangeShapeType="1"/>
              </p:cNvSpPr>
              <p:nvPr/>
            </p:nvSpPr>
            <p:spPr bwMode="auto">
              <a:xfrm flipH="1" flipV="1">
                <a:off x="3515" y="1752"/>
                <a:ext cx="136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10" name="Line 38"/>
              <p:cNvSpPr>
                <a:spLocks noChangeShapeType="1"/>
              </p:cNvSpPr>
              <p:nvPr/>
            </p:nvSpPr>
            <p:spPr bwMode="auto">
              <a:xfrm flipV="1">
                <a:off x="3969" y="1661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11" name="Line 39"/>
              <p:cNvSpPr>
                <a:spLocks noChangeShapeType="1"/>
              </p:cNvSpPr>
              <p:nvPr/>
            </p:nvSpPr>
            <p:spPr bwMode="auto">
              <a:xfrm flipH="1" flipV="1">
                <a:off x="3833" y="1661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12" name="AutoShape 40"/>
              <p:cNvSpPr>
                <a:spLocks noChangeArrowheads="1"/>
              </p:cNvSpPr>
              <p:nvPr/>
            </p:nvSpPr>
            <p:spPr bwMode="auto">
              <a:xfrm>
                <a:off x="3833" y="2432"/>
                <a:ext cx="90" cy="46"/>
              </a:xfrm>
              <a:prstGeom prst="flowChartOffpageConnector">
                <a:avLst/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13" name="AutoShape 41"/>
              <p:cNvSpPr>
                <a:spLocks noChangeArrowheads="1"/>
              </p:cNvSpPr>
              <p:nvPr/>
            </p:nvSpPr>
            <p:spPr bwMode="auto">
              <a:xfrm flipV="1">
                <a:off x="3152" y="2205"/>
                <a:ext cx="136" cy="182"/>
              </a:xfrm>
              <a:prstGeom prst="flowChartOnlineStorage">
                <a:avLst/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14" name="AutoShape 42"/>
              <p:cNvSpPr>
                <a:spLocks noChangeArrowheads="1"/>
              </p:cNvSpPr>
              <p:nvPr/>
            </p:nvSpPr>
            <p:spPr bwMode="auto">
              <a:xfrm flipH="1" flipV="1">
                <a:off x="4513" y="2205"/>
                <a:ext cx="137" cy="182"/>
              </a:xfrm>
              <a:prstGeom prst="flowChartOnlineStorage">
                <a:avLst/>
              </a:prstGeom>
              <a:solidFill>
                <a:srgbClr val="FFDEB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59832" y="1196752"/>
            <a:ext cx="720080" cy="1368152"/>
            <a:chOff x="2483768" y="4221088"/>
            <a:chExt cx="720080" cy="13681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7821305-n-n-n-----n-n---nfn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572000" y="1124744"/>
            <a:ext cx="720080" cy="1440160"/>
            <a:chOff x="5220072" y="4149080"/>
            <a:chExt cx="720080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1522179837Pg7ko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131840" y="2780928"/>
            <a:ext cx="720080" cy="1368152"/>
            <a:chOff x="6084168" y="4221088"/>
            <a:chExt cx="72008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995936" y="450912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644008" y="2708920"/>
            <a:ext cx="720080" cy="1440160"/>
            <a:chOff x="3419872" y="4149080"/>
            <a:chExt cx="720080" cy="1440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43808" y="548680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Условные обозначения: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831513" y="1207740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твёрдый,</a:t>
            </a:r>
          </a:p>
          <a:p>
            <a:pPr lvl="0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согласный,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глухой</a:t>
            </a:r>
            <a:endParaRPr lang="ru-RU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64925" y="2357090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согласный,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твёрдый,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звонкий</a:t>
            </a:r>
            <a:endParaRPr lang="ru-RU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596688" y="3865215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согласный,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мягкий,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 Narrow" pitchFamily="34" charset="0"/>
              </a:rPr>
              <a:t>глухой</a:t>
            </a:r>
            <a:endParaRPr lang="ru-RU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116616" y="6381328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635896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372200" y="1484784"/>
            <a:ext cx="720080" cy="1440160"/>
            <a:chOff x="3419872" y="4149080"/>
            <a:chExt cx="720080" cy="14401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3554865" cy="26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65344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56576" y="65532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635896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372200" y="1484784"/>
            <a:ext cx="720080" cy="1440160"/>
            <a:chOff x="3419872" y="4149080"/>
            <a:chExt cx="720080" cy="14401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8" name="Рисунок 27" descr="aist-600x83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556792"/>
            <a:ext cx="3725424" cy="246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1" name="Picture 3" descr="ягоды черник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384178" cy="21614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84568" y="65532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7" name="Группа 15"/>
          <p:cNvGrpSpPr/>
          <p:nvPr/>
        </p:nvGrpSpPr>
        <p:grpSpPr>
          <a:xfrm>
            <a:off x="6372200" y="1484784"/>
            <a:ext cx="720080" cy="1368152"/>
            <a:chOff x="2483768" y="4221088"/>
            <a:chExt cx="720080" cy="136815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7821305-n-n-n-----n-n---nfn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910910" cy="232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7"/>
          <p:cNvGrpSpPr/>
          <p:nvPr/>
        </p:nvGrpSpPr>
        <p:grpSpPr>
          <a:xfrm>
            <a:off x="6012160" y="1196752"/>
            <a:ext cx="720080" cy="1440160"/>
            <a:chOff x="52200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33" name="Picture 3" descr="C:\Users\1\Pictures\iCATCEG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556792"/>
            <a:ext cx="3221869" cy="25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7"/>
          <p:cNvGrpSpPr/>
          <p:nvPr/>
        </p:nvGrpSpPr>
        <p:grpSpPr>
          <a:xfrm>
            <a:off x="5868144" y="126876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949280"/>
            <a:ext cx="1944216" cy="43204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2867518" cy="19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6"/>
          <p:cNvGrpSpPr/>
          <p:nvPr/>
        </p:nvGrpSpPr>
        <p:grpSpPr>
          <a:xfrm>
            <a:off x="6444208" y="1268760"/>
            <a:ext cx="720080" cy="1440160"/>
            <a:chOff x="34198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30" name="Picture 2" descr="F:\Для 9 класса\Рябин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456384" cy="25923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Догадайся сам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зеленой кожуры,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Смотрят круглые шары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5200" i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на ножке,</a:t>
            </a:r>
          </a:p>
          <a:p>
            <a:pPr>
              <a:buNone/>
            </a:pPr>
            <a:r>
              <a:rPr lang="ru-RU" sz="5200" i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голове горошки.</a:t>
            </a:r>
          </a:p>
          <a:p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412776" y="537321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48 0.00301 L 0.72552 0.003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7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8" name="Группа 19"/>
          <p:cNvGrpSpPr/>
          <p:nvPr/>
        </p:nvGrpSpPr>
        <p:grpSpPr>
          <a:xfrm>
            <a:off x="6804248" y="1340768"/>
            <a:ext cx="720080" cy="1440160"/>
            <a:chOff x="5220072" y="4149080"/>
            <a:chExt cx="720080" cy="1440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1522179837Pg7ko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" name="Picture 2" descr="C:\Users\SONY\Downloads\roz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26366"/>
            <a:ext cx="3260775" cy="26086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z="4000" dirty="0">
                <a:solidFill>
                  <a:srgbClr val="CC0000"/>
                </a:solidFill>
              </a:rPr>
              <a:t>Дополни каждый слог до слова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700808"/>
            <a:ext cx="8153400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187624" y="1700808"/>
            <a:ext cx="741682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rgbClr val="CC0000"/>
                </a:solidFill>
              </a:rPr>
              <a:t> </a:t>
            </a:r>
          </a:p>
          <a:p>
            <a:r>
              <a:rPr lang="ru-RU" sz="4000" dirty="0" smtClean="0">
                <a:solidFill>
                  <a:srgbClr val="990099"/>
                </a:solidFill>
              </a:rPr>
              <a:t>           </a:t>
            </a:r>
            <a:r>
              <a:rPr lang="ru-RU" sz="4000" dirty="0" err="1" smtClean="0">
                <a:solidFill>
                  <a:srgbClr val="FF0066"/>
                </a:solidFill>
              </a:rPr>
              <a:t>Двер</a:t>
            </a:r>
            <a:r>
              <a:rPr lang="ru-RU" sz="4000" dirty="0" smtClean="0">
                <a:solidFill>
                  <a:srgbClr val="990099"/>
                </a:solidFill>
              </a:rPr>
              <a:t>                           </a:t>
            </a:r>
            <a:r>
              <a:rPr lang="ru-RU" sz="4000" dirty="0" err="1" smtClean="0">
                <a:solidFill>
                  <a:srgbClr val="990099"/>
                </a:solidFill>
              </a:rPr>
              <a:t>чок</a:t>
            </a:r>
            <a:endParaRPr lang="ru-RU" sz="4000" dirty="0" smtClean="0">
              <a:solidFill>
                <a:srgbClr val="990099"/>
              </a:solidFill>
            </a:endParaRPr>
          </a:p>
          <a:p>
            <a:pPr algn="l"/>
            <a:endParaRPr lang="ru-RU" sz="4000" dirty="0" smtClean="0">
              <a:solidFill>
                <a:srgbClr val="990099"/>
              </a:solidFill>
            </a:endParaRPr>
          </a:p>
          <a:p>
            <a:r>
              <a:rPr lang="ru-RU" sz="4000" dirty="0" smtClean="0">
                <a:solidFill>
                  <a:srgbClr val="00B050"/>
                </a:solidFill>
              </a:rPr>
              <a:t>            </a:t>
            </a:r>
            <a:r>
              <a:rPr lang="ru-RU" sz="4000" dirty="0" err="1" smtClean="0">
                <a:solidFill>
                  <a:srgbClr val="00B050"/>
                </a:solidFill>
              </a:rPr>
              <a:t>Крю</a:t>
            </a:r>
            <a:r>
              <a:rPr lang="ru-RU" sz="4000" dirty="0" smtClean="0">
                <a:solidFill>
                  <a:srgbClr val="00B050"/>
                </a:solidFill>
              </a:rPr>
              <a:t>                            </a:t>
            </a:r>
            <a:r>
              <a:rPr lang="ru-RU" sz="4000" dirty="0" err="1" smtClean="0">
                <a:solidFill>
                  <a:srgbClr val="00B050"/>
                </a:solidFill>
              </a:rPr>
              <a:t>ка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66"/>
              </a:solidFill>
            </a:endParaRPr>
          </a:p>
          <a:p>
            <a:r>
              <a:rPr lang="ru-RU" sz="4000" dirty="0" smtClean="0">
                <a:solidFill>
                  <a:srgbClr val="FF0066"/>
                </a:solidFill>
              </a:rPr>
              <a:t>        </a:t>
            </a:r>
            <a:r>
              <a:rPr lang="ru-RU" sz="4000" dirty="0" smtClean="0">
                <a:solidFill>
                  <a:srgbClr val="333300"/>
                </a:solidFill>
              </a:rPr>
              <a:t>     Го                               </a:t>
            </a:r>
            <a:r>
              <a:rPr lang="ru-RU" sz="4000" dirty="0" err="1" smtClean="0">
                <a:solidFill>
                  <a:srgbClr val="FF0066"/>
                </a:solidFill>
              </a:rPr>
              <a:t>чок</a:t>
            </a:r>
            <a:endParaRPr lang="ru-RU" sz="4000" dirty="0">
              <a:solidFill>
                <a:srgbClr val="00B050"/>
              </a:solidFill>
            </a:endParaRPr>
          </a:p>
          <a:p>
            <a:pPr algn="l"/>
            <a:endParaRPr lang="ru-RU" sz="4000" dirty="0">
              <a:solidFill>
                <a:srgbClr val="333300"/>
              </a:solidFill>
            </a:endParaRPr>
          </a:p>
          <a:p>
            <a:pPr algn="l"/>
            <a:r>
              <a:rPr lang="ru-RU" sz="4000" dirty="0" smtClean="0">
                <a:solidFill>
                  <a:srgbClr val="FF0066"/>
                </a:solidFill>
              </a:rPr>
              <a:t>             </a:t>
            </a:r>
            <a:r>
              <a:rPr lang="ru-RU" sz="4000" dirty="0" err="1" smtClean="0">
                <a:solidFill>
                  <a:srgbClr val="FF0066"/>
                </a:solidFill>
              </a:rPr>
              <a:t>Стру</a:t>
            </a:r>
            <a:r>
              <a:rPr lang="ru-RU" sz="4000" dirty="0" smtClean="0">
                <a:solidFill>
                  <a:srgbClr val="FF0066"/>
                </a:solidFill>
              </a:rPr>
              <a:t>                           </a:t>
            </a:r>
            <a:r>
              <a:rPr lang="ru-RU" sz="4000" dirty="0" err="1" smtClean="0">
                <a:solidFill>
                  <a:srgbClr val="FF0066"/>
                </a:solidFill>
              </a:rPr>
              <a:t>рох</a:t>
            </a:r>
            <a:endParaRPr lang="ru-RU" sz="4000" i="1" dirty="0">
              <a:solidFill>
                <a:srgbClr val="FF0066"/>
              </a:solidFill>
            </a:endParaRP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-2628800" y="404664"/>
            <a:ext cx="2376488" cy="1223963"/>
          </a:xfrm>
          <a:prstGeom prst="line">
            <a:avLst/>
          </a:prstGeom>
          <a:noFill/>
          <a:ln w="76200" cmpd="tri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-2447925" y="1916832"/>
            <a:ext cx="2447925" cy="1152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611560" y="7101408"/>
            <a:ext cx="2233612" cy="3529012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-2376488" y="1052736"/>
            <a:ext cx="2376488" cy="1296988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" name="Picture 6" descr="j02329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3861048"/>
            <a:ext cx="25908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35 0.09965 L 0.69688 0.288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92 0.10497 L 0.65729 0.3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0.14682 L 0.64566 0.45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7 -0.16255 L 0.34237 -0.6552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  <p:bldP spid="151559" grpId="0" animBg="1"/>
      <p:bldP spid="151561" grpId="0" animBg="1"/>
      <p:bldP spid="1515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Задание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Определи звук по счету и обозначь его буквой.</a:t>
            </a:r>
          </a:p>
          <a:p>
            <a:pPr eaLnBrk="1" hangingPunct="1">
              <a:buFont typeface="Arial" charset="0"/>
              <a:buNone/>
            </a:pPr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28600"/>
            <a:ext cx="8892480" cy="2192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Какое слово получилось 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7030A0"/>
                </a:solidFill>
              </a:rPr>
              <a:t>1            2           1            2            5          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Picture 2" descr="F:\Для 9 класса\Ряб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1800200" cy="1350192"/>
          </a:xfrm>
          <a:prstGeom prst="rect">
            <a:avLst/>
          </a:prstGeom>
          <a:noFill/>
        </p:spPr>
      </p:pic>
      <p:pic>
        <p:nvPicPr>
          <p:cNvPr id="7" name="Содержимое 4" descr="iCA70YZ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2708920"/>
            <a:ext cx="1763688" cy="137074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1386086" cy="17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4328" y="2708920"/>
            <a:ext cx="1368152" cy="1462507"/>
          </a:xfrm>
          <a:prstGeom prst="rect">
            <a:avLst/>
          </a:prstGeom>
        </p:spPr>
      </p:pic>
      <p:pic>
        <p:nvPicPr>
          <p:cNvPr id="15" name="Рисунок 14" descr="239256-Dayane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564904"/>
            <a:ext cx="1509287" cy="1711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Прочти отгадку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8748464" cy="1673225"/>
          </a:xfrm>
        </p:spPr>
        <p:txBody>
          <a:bodyPr>
            <a:noAutofit/>
          </a:bodyPr>
          <a:lstStyle/>
          <a:p>
            <a:r>
              <a:rPr lang="ru-RU" sz="8000" dirty="0" smtClean="0"/>
              <a:t>Горох - </a:t>
            </a:r>
            <a:r>
              <a:rPr lang="ru-RU" sz="8000" dirty="0" err="1" smtClean="0"/>
              <a:t>гороха-гороху</a:t>
            </a:r>
            <a:r>
              <a:rPr lang="ru-RU" sz="8000" dirty="0" smtClean="0"/>
              <a:t> – о горохе - горохом</a:t>
            </a:r>
            <a:endParaRPr lang="ru-RU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2339752" y="7029400"/>
            <a:ext cx="863600" cy="360362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 rot="10800000">
            <a:off x="2339752" y="7029400"/>
            <a:ext cx="865188" cy="36036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32" name="AutoShape 12"/>
          <p:cNvSpPr>
            <a:spLocks noChangeArrowheads="1"/>
          </p:cNvSpPr>
          <p:nvPr/>
        </p:nvSpPr>
        <p:spPr bwMode="auto">
          <a:xfrm>
            <a:off x="1043608" y="7029400"/>
            <a:ext cx="935608" cy="360362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33" name="AutoShape 13"/>
          <p:cNvSpPr>
            <a:spLocks noChangeArrowheads="1"/>
          </p:cNvSpPr>
          <p:nvPr/>
        </p:nvSpPr>
        <p:spPr bwMode="auto">
          <a:xfrm rot="10800000">
            <a:off x="1043608" y="7029400"/>
            <a:ext cx="863600" cy="360362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49" name="Rectangle 29"/>
          <p:cNvSpPr>
            <a:spLocks noChangeArrowheads="1"/>
          </p:cNvSpPr>
          <p:nvPr/>
        </p:nvSpPr>
        <p:spPr bwMode="auto">
          <a:xfrm>
            <a:off x="1907704" y="7029400"/>
            <a:ext cx="431800" cy="35877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51" name="AutoShape 31"/>
          <p:cNvSpPr>
            <a:spLocks noChangeArrowheads="1"/>
          </p:cNvSpPr>
          <p:nvPr/>
        </p:nvSpPr>
        <p:spPr bwMode="auto">
          <a:xfrm>
            <a:off x="6156176" y="7029400"/>
            <a:ext cx="863600" cy="360363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52" name="AutoShape 32"/>
          <p:cNvSpPr>
            <a:spLocks noChangeArrowheads="1"/>
          </p:cNvSpPr>
          <p:nvPr/>
        </p:nvSpPr>
        <p:spPr bwMode="auto">
          <a:xfrm rot="10800000">
            <a:off x="6156176" y="7029400"/>
            <a:ext cx="865187" cy="36036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9954" name="AutoShape 34"/>
          <p:cNvSpPr>
            <a:spLocks noChangeArrowheads="1"/>
          </p:cNvSpPr>
          <p:nvPr/>
        </p:nvSpPr>
        <p:spPr bwMode="auto">
          <a:xfrm rot="10800000">
            <a:off x="5292080" y="7029400"/>
            <a:ext cx="863600" cy="36036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252" y="1124744"/>
            <a:ext cx="31354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5292080" y="7029400"/>
            <a:ext cx="863600" cy="360363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7020272" y="7029400"/>
            <a:ext cx="431800" cy="35877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 descr="aist-600x8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3725424" cy="246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                               </a:t>
            </a:r>
          </a:p>
          <a:p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                                 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                                 </a:t>
            </a:r>
            <a:r>
              <a:rPr lang="ru-RU" sz="4000" b="1" dirty="0" smtClean="0">
                <a:solidFill>
                  <a:srgbClr val="00B0F0"/>
                </a:solidFill>
              </a:rPr>
              <a:t>Р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5617" y="7317432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4000" b="1" dirty="0" smtClean="0">
                <a:solidFill>
                  <a:srgbClr val="00B050"/>
                </a:solidFill>
              </a:rPr>
              <a:t>Р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8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4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0" dur="2000" fill="hold"/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4" dur="2000" fill="hold"/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8" dur="2000" fill="hold"/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2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6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209927" grpId="0" animBg="1"/>
      <p:bldP spid="209932" grpId="0" animBg="1"/>
      <p:bldP spid="209933" grpId="0" animBg="1"/>
      <p:bldP spid="209949" grpId="0" animBg="1"/>
      <p:bldP spid="209951" grpId="0" animBg="1"/>
      <p:bldP spid="209952" grpId="0" animBg="1"/>
      <p:bldP spid="209954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Чтение слов, записанных разновеликим шрифтом.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ДвЕРкА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ХоХот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   </a:t>
            </a: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ТрудНО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РаЗВоРЧаЛСя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СТРучОК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ВзДохНуТЬ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err="1" smtClean="0">
                <a:solidFill>
                  <a:srgbClr val="FF0000"/>
                </a:solidFill>
              </a:rPr>
              <a:t>КрЮчОк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ХНычЕТ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4577" name="Picture 1" descr="C:\Documents and Settings\Змей\Local Settings\Temporary Internet Files\Content.IE5\QHWIOIK3\MC90041242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46236">
            <a:off x="6931685" y="4476107"/>
            <a:ext cx="1428170" cy="1894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00B050"/>
                </a:solidFill>
              </a:rPr>
              <a:t>Гимнастика для глаз</a:t>
            </a:r>
            <a:endParaRPr lang="ru-RU" sz="54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7" descr="616b605d6a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00814d960bce3fb6809b34c01327b6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97c09fa0459e5fcc433e93f7ce4b3ea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18000"/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1704087f7398b7526373f1b6516a7e8e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00814d960bce3fb6809b34c01327b6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Работа с учебником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с27.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«Про горох»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142775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Тема : </a:t>
            </a:r>
            <a:r>
              <a:rPr lang="ru-RU" sz="4000" b="1" i="1" dirty="0" smtClean="0">
                <a:solidFill>
                  <a:srgbClr val="FF0000"/>
                </a:solidFill>
              </a:rPr>
              <a:t>«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Чистоговорки</a:t>
            </a:r>
            <a:r>
              <a:rPr lang="ru-RU" sz="4000" b="1" i="1" dirty="0" smtClean="0">
                <a:solidFill>
                  <a:srgbClr val="FF0000"/>
                </a:solidFill>
              </a:rPr>
              <a:t>»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                                                </a:t>
            </a:r>
            <a:endParaRPr lang="ru-RU" sz="4400" i="1" dirty="0">
              <a:solidFill>
                <a:srgbClr val="002060"/>
              </a:solidFill>
            </a:endParaRPr>
          </a:p>
        </p:txBody>
      </p:sp>
      <p:pic>
        <p:nvPicPr>
          <p:cNvPr id="17" name="Содержимое 16" descr="homiak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-2218556" y="3717032"/>
            <a:ext cx="2218556" cy="2919153"/>
          </a:xfrm>
          <a:prstGeom prst="rect">
            <a:avLst/>
          </a:prstGeom>
        </p:spPr>
      </p:pic>
      <p:pic>
        <p:nvPicPr>
          <p:cNvPr id="19" name="Рисунок 18" descr="f4b16ec092b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4704" y="1196752"/>
            <a:ext cx="1576209" cy="22346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0802867">
            <a:off x="3876262" y="1773069"/>
            <a:ext cx="12410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8000" b="1" dirty="0" err="1" smtClean="0"/>
              <a:t>Хх</a:t>
            </a:r>
            <a:endParaRPr lang="ru-RU" sz="8000" b="1" dirty="0"/>
          </a:p>
        </p:txBody>
      </p:sp>
      <p:sp>
        <p:nvSpPr>
          <p:cNvPr id="22" name="Прямоугольник 21"/>
          <p:cNvSpPr/>
          <p:nvPr/>
        </p:nvSpPr>
        <p:spPr>
          <a:xfrm rot="20751555">
            <a:off x="2625264" y="3678076"/>
            <a:ext cx="5413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горох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210270">
            <a:off x="7276513" y="3667381"/>
            <a:ext cx="1296606" cy="132343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chemeClr val="bg1"/>
                </a:solidFill>
              </a:rPr>
              <a:t>Рр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2867518" cy="19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-0.00255 L 0.29843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00578E-6 L 0.3151 -3.0057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3" name="Picture 11" descr="normal_%F1%EE%EB%ED%FB%F8%EA%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703637" cy="3168650"/>
          </a:xfrm>
          <a:prstGeom prst="rect">
            <a:avLst/>
          </a:prstGeom>
          <a:noFill/>
        </p:spPr>
      </p:pic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684213" y="404813"/>
            <a:ext cx="5689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4000" dirty="0">
                <a:solidFill>
                  <a:srgbClr val="CC0000"/>
                </a:solidFill>
              </a:rPr>
              <a:t>     Прочитай слоги.</a:t>
            </a:r>
            <a:br>
              <a:rPr lang="ru-RU" sz="4000" dirty="0">
                <a:solidFill>
                  <a:srgbClr val="CC0000"/>
                </a:solidFill>
              </a:rPr>
            </a:br>
            <a:endParaRPr lang="ru-RU" sz="4000" dirty="0">
              <a:solidFill>
                <a:srgbClr val="CC0000"/>
              </a:solidFill>
            </a:endParaRPr>
          </a:p>
          <a:p>
            <a:pPr algn="l"/>
            <a:r>
              <a:rPr lang="ru-RU" sz="4000" dirty="0" smtClean="0">
                <a:solidFill>
                  <a:srgbClr val="CC0000"/>
                </a:solidFill>
              </a:rPr>
              <a:t>            </a:t>
            </a:r>
            <a:r>
              <a:rPr lang="ru-RU" sz="4800" dirty="0" err="1" smtClean="0">
                <a:solidFill>
                  <a:srgbClr val="000066"/>
                </a:solidFill>
              </a:rPr>
              <a:t>ши</a:t>
            </a:r>
            <a:r>
              <a:rPr lang="ru-RU" sz="4800" dirty="0" smtClean="0">
                <a:solidFill>
                  <a:srgbClr val="000066"/>
                </a:solidFill>
              </a:rPr>
              <a:t>             </a:t>
            </a:r>
            <a:r>
              <a:rPr lang="ru-RU" sz="4800" dirty="0" err="1" smtClean="0">
                <a:solidFill>
                  <a:srgbClr val="336600"/>
                </a:solidFill>
              </a:rPr>
              <a:t>жи</a:t>
            </a:r>
            <a:endParaRPr lang="ru-RU" sz="4800" dirty="0" smtClean="0">
              <a:solidFill>
                <a:srgbClr val="336600"/>
              </a:solidFill>
            </a:endParaRPr>
          </a:p>
          <a:p>
            <a:pPr algn="l"/>
            <a:r>
              <a:rPr lang="ru-RU" sz="4800" dirty="0" smtClean="0">
                <a:solidFill>
                  <a:srgbClr val="000066"/>
                </a:solidFill>
              </a:rPr>
              <a:t>          </a:t>
            </a:r>
            <a:r>
              <a:rPr lang="ru-RU" sz="4800" dirty="0" err="1" smtClean="0">
                <a:solidFill>
                  <a:srgbClr val="000066"/>
                </a:solidFill>
              </a:rPr>
              <a:t>ку</a:t>
            </a:r>
            <a:r>
              <a:rPr lang="ru-RU" sz="4800" dirty="0" smtClean="0">
                <a:solidFill>
                  <a:srgbClr val="000066"/>
                </a:solidFill>
              </a:rPr>
              <a:t>              </a:t>
            </a:r>
            <a:r>
              <a:rPr lang="ru-RU" sz="4800" dirty="0" err="1" smtClean="0">
                <a:solidFill>
                  <a:srgbClr val="00863D"/>
                </a:solidFill>
              </a:rPr>
              <a:t>кю</a:t>
            </a:r>
            <a:endParaRPr lang="ru-RU" sz="4800" dirty="0" smtClean="0">
              <a:solidFill>
                <a:srgbClr val="00863D"/>
              </a:solidFill>
            </a:endParaRPr>
          </a:p>
          <a:p>
            <a:r>
              <a:rPr lang="ru-RU" sz="4800" dirty="0" smtClean="0">
                <a:solidFill>
                  <a:srgbClr val="000066"/>
                </a:solidFill>
              </a:rPr>
              <a:t>          </a:t>
            </a:r>
            <a:r>
              <a:rPr lang="ru-RU" sz="4800" dirty="0" err="1" smtClean="0">
                <a:solidFill>
                  <a:srgbClr val="000066"/>
                </a:solidFill>
              </a:rPr>
              <a:t>гэ</a:t>
            </a:r>
            <a:r>
              <a:rPr lang="ru-RU" sz="4800" dirty="0" smtClean="0">
                <a:solidFill>
                  <a:srgbClr val="FF0000"/>
                </a:solidFill>
              </a:rPr>
              <a:t>     </a:t>
            </a:r>
            <a:r>
              <a:rPr lang="ru-RU" sz="4800" dirty="0" err="1" smtClean="0">
                <a:solidFill>
                  <a:srgbClr val="002060"/>
                </a:solidFill>
              </a:rPr>
              <a:t>ж</a:t>
            </a:r>
            <a:r>
              <a:rPr lang="ru-RU" sz="4800" dirty="0" err="1" smtClean="0">
                <a:solidFill>
                  <a:srgbClr val="FF0000"/>
                </a:solidFill>
              </a:rPr>
              <a:t>и</a:t>
            </a:r>
            <a:r>
              <a:rPr lang="ru-RU" sz="4800" dirty="0" smtClean="0">
                <a:solidFill>
                  <a:srgbClr val="002060"/>
                </a:solidFill>
              </a:rPr>
              <a:t>     </a:t>
            </a:r>
            <a:r>
              <a:rPr lang="ru-RU" sz="4800" dirty="0" err="1" smtClean="0">
                <a:solidFill>
                  <a:srgbClr val="006600"/>
                </a:solidFill>
              </a:rPr>
              <a:t>ге</a:t>
            </a:r>
            <a:endParaRPr lang="ru-RU" sz="4800" dirty="0" smtClean="0">
              <a:solidFill>
                <a:srgbClr val="006600"/>
              </a:solidFill>
            </a:endParaRPr>
          </a:p>
          <a:p>
            <a:r>
              <a:rPr lang="ru-RU" sz="4800" dirty="0" smtClean="0">
                <a:solidFill>
                  <a:srgbClr val="006600"/>
                </a:solidFill>
              </a:rPr>
              <a:t>        </a:t>
            </a:r>
            <a:r>
              <a:rPr lang="ru-RU" sz="4800" dirty="0" smtClean="0">
                <a:solidFill>
                  <a:srgbClr val="000066"/>
                </a:solidFill>
              </a:rPr>
              <a:t>  ха</a:t>
            </a:r>
            <a:r>
              <a:rPr lang="ru-RU" sz="4800" dirty="0" smtClean="0">
                <a:solidFill>
                  <a:srgbClr val="006600"/>
                </a:solidFill>
              </a:rPr>
              <a:t>    </a:t>
            </a:r>
            <a:r>
              <a:rPr lang="ru-RU" sz="4800" dirty="0" err="1" smtClean="0">
                <a:solidFill>
                  <a:srgbClr val="002060"/>
                </a:solidFill>
              </a:rPr>
              <a:t>ш</a:t>
            </a:r>
            <a:r>
              <a:rPr lang="ru-RU" sz="4800" dirty="0" err="1" smtClean="0">
                <a:solidFill>
                  <a:srgbClr val="FF0000"/>
                </a:solidFill>
              </a:rPr>
              <a:t>и</a:t>
            </a:r>
            <a:r>
              <a:rPr lang="ru-RU" sz="4800" dirty="0" smtClean="0">
                <a:solidFill>
                  <a:srgbClr val="002060"/>
                </a:solidFill>
              </a:rPr>
              <a:t>     </a:t>
            </a:r>
            <a:r>
              <a:rPr lang="ru-RU" sz="4800" dirty="0" err="1" smtClean="0">
                <a:solidFill>
                  <a:srgbClr val="006600"/>
                </a:solidFill>
              </a:rPr>
              <a:t>хя</a:t>
            </a:r>
            <a:endParaRPr lang="ru-RU" sz="4800" dirty="0" smtClean="0">
              <a:solidFill>
                <a:srgbClr val="006600"/>
              </a:solidFill>
            </a:endParaRPr>
          </a:p>
          <a:p>
            <a:pPr algn="l"/>
            <a:r>
              <a:rPr lang="ru-RU" sz="4800" dirty="0" smtClean="0">
                <a:solidFill>
                  <a:srgbClr val="006600"/>
                </a:solidFill>
              </a:rPr>
              <a:t>          </a:t>
            </a:r>
            <a:r>
              <a:rPr lang="ru-RU" sz="4800" dirty="0" smtClean="0">
                <a:solidFill>
                  <a:srgbClr val="002060"/>
                </a:solidFill>
              </a:rPr>
              <a:t>ту</a:t>
            </a:r>
            <a:r>
              <a:rPr lang="ru-RU" sz="4800" dirty="0" smtClean="0">
                <a:solidFill>
                  <a:srgbClr val="006600"/>
                </a:solidFill>
              </a:rPr>
              <a:t>       </a:t>
            </a:r>
            <a:r>
              <a:rPr lang="ru-RU" sz="4800" b="1" dirty="0" smtClean="0">
                <a:solidFill>
                  <a:srgbClr val="002060"/>
                </a:solidFill>
              </a:rPr>
              <a:t>? </a:t>
            </a:r>
            <a:r>
              <a:rPr lang="ru-RU" sz="4800" dirty="0" smtClean="0">
                <a:solidFill>
                  <a:srgbClr val="006600"/>
                </a:solidFill>
              </a:rPr>
              <a:t>     </a:t>
            </a:r>
            <a:r>
              <a:rPr lang="ru-RU" sz="4800" dirty="0" err="1" smtClean="0">
                <a:solidFill>
                  <a:srgbClr val="006600"/>
                </a:solidFill>
              </a:rPr>
              <a:t>тю</a:t>
            </a:r>
            <a:endParaRPr lang="ru-RU" sz="4800" dirty="0" smtClean="0">
              <a:solidFill>
                <a:srgbClr val="006600"/>
              </a:solidFill>
            </a:endParaRPr>
          </a:p>
          <a:p>
            <a:pPr algn="l"/>
            <a:r>
              <a:rPr lang="ru-RU" sz="4800" dirty="0" smtClean="0">
                <a:solidFill>
                  <a:srgbClr val="006600"/>
                </a:solidFill>
              </a:rPr>
              <a:t>          </a:t>
            </a:r>
            <a:r>
              <a:rPr lang="ru-RU" sz="4800" dirty="0" err="1" smtClean="0">
                <a:solidFill>
                  <a:srgbClr val="002060"/>
                </a:solidFill>
              </a:rPr>
              <a:t>р</a:t>
            </a:r>
            <a:r>
              <a:rPr lang="ru-RU" sz="4800" dirty="0" err="1" smtClean="0">
                <a:solidFill>
                  <a:srgbClr val="006600"/>
                </a:solidFill>
              </a:rPr>
              <a:t>о</a:t>
            </a:r>
            <a:r>
              <a:rPr lang="ru-RU" sz="4800" dirty="0" smtClean="0">
                <a:solidFill>
                  <a:srgbClr val="006600"/>
                </a:solidFill>
              </a:rPr>
              <a:t>              рё</a:t>
            </a:r>
          </a:p>
          <a:p>
            <a:pPr algn="l"/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468313" y="2565400"/>
            <a:ext cx="8207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3600" dirty="0">
              <a:solidFill>
                <a:srgbClr val="CC0000"/>
              </a:solidFill>
            </a:endParaRPr>
          </a:p>
          <a:p>
            <a:pPr algn="l"/>
            <a:r>
              <a:rPr lang="ru-RU" sz="3600" dirty="0">
                <a:solidFill>
                  <a:srgbClr val="CC0000"/>
                </a:solidFill>
              </a:rPr>
              <a:t> </a:t>
            </a:r>
            <a:endParaRPr lang="ru-RU" sz="3600" dirty="0">
              <a:solidFill>
                <a:srgbClr val="9900CC"/>
              </a:solidFill>
            </a:endParaRPr>
          </a:p>
          <a:p>
            <a:r>
              <a:rPr lang="ru-RU" sz="3600" dirty="0"/>
              <a:t>               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41325" name="WordArt 13"/>
          <p:cNvSpPr>
            <a:spLocks noChangeArrowheads="1" noChangeShapeType="1" noTextEdit="1"/>
          </p:cNvSpPr>
          <p:nvPr/>
        </p:nvSpPr>
        <p:spPr bwMode="auto">
          <a:xfrm rot="5400000">
            <a:off x="-432643" y="2817019"/>
            <a:ext cx="3240534" cy="158417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</a:t>
            </a:r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1326" name="WordArt 14"/>
          <p:cNvSpPr>
            <a:spLocks noChangeArrowheads="1" noChangeShapeType="1" noTextEdit="1"/>
          </p:cNvSpPr>
          <p:nvPr/>
        </p:nvSpPr>
        <p:spPr bwMode="auto">
          <a:xfrm rot="5400000">
            <a:off x="4860019" y="2564916"/>
            <a:ext cx="3240384" cy="208823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3600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З</a:t>
            </a:r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740352" y="2780928"/>
            <a:ext cx="720080" cy="1368152"/>
            <a:chOff x="6084168" y="4221088"/>
            <a:chExt cx="720080" cy="13681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7821305-n-n-n-----n-n---nfn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172400" y="4005064"/>
            <a:ext cx="720080" cy="1440160"/>
            <a:chOff x="3419872" y="4149080"/>
            <a:chExt cx="720080" cy="14401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11522179837Pg7k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25" grpId="0" animBg="1"/>
      <p:bldP spid="1413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476375" y="260350"/>
            <a:ext cx="6048375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800" dirty="0">
                <a:solidFill>
                  <a:schemeClr val="bg2"/>
                </a:solidFill>
              </a:rPr>
              <a:t>             </a:t>
            </a:r>
            <a:r>
              <a:rPr lang="ru-RU" sz="4000" dirty="0">
                <a:solidFill>
                  <a:srgbClr val="FF0000"/>
                </a:solidFill>
              </a:rPr>
              <a:t>Проверь себя.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39552" y="1196975"/>
            <a:ext cx="7560840" cy="109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Звук</a:t>
            </a:r>
            <a:r>
              <a:rPr lang="ru-RU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CC0000"/>
                </a:solidFill>
              </a:rPr>
              <a:t>[</a:t>
            </a:r>
            <a:r>
              <a:rPr lang="ru-RU" sz="3600" dirty="0" err="1" smtClean="0">
                <a:solidFill>
                  <a:srgbClr val="0070C0"/>
                </a:solidFill>
              </a:rPr>
              <a:t>ш</a:t>
            </a:r>
            <a:r>
              <a:rPr lang="en-US" sz="3600" dirty="0" smtClean="0">
                <a:solidFill>
                  <a:srgbClr val="CC0000"/>
                </a:solidFill>
              </a:rPr>
              <a:t>]</a:t>
            </a:r>
            <a:endParaRPr lang="ru-RU" sz="3600" dirty="0" smtClean="0">
              <a:solidFill>
                <a:srgbClr val="CC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Звук</a:t>
            </a:r>
            <a:r>
              <a:rPr lang="ru-RU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CC0000"/>
                </a:solidFill>
              </a:rPr>
              <a:t>[</a:t>
            </a:r>
            <a:r>
              <a:rPr lang="ru-RU" sz="3600" dirty="0" smtClean="0">
                <a:solidFill>
                  <a:srgbClr val="0070C0"/>
                </a:solidFill>
              </a:rPr>
              <a:t>ж</a:t>
            </a:r>
            <a:r>
              <a:rPr lang="en-US" sz="3600" dirty="0" smtClean="0">
                <a:solidFill>
                  <a:srgbClr val="CC0000"/>
                </a:solidFill>
              </a:rPr>
              <a:t>]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 Звук</a:t>
            </a:r>
            <a:r>
              <a:rPr lang="ru-RU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CC0000"/>
                </a:solidFill>
              </a:rPr>
              <a:t>[</a:t>
            </a:r>
            <a:r>
              <a:rPr lang="ru-RU" sz="3600" b="1" dirty="0" smtClean="0">
                <a:solidFill>
                  <a:srgbClr val="00B050"/>
                </a:solidFill>
              </a:rPr>
              <a:t>ч</a:t>
            </a:r>
            <a:r>
              <a:rPr lang="en-US" sz="3600" dirty="0" smtClean="0">
                <a:solidFill>
                  <a:srgbClr val="CC0000"/>
                </a:solidFill>
              </a:rPr>
              <a:t>]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Звук</a:t>
            </a:r>
            <a:r>
              <a:rPr lang="ru-RU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CC0000"/>
                </a:solidFill>
              </a:rPr>
              <a:t>[</a:t>
            </a:r>
            <a:r>
              <a:rPr lang="ru-RU" sz="3600" b="1" dirty="0" err="1" smtClean="0">
                <a:solidFill>
                  <a:srgbClr val="00B050"/>
                </a:solidFill>
              </a:rPr>
              <a:t>щ</a:t>
            </a:r>
            <a:r>
              <a:rPr lang="en-US" sz="3600" dirty="0" smtClean="0">
                <a:solidFill>
                  <a:srgbClr val="CC0000"/>
                </a:solidFill>
              </a:rPr>
              <a:t>]</a:t>
            </a:r>
            <a:endParaRPr lang="ru-RU" sz="3600" dirty="0" smtClean="0">
              <a:solidFill>
                <a:srgbClr val="CC0000"/>
              </a:solidFill>
            </a:endParaRPr>
          </a:p>
          <a:p>
            <a:r>
              <a:rPr lang="ru-RU" sz="6000" b="1" i="1" dirty="0" smtClean="0">
                <a:solidFill>
                  <a:srgbClr val="CC0000"/>
                </a:solidFill>
              </a:rPr>
              <a:t>                             Всегда</a:t>
            </a:r>
            <a:endParaRPr lang="ru-RU" sz="6000" b="1" i="1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CC0000"/>
              </a:solidFill>
            </a:endParaRPr>
          </a:p>
          <a:p>
            <a:endParaRPr lang="ru-RU" sz="3600" dirty="0" smtClean="0">
              <a:solidFill>
                <a:srgbClr val="CC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rgbClr val="CC0000"/>
              </a:solidFill>
            </a:endParaRPr>
          </a:p>
          <a:p>
            <a:endParaRPr lang="ru-RU" sz="3600" dirty="0" smtClean="0">
              <a:solidFill>
                <a:srgbClr val="CC0000"/>
              </a:solidFill>
            </a:endParaRP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 algn="l"/>
            <a:endParaRPr lang="ru-RU" sz="3600" dirty="0">
              <a:solidFill>
                <a:srgbClr val="FF0000"/>
              </a:solidFill>
            </a:endParaRPr>
          </a:p>
          <a:p>
            <a:pPr algn="l"/>
            <a:endParaRPr lang="ru-RU" sz="3600" dirty="0" smtClean="0">
              <a:solidFill>
                <a:srgbClr val="FF0000"/>
              </a:solidFill>
            </a:endParaRPr>
          </a:p>
          <a:p>
            <a:pPr algn="l"/>
            <a:endParaRPr lang="ru-RU" sz="3600" dirty="0" smtClean="0">
              <a:solidFill>
                <a:srgbClr val="FF0000"/>
              </a:solidFill>
            </a:endParaRPr>
          </a:p>
          <a:p>
            <a:pPr algn="l"/>
            <a:endParaRPr lang="ru-RU" sz="3600" dirty="0" smtClean="0">
              <a:solidFill>
                <a:srgbClr val="FF0000"/>
              </a:solidFill>
            </a:endParaRPr>
          </a:p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                      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4528" y="155679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</a:rPr>
              <a:t>   </a:t>
            </a:r>
            <a:endParaRPr lang="ru-RU" sz="3600" dirty="0">
              <a:solidFill>
                <a:srgbClr val="0070C0"/>
              </a:solidFill>
            </a:endParaRPr>
          </a:p>
        </p:txBody>
      </p:sp>
      <p:grpSp>
        <p:nvGrpSpPr>
          <p:cNvPr id="8" name="Группа 15"/>
          <p:cNvGrpSpPr/>
          <p:nvPr/>
        </p:nvGrpSpPr>
        <p:grpSpPr>
          <a:xfrm>
            <a:off x="10260632" y="692696"/>
            <a:ext cx="720080" cy="1368152"/>
            <a:chOff x="2483768" y="4221088"/>
            <a:chExt cx="72008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12777"/>
            <a:ext cx="7824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7"/>
          <p:cNvGrpSpPr/>
          <p:nvPr/>
        </p:nvGrpSpPr>
        <p:grpSpPr>
          <a:xfrm>
            <a:off x="12132840" y="1124745"/>
            <a:ext cx="792088" cy="1584175"/>
            <a:chOff x="6435207" y="3729263"/>
            <a:chExt cx="720080" cy="14017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35207" y="4410927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5218" y="3729263"/>
              <a:ext cx="568017" cy="753492"/>
            </a:xfrm>
            <a:prstGeom prst="rect">
              <a:avLst/>
            </a:prstGeom>
          </p:spPr>
        </p:pic>
      </p:grpSp>
      <p:grpSp>
        <p:nvGrpSpPr>
          <p:cNvPr id="15" name="Группа 18"/>
          <p:cNvGrpSpPr/>
          <p:nvPr/>
        </p:nvGrpSpPr>
        <p:grpSpPr>
          <a:xfrm>
            <a:off x="9612560" y="3284984"/>
            <a:ext cx="792088" cy="1440160"/>
            <a:chOff x="6084168" y="4221088"/>
            <a:chExt cx="720080" cy="136815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7821305-n-n-n-----n-n---nf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8" name="Группа 18"/>
          <p:cNvGrpSpPr/>
          <p:nvPr/>
        </p:nvGrpSpPr>
        <p:grpSpPr>
          <a:xfrm>
            <a:off x="10548664" y="4293096"/>
            <a:ext cx="792088" cy="1440160"/>
            <a:chOff x="6084168" y="4221088"/>
            <a:chExt cx="720080" cy="136815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7821305-n-n-n-----n-n---nfn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3" name="Рисунок 25" descr="www.oboi-jpeg.ru_Nasekomije_ (8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105543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Animals_Dogs_Puppy_005503_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3" y="4563124"/>
            <a:ext cx="1008112" cy="75608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8 0.12601 L -0.68889 0.02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0.12254 L -0.89375 0.11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1 -0.03677 L -0.62205 -0.026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0324 L -0.72048 0.01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10472" cy="7425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Игра «Произнеси слог с парным звуком»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                 КА – </a:t>
            </a:r>
          </a:p>
          <a:p>
            <a:r>
              <a:rPr lang="ru-RU" sz="4400" b="1" dirty="0" smtClean="0"/>
              <a:t>                 ШИ -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                 СУ-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           БЕ -  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           ТО -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10014" y="1628800"/>
            <a:ext cx="725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35033" y="2402930"/>
            <a:ext cx="1021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ЖИ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13642" y="3172867"/>
            <a:ext cx="762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ЗУ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88625" y="3723730"/>
            <a:ext cx="864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ПЕ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76987" y="4680992"/>
            <a:ext cx="934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ДО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-0.00347 L -0.73281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-0.01156 L -0.61094 -0.011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0.00231 L -0.82135 -0.008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462 L -0.66146 0.01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00763 L -0.70608 -0.007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39829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946227" cy="197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28384" y="2708920"/>
            <a:ext cx="604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Е</a:t>
            </a:r>
            <a:endParaRPr lang="ru-RU" sz="4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316416" y="1772816"/>
            <a:ext cx="5762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9900"/>
                </a:solidFill>
                <a:latin typeface="Verdana" pitchFamily="34" charset="0"/>
              </a:rPr>
              <a:t>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2735689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33056"/>
            <a:ext cx="648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284984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00506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996952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Э</a:t>
            </a:r>
            <a:endParaRPr lang="ru-RU" sz="4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717032"/>
            <a:ext cx="745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4149080"/>
            <a:ext cx="992453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3068960"/>
            <a:ext cx="705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2780928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88424" y="908720"/>
            <a:ext cx="755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863D"/>
                </a:solidFill>
              </a:rPr>
              <a:t>?</a:t>
            </a:r>
            <a:endParaRPr lang="ru-RU" sz="7200" b="1" i="1" dirty="0">
              <a:solidFill>
                <a:srgbClr val="0086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28384" y="2708920"/>
            <a:ext cx="604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Е</a:t>
            </a:r>
            <a:endParaRPr lang="ru-RU" sz="4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316416" y="1772816"/>
            <a:ext cx="5762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9900"/>
                </a:solidFill>
                <a:latin typeface="Verdana" pitchFamily="34" charset="0"/>
              </a:rPr>
              <a:t>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2735689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33056"/>
            <a:ext cx="648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284984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00506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2996952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Э</a:t>
            </a:r>
            <a:endParaRPr lang="ru-RU" sz="4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717032"/>
            <a:ext cx="745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40352" y="4149080"/>
            <a:ext cx="992453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3068960"/>
            <a:ext cx="705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2780928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Verdana" pitchFamily="34" charset="0"/>
              </a:rPr>
              <a:t>Ё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620688"/>
            <a:ext cx="244827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620688"/>
            <a:ext cx="2448272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Читаем слоги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i="1" dirty="0" smtClean="0"/>
              <a:t>Находим сходства и отличия)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Ро-ру-ри-ре-рё-рю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4800" b="1" dirty="0" err="1" smtClean="0">
                <a:solidFill>
                  <a:srgbClr val="FF0000"/>
                </a:solidFill>
              </a:rPr>
              <a:t>Ух-ох-ах-ых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4800" b="1" dirty="0" err="1" smtClean="0">
                <a:solidFill>
                  <a:srgbClr val="FF0000"/>
                </a:solidFill>
              </a:rPr>
              <a:t>Ка-ку-ке-ко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err="1" smtClean="0">
                <a:solidFill>
                  <a:srgbClr val="FF0000"/>
                </a:solidFill>
              </a:rPr>
              <a:t>Ча-чу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4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</TotalTime>
  <Words>284</Words>
  <Application>Microsoft Office PowerPoint</Application>
  <PresentationFormat>Экран (4:3)</PresentationFormat>
  <Paragraphs>155</Paragraphs>
  <Slides>29</Slides>
  <Notes>4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Презентация PowerPoint</vt:lpstr>
      <vt:lpstr>Догадайся сам</vt:lpstr>
      <vt:lpstr>       Тема : « Чистоговорки» </vt:lpstr>
      <vt:lpstr>Презентация PowerPoint</vt:lpstr>
      <vt:lpstr>Презентация PowerPoint</vt:lpstr>
      <vt:lpstr>Игра «Произнеси слог с парным звуком» </vt:lpstr>
      <vt:lpstr>Презентация PowerPoint</vt:lpstr>
      <vt:lpstr>Презентация PowerPoint</vt:lpstr>
      <vt:lpstr>Читаем слоги. (Находим сходства и отличия)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 каждый слог до слова</vt:lpstr>
      <vt:lpstr>Презентация PowerPoint</vt:lpstr>
      <vt:lpstr>Какое слово получилось ?      1            2           1            2            5           </vt:lpstr>
      <vt:lpstr>Прочти отгадку</vt:lpstr>
      <vt:lpstr>Презентация PowerPoint</vt:lpstr>
      <vt:lpstr>Чтение слов, записанных разновеликим шрифтом. </vt:lpstr>
      <vt:lpstr>Презентация PowerPoint</vt:lpstr>
      <vt:lpstr>Презентация PowerPoint</vt:lpstr>
      <vt:lpstr>Работа с учебником с27. «Про горох»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93</cp:revision>
  <dcterms:created xsi:type="dcterms:W3CDTF">2013-01-27T08:03:43Z</dcterms:created>
  <dcterms:modified xsi:type="dcterms:W3CDTF">2014-09-06T19:28:20Z</dcterms:modified>
</cp:coreProperties>
</file>