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61" r:id="rId4"/>
    <p:sldId id="262" r:id="rId5"/>
    <p:sldId id="267" r:id="rId6"/>
    <p:sldId id="275" r:id="rId7"/>
    <p:sldId id="268" r:id="rId8"/>
    <p:sldId id="269" r:id="rId9"/>
    <p:sldId id="260" r:id="rId10"/>
    <p:sldId id="270" r:id="rId11"/>
    <p:sldId id="271" r:id="rId12"/>
    <p:sldId id="272" r:id="rId13"/>
    <p:sldId id="264" r:id="rId14"/>
    <p:sldId id="263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83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готовы</c:v>
                </c:pt>
                <c:pt idx="1">
                  <c:v>не готовы</c:v>
                </c:pt>
                <c:pt idx="2">
                  <c:v>затрудняюсь</c:v>
                </c:pt>
                <c:pt idx="3">
                  <c:v>положительная динамика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</c:v>
                </c:pt>
                <c:pt idx="1">
                  <c:v>0.16</c:v>
                </c:pt>
                <c:pt idx="2">
                  <c:v>0.36</c:v>
                </c:pt>
                <c:pt idx="3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4960"/>
        <c:axId val="31226496"/>
      </c:barChart>
      <c:catAx>
        <c:axId val="3122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31226496"/>
        <c:crosses val="autoZero"/>
        <c:auto val="1"/>
        <c:lblAlgn val="ctr"/>
        <c:lblOffset val="100"/>
        <c:noMultiLvlLbl val="0"/>
      </c:catAx>
      <c:valAx>
        <c:axId val="31226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22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95AD-724D-48B0-9A4B-51894A2D6EB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41F5-C759-4245-9DE9-F589CD54D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0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41F5-C759-4245-9DE9-F589CD54DFD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7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8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9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1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1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3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75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1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3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2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32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98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99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66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78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4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53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FEF9-C1C4-488F-A7F8-99F29084FB4F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5F17-C5F4-4B74-A9E1-5A57583553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44826-7E31-4461-9776-12CE6730C7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BCE235-47E8-4156-914E-817F1608C2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88913"/>
            <a:ext cx="87852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г.Иркутска детский сад № 124</a:t>
            </a:r>
          </a:p>
        </p:txBody>
      </p:sp>
      <p:pic>
        <p:nvPicPr>
          <p:cNvPr id="5123" name="Picture 10" descr="Изображениефото 8 группаэкскурсия 9 группа в библиотеку 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87" y="1573213"/>
            <a:ext cx="7488237" cy="415925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68144" y="4437112"/>
            <a:ext cx="214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3952)42-01-66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mdoy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_124@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124.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detirkutsk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1847" y="5657671"/>
            <a:ext cx="7444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заведующая: Г.В. Назаревская</a:t>
            </a:r>
          </a:p>
          <a:p>
            <a:pPr algn="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воспитатель: Н.Я. Федосова</a:t>
            </a:r>
          </a:p>
          <a:p>
            <a:pPr algn="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тарший воспитатель: Л. Н. Долгих</a:t>
            </a:r>
          </a:p>
        </p:txBody>
      </p:sp>
    </p:spTree>
    <p:extLst>
      <p:ext uri="{BB962C8B-B14F-4D97-AF65-F5344CB8AC3E}">
        <p14:creationId xmlns:p14="http://schemas.microsoft.com/office/powerpoint/2010/main" val="4002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анкетирования готовности педагогов к введению ФГОС 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566154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10799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195736" y="692696"/>
            <a:ext cx="496855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Оптимальные пути решения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75656" y="1628800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99992" y="162880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323528" y="2780928"/>
            <a:ext cx="2448272" cy="295232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взаимодействия с общественными организациями и партнёрами: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договора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сотрудничестве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планы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2780928"/>
            <a:ext cx="2664296" cy="29523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профессиональной компетенции педагогов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соответствии с требованиями ФГОС ДО: план работы по повышению профессиональной компетенции педагогов (через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чтения, семинары-практикумы, курсы повышения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квалификации и т.д.)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80112" y="1628800"/>
            <a:ext cx="22322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228184" y="2780928"/>
            <a:ext cx="2448272" cy="29523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педагогического мастерства  в соответствии с профессиональным стандартом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163311" y="550073"/>
            <a:ext cx="8837845" cy="6130947"/>
            <a:chOff x="163311" y="37402"/>
            <a:chExt cx="8837845" cy="6677746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5143504" y="785794"/>
              <a:ext cx="293211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Нормативный блок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2714612" y="3143248"/>
              <a:ext cx="293211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Методический блок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4786314" y="2094975"/>
              <a:ext cx="2933700" cy="295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Программный блок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163311" y="2930525"/>
              <a:ext cx="1884362" cy="9969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Методический комплекс воспитателя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1" name="AutoShape 3"/>
            <p:cNvCxnSpPr>
              <a:cxnSpLocks noChangeShapeType="1"/>
              <a:stCxn id="2050" idx="0"/>
            </p:cNvCxnSpPr>
            <p:nvPr/>
          </p:nvCxnSpPr>
          <p:spPr bwMode="auto">
            <a:xfrm flipV="1">
              <a:off x="1105492" y="1000109"/>
              <a:ext cx="1037615" cy="19304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2" name="AutoShape 4"/>
            <p:cNvCxnSpPr>
              <a:cxnSpLocks noChangeShapeType="1"/>
              <a:stCxn id="2050" idx="4"/>
              <a:endCxn id="2066" idx="0"/>
            </p:cNvCxnSpPr>
            <p:nvPr/>
          </p:nvCxnSpPr>
          <p:spPr bwMode="auto">
            <a:xfrm>
              <a:off x="1105492" y="3927475"/>
              <a:ext cx="1144773" cy="930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2143108" y="428604"/>
              <a:ext cx="1993900" cy="9953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Основные материалы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 flipV="1">
              <a:off x="3857620" y="428604"/>
              <a:ext cx="801697" cy="1555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3929058" y="1214422"/>
              <a:ext cx="477837" cy="355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 flipH="1">
              <a:off x="2786050" y="1428736"/>
              <a:ext cx="242888" cy="96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2079621" y="2361599"/>
              <a:ext cx="1992313" cy="83185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Методические рекомендации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4071934" y="2357430"/>
              <a:ext cx="1992312" cy="83185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Методические материалы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4214810" y="1357298"/>
              <a:ext cx="2087563" cy="8318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Образовательная программа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6286512" y="1335133"/>
              <a:ext cx="1992312" cy="8318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Перспективное планирование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4643438" y="37402"/>
              <a:ext cx="1992312" cy="83343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Нормативные документы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6643702" y="37402"/>
              <a:ext cx="1993900" cy="83343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Внутренние локальные акты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1214414" y="4857760"/>
              <a:ext cx="2071702" cy="71438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Arial" pitchFamily="34" charset="0"/>
                </a:rPr>
                <a:t>дополнительные материалы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3944938" y="3714752"/>
              <a:ext cx="4984780" cy="53498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Авторские методические разработки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3944938" y="4322772"/>
              <a:ext cx="4984780" cy="53498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Наглядный материал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3929058" y="4929198"/>
              <a:ext cx="4984780" cy="53498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Консультационные материалы для родителей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4011613" y="5572140"/>
              <a:ext cx="4989543" cy="51750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Подбор материалов по обобщению опыта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3857620" y="6180160"/>
              <a:ext cx="5132387" cy="53498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Электронные материалы творческих отчетов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Левая фигурная скобка 29"/>
            <p:cNvSpPr/>
            <p:nvPr/>
          </p:nvSpPr>
          <p:spPr>
            <a:xfrm>
              <a:off x="3286116" y="3786190"/>
              <a:ext cx="642942" cy="285752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7878" y="116632"/>
            <a:ext cx="570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комплекс 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55576" y="260648"/>
            <a:ext cx="7560840" cy="5749627"/>
            <a:chOff x="755576" y="260648"/>
            <a:chExt cx="7560840" cy="574962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55576" y="260648"/>
              <a:ext cx="75608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Схема эффективности методической деятельности воспитателя</a:t>
              </a:r>
            </a:p>
          </p:txBody>
        </p:sp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2184400" y="4394200"/>
              <a:ext cx="2428875" cy="161607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Уменьшение времени на достижение конкретной образовательной цели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384675" y="4384675"/>
              <a:ext cx="2428875" cy="161607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Облегчение процесса реализации программных задач и эффективность формирования компетентности дошкольника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984375" y="2924944"/>
              <a:ext cx="2635250" cy="1838325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571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Улучшение качественных и количественных характеристик организации профессиональной деятельности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508500" y="2924175"/>
              <a:ext cx="2530475" cy="1838325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571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Позитивное воспитательное воздействие на детей и создание условий взаиморазвития в образовательном процессе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2251075" y="2124075"/>
              <a:ext cx="2428875" cy="1250950"/>
            </a:xfrm>
            <a:prstGeom prst="cube">
              <a:avLst>
                <a:gd name="adj" fmla="val 25000"/>
              </a:avLst>
            </a:prstGeom>
            <a:solidFill>
              <a:srgbClr val="00B0F0"/>
            </a:solidFill>
            <a:ln w="5715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Удовлетворённость процессом и результатом педагогической деятельности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384675" y="2124075"/>
              <a:ext cx="2530475" cy="1250950"/>
            </a:xfrm>
            <a:prstGeom prst="cube">
              <a:avLst>
                <a:gd name="adj" fmla="val 25000"/>
              </a:avLst>
            </a:prstGeom>
            <a:solidFill>
              <a:srgbClr val="00B0F0"/>
            </a:solidFill>
            <a:ln w="5715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Прочность усвоения и долгосрочность практических умений и навыков детей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2305050" y="714356"/>
              <a:ext cx="4657725" cy="1533544"/>
            </a:xfrm>
            <a:prstGeom prst="flowChartExtract">
              <a:avLst/>
            </a:prstGeom>
            <a:solidFill>
              <a:srgbClr val="FF99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79646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Показатели эффективности методической деятельности воспитателя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2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332656"/>
            <a:ext cx="360040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методической деятельности 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196752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499992" y="119675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1196752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95536" y="2204864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Функции методической работы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204864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Критерии эффективности методической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2204864"/>
            <a:ext cx="25922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Формы повышения педагогического мастерства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068960"/>
            <a:ext cx="2520280" cy="4678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Информационно-аналитическая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9512" y="3645024"/>
            <a:ext cx="2520280" cy="4678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Планово-прогностическая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2" y="4221088"/>
            <a:ext cx="2520280" cy="4678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Проектировочная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4797152"/>
            <a:ext cx="2520280" cy="4678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Совершенствования педагогического мастерства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5373216"/>
            <a:ext cx="2520280" cy="4678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Организационно-прогностическая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9512" y="5949280"/>
            <a:ext cx="2520280" cy="4678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Контрольно-оценочная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59832" y="306896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нормативных, инструктивно-методических документов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59832" y="3789040"/>
            <a:ext cx="2880320" cy="57797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передовым педагогическим опытом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59832" y="4437112"/>
            <a:ext cx="2880320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проектирования образовательного процесса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59832" y="5085184"/>
            <a:ext cx="2880320" cy="5379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современных образовательных технологий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54499" y="5733256"/>
            <a:ext cx="2880320" cy="54669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самообразованию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300192" y="3107060"/>
            <a:ext cx="2520280" cy="77189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Системность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00192" y="4077072"/>
            <a:ext cx="2520280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Функциональность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311391" y="5013176"/>
            <a:ext cx="2520280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Этапность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00192" y="5949280"/>
            <a:ext cx="2520280" cy="73476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направленность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15355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педагогического совета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Утвердить модель методического сопровождения педагогов на 2014-2015 уч. год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Принять план-схему методического комплекса воспитателя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Применить данную модель методического сопровождения педагогов в практической деятельности в 2014-2015 уч. году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Методическому совету ДОУ ежеквартально проводить анализ внедрения модели методического сопровождения, на итоговом педсовете представить результаты.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д1\Documents\Фото 2012\фасад\SDC14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23679"/>
            <a:ext cx="6624736" cy="42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69269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4177"/>
            <a:ext cx="8103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Тематический педагогический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 методической деятельности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педагогов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условиях введения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ДО»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43841"/>
            <a:ext cx="810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58357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 Утверждение модели методической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условиях введения ФГОС ДО.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функции методической работы педагогов.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для повышения педагогического мастерства.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выявить исходный уровень педагогического мастерства каждого воспитателя, т. е. уровень его знаний, педагогических способностей и умений;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вырабатывать у воспитателей потребность в саморазвитии, самообразовании, самовоспитании;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развивать гуманистическую направленность личности каждого воспитателя;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-развивать педагогическую технику, т. е. организаторские, коммуникативные и другие умения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41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Повестка дня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Вступительное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объявление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темы, цели, задач педагогического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избрание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секретаря педагогического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Выступление старшего воспитателя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вопросом о подготовке модели методической деятельности воспитателя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Выступление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 команд по созданию модели методического сопровождения.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Выступление заведующей с предложением о принятии и реализации модели методического сопровождения воспитателя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Голосование.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педсовета.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987824" y="1052736"/>
            <a:ext cx="2952328" cy="57606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1628800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491880" y="162880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1628800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альтернативный процесс 10"/>
          <p:cNvSpPr/>
          <p:nvPr/>
        </p:nvSpPr>
        <p:spPr>
          <a:xfrm>
            <a:off x="323528" y="2780928"/>
            <a:ext cx="2160240" cy="86409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управленческо-аналитической деятельности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2780928"/>
            <a:ext cx="2232248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общественными организациями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2780928"/>
            <a:ext cx="1728192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220072" y="162880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499992" y="2780928"/>
            <a:ext cx="1728192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методической деятельности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8" idx="2"/>
          </p:cNvCxnSpPr>
          <p:nvPr/>
        </p:nvCxnSpPr>
        <p:spPr>
          <a:xfrm>
            <a:off x="5364088" y="364502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491880" y="3645024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28184" y="3645024"/>
            <a:ext cx="12601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979712" y="4293096"/>
            <a:ext cx="2160240" cy="1512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качества содержания образования (инновации, методики воспитания и обучения)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60232" y="4293096"/>
            <a:ext cx="2160240" cy="1512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Гуманистический, социально-ценностный комплекс идей, реализация личностно-ориентированного воспитания и обучения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23953" y="4293096"/>
            <a:ext cx="2160240" cy="1512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педагогов в управлении ДОУ, управление познавательным процессом группы детей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Методическая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последовательная система способов теоретического познания и практического применения в какой–либо деятельности (в нашем случае, в педагогической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ад1\Documents\Фото 2012\Неделя психологии в д с\IMG_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1099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001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предварительной работы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созданию модели методической деятельности педагогов ДОУ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модели: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модели инновационного образовательного пространства ДОУ как одно из условий повышения качества образования.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 реализации модели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Повысить уровень профессионального мастерства руководителя и педагогов ДОУ: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стимулировать и активизировать экспериментально-научные исследования педагогов, нацеленные на разработку перспективных технологий обучения и воспитания детей;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необходимые условия для творческой деятельности педагогов-практиков;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осуществить информационную, научно-методическую и психолого-педагогическую поддержку творческих поисков.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Пропагандировать инновации и опыт инновационной деятельности в массовой педагогической практике.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Произвести методическое оформление инноваций, дающее возможность их массового использования.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организации методической работы в ДОУ (переход на инновационную модель методической работы).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позитивного имиджа ДОУ как лидера, ориентированного на устойчивое развитие, повышение его конкурентоспособности по отношению к традиционным ДОУ, установить и расширить партнерские связи.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инновационной модели образовательного пространства в условиях реализации приоритетных направлений работы ДОУ.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количества педагогов, повышающих свой профессиональный уровень и квалификацию.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Активное участие педагогов в обобщении и распространении инновационного педагогического опыта работы на районном, республиканском и российском уровнях.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Позитивное изменение профессиональной компетентности педагогов ДОУ и их отношения к работе.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педагогов в овладении современными образовательными технологиями.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Оперативное и позитивное реагирование педагогов на внедрение инновационной деятельности в воспитательно-образовательную деятельность дошкольного образовательного учреждения.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40076" y="1488048"/>
            <a:ext cx="3292475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Проектная команда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rot="5400000">
            <a:off x="4176721" y="202303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5400000" flipH="1" flipV="1">
            <a:off x="5160186" y="1968268"/>
            <a:ext cx="24764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140076" y="2130990"/>
            <a:ext cx="3314706" cy="344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Команда оперативного решения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rot="5400000">
            <a:off x="3444885" y="2969189"/>
            <a:ext cx="962028" cy="1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rot="5400000" flipH="1" flipV="1">
            <a:off x="5330843" y="2940619"/>
            <a:ext cx="928693" cy="238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282952" y="3416874"/>
            <a:ext cx="3179763" cy="3619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Команда усовершенствования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rot="5400000">
            <a:off x="3462341" y="4309055"/>
            <a:ext cx="107157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rot="5400000" flipH="1" flipV="1">
            <a:off x="5261791" y="4295555"/>
            <a:ext cx="104457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568704" y="4845634"/>
            <a:ext cx="250033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Команда управления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>
            <a:off x="6069034" y="4930182"/>
            <a:ext cx="5064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 flipH="1">
            <a:off x="6043860" y="5024784"/>
            <a:ext cx="5064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6640538" y="4774751"/>
            <a:ext cx="1214446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Проектная команда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1" name="AutoShape 27"/>
          <p:cNvCxnSpPr>
            <a:cxnSpLocks noChangeShapeType="1"/>
          </p:cNvCxnSpPr>
          <p:nvPr/>
        </p:nvCxnSpPr>
        <p:spPr bwMode="auto">
          <a:xfrm>
            <a:off x="3997332" y="5274262"/>
            <a:ext cx="0" cy="504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2" name="AutoShape 28"/>
          <p:cNvCxnSpPr>
            <a:cxnSpLocks noChangeShapeType="1"/>
          </p:cNvCxnSpPr>
          <p:nvPr/>
        </p:nvCxnSpPr>
        <p:spPr bwMode="auto">
          <a:xfrm flipV="1">
            <a:off x="5854720" y="5202824"/>
            <a:ext cx="0" cy="504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3640142" y="5774328"/>
            <a:ext cx="2505075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Команда управления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9670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Командная работа педагогов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специалистов ДОУ по разработке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 методического комплекса педагога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322"/>
              </p:ext>
            </p:extLst>
          </p:nvPr>
        </p:nvGraphicFramePr>
        <p:xfrm>
          <a:off x="-2" y="764703"/>
          <a:ext cx="9144001" cy="6000588"/>
        </p:xfrm>
        <a:graphic>
          <a:graphicData uri="http://schemas.openxmlformats.org/drawingml/2006/table">
            <a:tbl>
              <a:tblPr/>
              <a:tblGrid>
                <a:gridCol w="3000366"/>
                <a:gridCol w="1571317"/>
                <a:gridCol w="2286159"/>
                <a:gridCol w="2286159"/>
              </a:tblGrid>
              <a:tr h="355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Команда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955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Разработка плана модели методического сопровождения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Проектная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команда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2014г.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Создание проекта модели методического сопровождения педагогов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406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Сбор и обработка аналитического материала, определение характера затруднений профессиональной деятельности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Команда оперативного решения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Февраль 2014 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Анкетирование педагогов и анализ возникших затруднений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937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Проведение пед. чтений, круглого стола по проблемным вопросам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Команда усовершенствования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2014 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Повышение профессиональной компетенции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216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  итоговых материалов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Команда управления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Апрель 2014 г.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Представление модели методического сопровождения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166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командной работы по созданию модели методического сопровождения педагогов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841</Words>
  <Application>Microsoft Office PowerPoint</Application>
  <PresentationFormat>Экран (4:3)</PresentationFormat>
  <Paragraphs>162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Сад1</dc:creator>
  <cp:lastModifiedBy>Сад1</cp:lastModifiedBy>
  <cp:revision>42</cp:revision>
  <cp:lastPrinted>2014-09-22T07:54:31Z</cp:lastPrinted>
  <dcterms:created xsi:type="dcterms:W3CDTF">2014-09-12T03:48:01Z</dcterms:created>
  <dcterms:modified xsi:type="dcterms:W3CDTF">2014-09-23T23:58:51Z</dcterms:modified>
</cp:coreProperties>
</file>