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3" r:id="rId18"/>
    <p:sldId id="274" r:id="rId19"/>
    <p:sldId id="272" r:id="rId20"/>
    <p:sldId id="275" r:id="rId21"/>
    <p:sldId id="276" r:id="rId22"/>
    <p:sldId id="285" r:id="rId23"/>
    <p:sldId id="286" r:id="rId24"/>
    <p:sldId id="277" r:id="rId25"/>
    <p:sldId id="278" r:id="rId26"/>
    <p:sldId id="279" r:id="rId27"/>
    <p:sldId id="280" r:id="rId28"/>
    <p:sldId id="281" r:id="rId29"/>
    <p:sldId id="282" r:id="rId30"/>
    <p:sldId id="287" r:id="rId31"/>
    <p:sldId id="284" r:id="rId32"/>
  </p:sldIdLst>
  <p:sldSz cx="9144000" cy="6858000" type="screen4x3"/>
  <p:notesSz cx="6858000" cy="91440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2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5229200"/>
            <a:ext cx="5904656" cy="121920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– от теории </a:t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практике</a:t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педагогов  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МО  г. Краснодар «Центр – детский сад №232»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Автор-составитель: О.А.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Бакулевич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заместитель заведующего по ВМР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912768" cy="136815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0210"/>
            <a:ext cx="5369977" cy="33596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9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44016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Times New Roman"/>
              </a:rPr>
              <a:t/>
            </a:r>
            <a:br>
              <a:rPr lang="ru-RU" dirty="0" smtClean="0">
                <a:latin typeface="Times New Roman"/>
              </a:rPr>
            </a:br>
            <a:r>
              <a:rPr lang="ru-RU" dirty="0">
                <a:latin typeface="Times New Roman"/>
              </a:rPr>
              <a:t/>
            </a:r>
            <a:br>
              <a:rPr lang="ru-RU" dirty="0">
                <a:latin typeface="Times New Roman"/>
              </a:rPr>
            </a:br>
            <a:r>
              <a:rPr lang="ru-RU" dirty="0" smtClean="0">
                <a:latin typeface="Times New Roman"/>
              </a:rPr>
              <a:t/>
            </a:r>
            <a:br>
              <a:rPr lang="ru-RU" dirty="0" smtClean="0">
                <a:latin typeface="Times New Roman"/>
              </a:rPr>
            </a:br>
            <a:r>
              <a:rPr lang="ru-RU" dirty="0" smtClean="0">
                <a:latin typeface="Times New Roman"/>
              </a:rPr>
              <a:t/>
            </a:r>
            <a:br>
              <a:rPr lang="ru-RU" dirty="0" smtClean="0">
                <a:latin typeface="Times New Roman"/>
              </a:rPr>
            </a:br>
            <a:r>
              <a:rPr lang="ru-RU" dirty="0">
                <a:latin typeface="Times New Roman"/>
              </a:rPr>
              <a:t/>
            </a:r>
            <a:br>
              <a:rPr lang="ru-RU" dirty="0">
                <a:latin typeface="Times New Roman"/>
              </a:rPr>
            </a:br>
            <a:r>
              <a:rPr lang="ru-RU" dirty="0" smtClean="0">
                <a:latin typeface="Times New Roman"/>
              </a:rPr>
              <a:t/>
            </a:r>
            <a:br>
              <a:rPr lang="ru-RU" dirty="0" smtClean="0">
                <a:latin typeface="Times New Roman"/>
              </a:rPr>
            </a:br>
            <a:r>
              <a:rPr lang="ru-RU" dirty="0" smtClean="0">
                <a:solidFill>
                  <a:schemeClr val="tx1"/>
                </a:solidFill>
                <a:latin typeface="Times New Roman"/>
              </a:rPr>
              <a:t>«Скажи мне – и я забуду, покажи мне – и я запомню, дай мне сделать – и я пойму»             </a:t>
            </a:r>
            <a:r>
              <a:rPr lang="ru-RU" b="0" dirty="0" smtClean="0">
                <a:solidFill>
                  <a:schemeClr val="tx1"/>
                </a:solidFill>
                <a:latin typeface="Times New Roman"/>
              </a:rPr>
              <a:t>/Конфуций/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916832"/>
            <a:ext cx="36004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/>
                <a:ea typeface="Times New Roman"/>
              </a:rPr>
              <a:t>Культурные практики </a:t>
            </a:r>
            <a:r>
              <a:rPr lang="ru-RU" dirty="0" smtClean="0">
                <a:latin typeface="Times New Roman"/>
                <a:ea typeface="Times New Roman"/>
              </a:rPr>
              <a:t>представляют </a:t>
            </a:r>
            <a:r>
              <a:rPr lang="ru-RU" dirty="0">
                <a:latin typeface="Times New Roman"/>
                <a:ea typeface="Times New Roman"/>
              </a:rPr>
              <a:t>собой разнообразные, основанные на текущих и перспективных интересах ребенка виды самостоятельной деятельности, поведения и опыта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algn="just"/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 качестве ведущей культурной практики выступает игровая практика, позволяющая создать событийно организованное пространство образовательной деятельности детей и </a:t>
            </a:r>
            <a:r>
              <a:rPr lang="ru-RU" dirty="0" smtClean="0">
                <a:latin typeface="Times New Roman"/>
                <a:ea typeface="Times New Roman"/>
              </a:rPr>
              <a:t>взрослых </a:t>
            </a:r>
          </a:p>
          <a:p>
            <a:pPr algn="just"/>
            <a:r>
              <a:rPr lang="ru-RU" dirty="0" smtClean="0">
                <a:latin typeface="Times New Roman"/>
                <a:ea typeface="Times New Roman"/>
              </a:rPr>
              <a:t>                                                                                                          /Н.Б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smtClean="0">
                <a:latin typeface="Times New Roman"/>
                <a:ea typeface="Times New Roman"/>
              </a:rPr>
              <a:t>Крылова/</a:t>
            </a:r>
          </a:p>
          <a:p>
            <a:pPr algn="just"/>
            <a:endParaRPr lang="ru-RU" dirty="0">
              <a:latin typeface="Times New Roman"/>
            </a:endParaRPr>
          </a:p>
          <a:p>
            <a:pPr algn="just"/>
            <a:endParaRPr lang="ru-RU" dirty="0">
              <a:latin typeface="Times New Roman"/>
            </a:endParaRPr>
          </a:p>
          <a:p>
            <a:pPr algn="just"/>
            <a:endParaRPr lang="ru-RU" dirty="0" smtClean="0">
              <a:latin typeface="Times New Roman"/>
            </a:endParaRPr>
          </a:p>
          <a:p>
            <a:pPr algn="just"/>
            <a:endParaRPr lang="ru-RU" dirty="0">
              <a:latin typeface="Times New Roman"/>
            </a:endParaRPr>
          </a:p>
          <a:p>
            <a:pPr algn="just"/>
            <a:endParaRPr lang="ru-RU" dirty="0" smtClean="0">
              <a:latin typeface="Times New Roman"/>
            </a:endParaRPr>
          </a:p>
          <a:p>
            <a:pPr algn="just"/>
            <a:endParaRPr lang="ru-RU" dirty="0">
              <a:latin typeface="Times New Roman"/>
            </a:endParaRPr>
          </a:p>
          <a:p>
            <a:pPr algn="just"/>
            <a:endParaRPr lang="ru-RU" dirty="0" smtClean="0">
              <a:latin typeface="Times New Roman"/>
            </a:endParaRPr>
          </a:p>
          <a:p>
            <a:pPr algn="just"/>
            <a:endParaRPr lang="ru-RU" dirty="0">
              <a:latin typeface="Times New Roman"/>
            </a:endParaRPr>
          </a:p>
          <a:p>
            <a:pPr algn="just"/>
            <a:endParaRPr lang="ru-RU" dirty="0" smtClean="0">
              <a:latin typeface="Times New Roman"/>
            </a:endParaRPr>
          </a:p>
          <a:p>
            <a:pPr algn="just"/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469" y="2065784"/>
            <a:ext cx="4154306" cy="360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5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548680"/>
            <a:ext cx="2138384" cy="80736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Культурные практики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388424" y="5517232"/>
            <a:ext cx="122222" cy="13668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086677" y="260648"/>
            <a:ext cx="5544616" cy="568863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ru-RU" sz="4300" dirty="0"/>
          </a:p>
          <a:p>
            <a:pPr marL="0" indent="0" algn="just">
              <a:buNone/>
            </a:pPr>
            <a:r>
              <a:rPr lang="ru-RU" sz="5600" dirty="0" smtClean="0"/>
              <a:t>          Чтобы </a:t>
            </a:r>
            <a:r>
              <a:rPr lang="ru-RU" sz="5600" dirty="0"/>
              <a:t>воспитание состоялось как проявление подлинного взаимодействия, необходимо что-то, что открывает канал со-бытия влияния взрослого на ребенка, одновременно создавая самообразовательную (не педагогическую и не развивающую) ситуацию для ребенка. </a:t>
            </a:r>
            <a:endParaRPr lang="ru-RU" sz="5600" dirty="0" smtClean="0"/>
          </a:p>
          <a:p>
            <a:pPr marL="0" indent="0" algn="just">
              <a:buNone/>
            </a:pPr>
            <a:r>
              <a:rPr lang="ru-RU" sz="5600" dirty="0" smtClean="0"/>
              <a:t>          Педагоги </a:t>
            </a:r>
            <a:r>
              <a:rPr lang="ru-RU" sz="5600" dirty="0"/>
              <a:t>называют эту отзывчивость и предрасположенность началом самовоспитания, психологи – самоопределением и самореализацией. С позиции культуролога образования  для обозначения и объяснения этого явления необходимо соответствующее понятие – и это – «культурные практики». </a:t>
            </a:r>
            <a:endParaRPr lang="ru-RU" sz="5600" dirty="0" smtClean="0"/>
          </a:p>
          <a:p>
            <a:pPr marL="0" indent="0" algn="just">
              <a:buNone/>
            </a:pPr>
            <a:r>
              <a:rPr lang="ru-RU" sz="5600" dirty="0" smtClean="0"/>
              <a:t>           Именно </a:t>
            </a:r>
            <a:r>
              <a:rPr lang="ru-RU" sz="5600" dirty="0"/>
              <a:t>они становятся катализаторами – ускорителями процессов педагогического воздействия</a:t>
            </a:r>
            <a:r>
              <a:rPr lang="ru-RU" sz="5600" dirty="0" smtClean="0"/>
              <a:t>.</a:t>
            </a:r>
          </a:p>
          <a:p>
            <a:pPr marL="0" indent="0" algn="just">
              <a:buNone/>
            </a:pPr>
            <a:r>
              <a:rPr lang="ru-RU" sz="5600" dirty="0" smtClean="0"/>
              <a:t>            Культурные </a:t>
            </a:r>
            <a:r>
              <a:rPr lang="ru-RU" sz="5600" dirty="0"/>
              <a:t>практики – это ситуативное, автономное, самостоятельное, инициируемое взрослым или самим ребенком приобретение и повторение различного опыта общения и взаимодействия с людьми в различных группах, командах, сообществах и общественных структурах с взрослыми, сверстниками и младшими детьми. </a:t>
            </a:r>
            <a:endParaRPr lang="ru-RU" sz="5600" dirty="0" smtClean="0"/>
          </a:p>
          <a:p>
            <a:pPr marL="0" indent="0" algn="just">
              <a:buNone/>
            </a:pPr>
            <a:r>
              <a:rPr lang="ru-RU" sz="5600" dirty="0" smtClean="0"/>
              <a:t>           Это </a:t>
            </a:r>
            <a:r>
              <a:rPr lang="ru-RU" sz="5600" dirty="0"/>
              <a:t>также освоение позитивного жизненного опыта сопереживания, доброжелательности и любви, дружбы, помощи, заботы, альтруизма, а также негативного опыта недовольства, обиды, ревности, протеста, грубости. </a:t>
            </a:r>
            <a:r>
              <a:rPr lang="ru-RU" sz="5600" u="sng" dirty="0"/>
              <a:t>От того, что именно будет практиковать ребенок, зависит его характер, система ценностей, стиль жизнедеятельности, дальнейшая судьба</a:t>
            </a:r>
            <a:r>
              <a:rPr lang="ru-RU" sz="5600" u="sng" dirty="0" smtClean="0"/>
              <a:t>.</a:t>
            </a:r>
          </a:p>
          <a:p>
            <a:pPr marL="0" indent="0" algn="just">
              <a:buNone/>
            </a:pPr>
            <a:endParaRPr lang="ru-RU" sz="5600" dirty="0"/>
          </a:p>
        </p:txBody>
      </p:sp>
      <p:pic>
        <p:nvPicPr>
          <p:cNvPr id="2051" name="Picture 3" descr="I:\ОБРАЗОВАТЕЛЬНАЯ ПРОГРАММА 2014\Многофункциональная игрушка Теремок\khor_dete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7" y="220486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6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Культурные практики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860032" y="1484784"/>
            <a:ext cx="3672408" cy="4968552"/>
          </a:xfrm>
        </p:spPr>
        <p:txBody>
          <a:bodyPr>
            <a:normAutofit fontScale="47500" lnSpcReduction="20000"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практики ребенка выполняют роль стержня, позволяющего ему выстраивать и осмысливать содержание и формы его жизнедеятельности, в том числе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188" indent="-342900">
              <a:buFontTx/>
              <a:buChar char="-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самостоятельного творческого действия, собственной многообразной активности на основе собственного выбора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1188" indent="-342900">
              <a:buFontTx/>
              <a:buChar char="-"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 ситуативное и глубинное общение, плодотворную коммуникацию и взаимодействие (сотрудничество) с взрослыми 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188" indent="-342900">
              <a:buFontTx/>
              <a:buChar char="-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чувства, отношение к себе и другим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</a:t>
            </a:r>
          </a:p>
          <a:p>
            <a:pPr marL="361188" indent="-342900">
              <a:buFontTx/>
              <a:buChar char="-"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сферу собственной воли, желаний и интересов</a:t>
            </a:r>
          </a:p>
          <a:p>
            <a:pPr marL="361188" indent="-342900">
              <a:buFontTx/>
              <a:buChar char="-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самость, которую можно определить как само-осознание, понимание своего «Я» как многообразного само-бытия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1188" indent="-342900">
              <a:buFontTx/>
              <a:buChar char="-"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-самостоятельность и автономность, ответственность и зависимость, дающие ребенку право на выбор и обеспечивающие самоопределение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этих сложных жизненных практик и есть то ускользающее психологическое, нравственное, интеллектуальное приращение в ребенке, эффект которого мы взрослые, пытаемся приписать противоречивому понятию воспитания. 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3074" name="Picture 2" descr="http://korkinodetsad.ru/i/img/fcda0eb18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067">
            <a:off x="705514" y="862540"/>
            <a:ext cx="2496669" cy="1963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6793">
            <a:off x="2383350" y="2464104"/>
            <a:ext cx="2218551" cy="1733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340">
            <a:off x="693619" y="3195302"/>
            <a:ext cx="1959241" cy="1910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35" y="4402264"/>
            <a:ext cx="23717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09" y="647251"/>
            <a:ext cx="1209675" cy="173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994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39552" y="6035040"/>
            <a:ext cx="8147248" cy="202272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7920880" cy="1080120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/>
              <a:t>Как перейти от традиционных методов (воздействия</a:t>
            </a:r>
            <a:r>
              <a:rPr lang="ru-RU" sz="9600" dirty="0" smtClean="0"/>
              <a:t>) к </a:t>
            </a:r>
            <a:r>
              <a:rPr lang="ru-RU" sz="9600" dirty="0"/>
              <a:t>методам взаимодействия?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8460431" y="579438"/>
            <a:ext cx="123657" cy="792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51520" y="1447800"/>
            <a:ext cx="4464496" cy="442947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…</a:t>
            </a:r>
            <a:r>
              <a:rPr lang="ru-RU" sz="1900" dirty="0"/>
              <a:t>Чтобы воспитание и обучение стали результативными, надо </a:t>
            </a:r>
            <a:r>
              <a:rPr lang="ru-RU" sz="1900" dirty="0" err="1"/>
              <a:t>паралельно</a:t>
            </a:r>
            <a:r>
              <a:rPr lang="ru-RU" sz="1900" dirty="0"/>
              <a:t> создавать </a:t>
            </a:r>
            <a:r>
              <a:rPr lang="ru-RU" sz="1900" b="1" dirty="0"/>
              <a:t>условия для развертывания системы многообразных свободных практик </a:t>
            </a:r>
            <a:r>
              <a:rPr lang="ru-RU" sz="1900" b="1" dirty="0" smtClean="0"/>
              <a:t>ребенка, которые обеспечивают его </a:t>
            </a:r>
            <a:r>
              <a:rPr lang="ru-RU" sz="1900" b="1" dirty="0"/>
              <a:t>самостоятельное, </a:t>
            </a:r>
            <a:r>
              <a:rPr lang="ru-RU" sz="1900" b="1" dirty="0" smtClean="0"/>
              <a:t> ответственное самовыражение</a:t>
            </a:r>
            <a:r>
              <a:rPr lang="ru-RU" sz="1900" b="1" dirty="0"/>
              <a:t>. </a:t>
            </a:r>
            <a:endParaRPr lang="ru-RU" sz="1900" b="1" dirty="0" smtClean="0"/>
          </a:p>
          <a:p>
            <a:pPr marL="0" indent="0" algn="just">
              <a:buNone/>
            </a:pPr>
            <a:r>
              <a:rPr lang="ru-RU" sz="1900" dirty="0"/>
              <a:t>Если они обеспечиваются, то традиционные методы (воздействия) начинают трансформироваться в методы взаимодействия. </a:t>
            </a:r>
            <a:endParaRPr lang="ru-RU" sz="1900" dirty="0" smtClean="0"/>
          </a:p>
          <a:p>
            <a:pPr marL="0" indent="0" algn="just">
              <a:buNone/>
            </a:pPr>
            <a:r>
              <a:rPr lang="ru-RU" sz="1900" dirty="0" smtClean="0"/>
              <a:t>При </a:t>
            </a:r>
            <a:r>
              <a:rPr lang="ru-RU" sz="1900" dirty="0"/>
              <a:t>развитой системе культурных практик ребенку необходимо не столько воспитание, как педагогическая поддержка, сотрудничество, общий душевный настрой (забота) взрослого и ребенка, их взаимное доверие, озабоченность общим делом (интересом). </a:t>
            </a:r>
          </a:p>
        </p:txBody>
      </p:sp>
      <p:pic>
        <p:nvPicPr>
          <p:cNvPr id="1027" name="Picture 3" descr="I:\ОБРАЗОВАТЕЛЬНАЯ ПРОГРАММА 2014\Многофункциональная игрушка Теремок\55199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I:\ОБРАЗОВАТЕЛЬНАЯ ПРОГРАММА 2014\Многофункциональная игрушка Теремок\ltnb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498602" cy="23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183880" cy="1152128"/>
          </a:xfrm>
        </p:spPr>
        <p:txBody>
          <a:bodyPr>
            <a:noAutofit/>
          </a:bodyPr>
          <a:lstStyle/>
          <a:p>
            <a:pPr lvl="0" algn="ctr">
              <a:spcBef>
                <a:spcPts val="250"/>
              </a:spcBef>
            </a:pPr>
            <a:r>
              <a:rPr lang="ru-RU" sz="180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Как создать условия </a:t>
            </a:r>
            <a:r>
              <a:rPr lang="ru-RU" sz="1800" dirty="0">
                <a:solidFill>
                  <a:prstClr val="black"/>
                </a:solidFill>
                <a:effectLst/>
                <a:ea typeface="+mn-ea"/>
                <a:cs typeface="+mn-cs"/>
              </a:rPr>
              <a:t>для развертывания системы многообразных свободных практик ребенка, которые обеспечивают его самостоятельное,  ответственное </a:t>
            </a:r>
            <a:r>
              <a:rPr lang="ru-RU" sz="180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самовыражение? </a:t>
            </a:r>
            <a:endParaRPr lang="ru-RU" sz="1800" dirty="0">
              <a:solidFill>
                <a:prstClr val="black"/>
              </a:solidFill>
              <a:effectLst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46805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1800" dirty="0" smtClean="0"/>
              <a:t>1. Следование </a:t>
            </a:r>
            <a:r>
              <a:rPr lang="ru-RU" sz="1800" dirty="0"/>
              <a:t>педагога </a:t>
            </a:r>
            <a:r>
              <a:rPr lang="ru-RU" sz="1800" dirty="0" smtClean="0"/>
              <a:t>следующим позиционным принципам:</a:t>
            </a:r>
          </a:p>
          <a:p>
            <a:pPr marL="0" indent="0">
              <a:buNone/>
            </a:pPr>
            <a:r>
              <a:rPr lang="ru-RU" sz="1800" dirty="0"/>
              <a:t>      </a:t>
            </a:r>
            <a:r>
              <a:rPr lang="ru-RU" sz="1800" b="1" dirty="0"/>
              <a:t>Первый позиционный принцип.</a:t>
            </a:r>
          </a:p>
          <a:p>
            <a:pPr marL="0" indent="0">
              <a:buNone/>
            </a:pPr>
            <a:r>
              <a:rPr lang="ru-RU" sz="1800" dirty="0"/>
              <a:t>Чтобы понять, эффективно ли воспитание (и шире – образование), надо смотреть на его процессы глазами ребенка, а не взрослого, тем более педагога, умудренного, т.е. зажатого рамками своего, всегда ограниченного опыта, и односторонними педагогическими и дидактическими теориями. Надо смотреть на воспитание глазами себя – ребенка (себе-подобного – ребенка, себя - подобного – ребенку, себя- в близком –ребенке).</a:t>
            </a:r>
          </a:p>
          <a:p>
            <a:pPr marL="0" indent="0">
              <a:buNone/>
            </a:pPr>
            <a:r>
              <a:rPr lang="ru-RU" sz="1800" b="1" dirty="0"/>
              <a:t>Второй принцип вытекает из первого: </a:t>
            </a:r>
            <a:r>
              <a:rPr lang="ru-RU" sz="1800" dirty="0"/>
              <a:t>«воспитание строится не от задач взрослого, а от жизнедеятельности ребенка», ребенок – полноправный субъект деятельности, взаимодействия и общения». Он не ведомый, не «</a:t>
            </a:r>
            <a:r>
              <a:rPr lang="ru-RU" sz="1800" dirty="0" err="1"/>
              <a:t>репициент</a:t>
            </a:r>
            <a:r>
              <a:rPr lang="ru-RU" sz="1800" dirty="0"/>
              <a:t>», не «воспитываемый», не «обучающийся». Эти понятия в подтексте предполагают пассивного ребенка, которым можно манипулировать. Принцип «Ребенок – центр сферы образования» предполагает, что содержание обучения и воспитания определяется именно им через собственные культурные практики, а не взрослым, через задания, проверки и оценки.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2. Создание (и изменение в зависимости от задач) предметной развивающей среды.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3</a:t>
            </a:r>
            <a:r>
              <a:rPr lang="ru-RU" sz="1800" dirty="0" smtClean="0"/>
              <a:t>. Педагогическая работа по формированию положительной мотивации ребенка к той или иной культурной практике (формирование привлекательного образа данной культурной практики)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4. Планирование форм, методов и приемов  работы с детьми, обеспечивающих взаимодействию ребенка и взрослого характер сотрудничества</a:t>
            </a:r>
            <a:r>
              <a:rPr lang="ru-RU" sz="1800" dirty="0"/>
              <a:t>, общий душевный настрой </a:t>
            </a:r>
            <a:r>
              <a:rPr lang="ru-RU" sz="1800" dirty="0" smtClean="0"/>
              <a:t>взрослого </a:t>
            </a:r>
            <a:r>
              <a:rPr lang="ru-RU" sz="1800" dirty="0"/>
              <a:t>и ребенка, их взаимное доверие, озабоченность </a:t>
            </a:r>
            <a:r>
              <a:rPr lang="ru-RU" sz="1800" dirty="0" smtClean="0"/>
              <a:t>общим </a:t>
            </a:r>
            <a:r>
              <a:rPr lang="ru-RU" sz="1800" dirty="0"/>
              <a:t>делом (</a:t>
            </a:r>
            <a:r>
              <a:rPr lang="ru-RU" sz="1800" dirty="0" smtClean="0"/>
              <a:t>интересом).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5. Взаимодействие с семьей.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139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1" y="1250901"/>
            <a:ext cx="8424936" cy="505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5065" y="419073"/>
            <a:ext cx="8303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Методы реализации культурных практик в режимных </a:t>
            </a:r>
            <a:r>
              <a:rPr lang="ru-RU" b="1" dirty="0" smtClean="0"/>
              <a:t>моментах  </a:t>
            </a:r>
            <a:r>
              <a:rPr lang="ru-RU" b="1" dirty="0"/>
              <a:t>и самостоятельной деятельности детей</a:t>
            </a:r>
          </a:p>
          <a:p>
            <a:pPr algn="ctr"/>
            <a:r>
              <a:rPr lang="ru-RU" sz="1200" dirty="0"/>
              <a:t>(по Г.В. Тереховой, Н.Ю. </a:t>
            </a:r>
            <a:r>
              <a:rPr lang="ru-RU" sz="1200" dirty="0" err="1"/>
              <a:t>Посталюк</a:t>
            </a:r>
            <a:r>
              <a:rPr lang="ru-RU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988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620688"/>
            <a:ext cx="7992888" cy="108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393354"/>
            <a:ext cx="7992888" cy="488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4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ОБРАЗОВАТЕЛЬНАЯ ПРОГРАММА 2014\Многофункциональная игрушка Теремок\0015-015-Vzaimodejstvie-i-sotrudnichestvo-s-roditelj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75" y="404664"/>
            <a:ext cx="8124395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3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Педагогическая диагностика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свете ФГОС ДО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033" y="1700808"/>
            <a:ext cx="82844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III. </a:t>
            </a:r>
            <a:r>
              <a:rPr lang="ru-RU" sz="1200" dirty="0" smtClean="0"/>
              <a:t>3.2.3</a:t>
            </a:r>
            <a:r>
              <a:rPr lang="ru-RU" sz="1200" dirty="0"/>
              <a:t>. При реализации Программы может проводиться оценка индивидуального развития детей. </a:t>
            </a:r>
            <a:r>
              <a:rPr lang="ru-RU" sz="1200" b="1" dirty="0"/>
              <a:t>Такая оценка производится педагогическим работником в рамках педагогической диагностики </a:t>
            </a:r>
            <a:r>
              <a:rPr lang="ru-RU" sz="1200" dirty="0"/>
              <a:t>(</a:t>
            </a:r>
            <a:r>
              <a:rPr lang="ru-RU" sz="1200" b="1" dirty="0"/>
              <a:t>оценки индивидуального развития детей дошкольного возраста, связанной с оценкой эффективности педагогических действий и лежащей в основе их дальнейшего планирования</a:t>
            </a:r>
            <a:r>
              <a:rPr lang="ru-RU" sz="1200" dirty="0" smtClean="0"/>
              <a:t>).</a:t>
            </a:r>
            <a:endParaRPr lang="en-US" sz="1200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Результаты педагогической диагностики (мониторинга) могут использоваться исключительно для решения следующих образовательных задач</a:t>
            </a:r>
            <a:r>
              <a:rPr lang="ru-RU" sz="1200" dirty="0" smtClean="0"/>
              <a:t>:</a:t>
            </a:r>
            <a:endParaRPr lang="en-US" sz="1200" dirty="0" smtClean="0"/>
          </a:p>
          <a:p>
            <a:pPr algn="just"/>
            <a:endParaRPr lang="ru-RU" sz="1200" dirty="0"/>
          </a:p>
          <a:p>
            <a:pPr marL="228600" indent="-228600" algn="just">
              <a:buAutoNum type="arabicParenR"/>
            </a:pPr>
            <a:r>
              <a:rPr lang="ru-RU" sz="1200" dirty="0" smtClean="0"/>
              <a:t>индивидуализации </a:t>
            </a:r>
            <a:r>
              <a:rPr lang="ru-RU" sz="1200" dirty="0"/>
              <a:t>образования (в том числе поддержки ребенка, построения его образовательной траектории или профессиональной коррекции особенностей его развития</a:t>
            </a:r>
            <a:r>
              <a:rPr lang="ru-RU" sz="1200" dirty="0" smtClean="0"/>
              <a:t>);</a:t>
            </a:r>
            <a:endParaRPr lang="en-US" sz="1200" dirty="0" smtClean="0"/>
          </a:p>
          <a:p>
            <a:pPr marL="228600" indent="-228600" algn="just">
              <a:buAutoNum type="arabicParenR"/>
            </a:pPr>
            <a:endParaRPr lang="ru-RU" sz="1200" dirty="0"/>
          </a:p>
          <a:p>
            <a:pPr algn="just"/>
            <a:r>
              <a:rPr lang="ru-RU" sz="1200" dirty="0"/>
              <a:t>2) оптимизации работы с группой детей</a:t>
            </a:r>
            <a:r>
              <a:rPr lang="ru-RU" sz="1200" dirty="0" smtClean="0"/>
              <a:t>.</a:t>
            </a:r>
            <a:endParaRPr lang="en-US" sz="1200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При необходимости используется психологическая диагностика развития детей (выявление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</a:t>
            </a:r>
          </a:p>
          <a:p>
            <a:pPr algn="just"/>
            <a:r>
              <a:rPr lang="ru-RU" sz="1200" b="1" dirty="0"/>
              <a:t>Участие ребенка в психологической диагностике допускается только с согласия его родителей </a:t>
            </a:r>
            <a:r>
              <a:rPr lang="ru-RU" sz="1200" dirty="0"/>
              <a:t>(законных представителей</a:t>
            </a:r>
            <a:r>
              <a:rPr lang="ru-RU" sz="1200" dirty="0" smtClean="0"/>
              <a:t>).</a:t>
            </a:r>
            <a:endParaRPr lang="en-US" sz="1200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Результаты 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детей.</a:t>
            </a:r>
          </a:p>
        </p:txBody>
      </p:sp>
    </p:spTree>
    <p:extLst>
      <p:ext uri="{BB962C8B-B14F-4D97-AF65-F5344CB8AC3E}">
        <p14:creationId xmlns:p14="http://schemas.microsoft.com/office/powerpoint/2010/main" val="57057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Целевые ориентиры не подлежат непосредственной оценке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1700808"/>
            <a:ext cx="7704137" cy="410527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IV. </a:t>
            </a:r>
            <a:r>
              <a:rPr lang="ru-RU" dirty="0" smtClean="0"/>
              <a:t>4.3</a:t>
            </a:r>
            <a:r>
              <a:rPr lang="ru-RU" dirty="0"/>
              <a:t>. </a:t>
            </a:r>
            <a:endParaRPr lang="en-US" dirty="0" smtClean="0"/>
          </a:p>
          <a:p>
            <a:pPr marL="0" indent="0" algn="just">
              <a:buNone/>
            </a:pPr>
            <a:r>
              <a:rPr lang="ru-RU" dirty="0" smtClean="0"/>
              <a:t>Целевые </a:t>
            </a:r>
            <a:r>
              <a:rPr lang="ru-RU" dirty="0"/>
              <a:t>ориентиры не подлежат непосредственной оценке, в том числе в виде педагогической диагностики (мониторинга), и не являются основанием для их формального сравнения с реальными достижениями детей. Они не являются основой объективной оценки соответствия установленным требованиям образовательной деятельности и подготовки детей &lt;1&gt;. Освоение Программы не сопровождается проведением промежуточных аттестаций и итоговой аттестации воспитанников &lt;2</a:t>
            </a:r>
            <a:r>
              <a:rPr lang="ru-RU" dirty="0" smtClean="0"/>
              <a:t>&gt;.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ru-RU" dirty="0"/>
              <a:t>&lt;2&gt; Часть 2 статьи 64 Федерального закона от 29 декабря 2012 г. N 273-ФЗ "Об образовании в Российской Федерации" (Собрание законодательства Российской Федерации, 2012, N 53, ст. 7598; 2013, N 19, ст. 2326).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sz="2900" dirty="0">
                <a:solidFill>
                  <a:prstClr val="black"/>
                </a:solidFill>
              </a:rPr>
              <a:t>Целевые ориентиры не подлежат непосредственной оценке, в том числе в виде педагогической диагностики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99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764704"/>
            <a:ext cx="7473950" cy="5472112"/>
          </a:xfrm>
        </p:spPr>
        <p:txBody>
          <a:bodyPr>
            <a:normAutofit fontScale="77500" lnSpcReduction="20000"/>
          </a:bodyPr>
          <a:lstStyle/>
          <a:p>
            <a:pPr marL="137160" indent="0" algn="ctr">
              <a:buNone/>
            </a:pPr>
            <a:endParaRPr lang="ru-RU" sz="3600" dirty="0" smtClean="0"/>
          </a:p>
          <a:p>
            <a:pPr marL="137160" indent="0" algn="ctr">
              <a:buNone/>
            </a:pPr>
            <a:endParaRPr lang="ru-RU" sz="3600" dirty="0"/>
          </a:p>
          <a:p>
            <a:pPr marL="137160" indent="0" algn="ctr">
              <a:buNone/>
            </a:pPr>
            <a:r>
              <a:rPr lang="ru-RU" sz="3600" dirty="0" smtClean="0"/>
              <a:t>«Поддержка </a:t>
            </a:r>
            <a:r>
              <a:rPr lang="ru-RU" sz="3600" dirty="0"/>
              <a:t>разнообразия детства; сохранение уникальности и </a:t>
            </a:r>
            <a:r>
              <a:rPr lang="ru-RU" sz="3600" dirty="0" err="1"/>
              <a:t>самоценности</a:t>
            </a:r>
            <a:r>
              <a:rPr lang="ru-RU" sz="3600" dirty="0"/>
              <a:t> детства как важного этапа в общем развитии человека, </a:t>
            </a:r>
            <a:r>
              <a:rPr lang="ru-RU" sz="3600" dirty="0" err="1"/>
              <a:t>самоценность</a:t>
            </a:r>
            <a:r>
              <a:rPr lang="ru-RU" sz="3600" dirty="0"/>
              <a:t> детства - понимание (рассмотрение) детства как периода жизни значимого самого по себе, без всяких условий; значимого тем, что происходит с ребенком сейчас, а не тем, что этот период есть период подготовки к следующему </a:t>
            </a:r>
            <a:r>
              <a:rPr lang="ru-RU" sz="3600" dirty="0" smtClean="0"/>
              <a:t>периоду»</a:t>
            </a:r>
          </a:p>
          <a:p>
            <a:pPr marL="137160" indent="0" algn="ctr">
              <a:buNone/>
            </a:pPr>
            <a:endParaRPr lang="ru-RU" dirty="0" smtClean="0"/>
          </a:p>
          <a:p>
            <a:pPr marL="137160" indent="0" algn="r">
              <a:buNone/>
            </a:pPr>
            <a:r>
              <a:rPr lang="ru-RU" dirty="0" smtClean="0"/>
              <a:t>ФГОС 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9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79208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Реализация индивидуализации образования </a:t>
            </a:r>
            <a:r>
              <a:rPr lang="ru-RU" sz="1800" dirty="0" smtClean="0">
                <a:solidFill>
                  <a:schemeClr val="tx1"/>
                </a:solidFill>
              </a:rPr>
              <a:t>в соответствии с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п. </a:t>
            </a:r>
            <a:r>
              <a:rPr lang="en-US" sz="1800" dirty="0" smtClean="0">
                <a:solidFill>
                  <a:schemeClr val="tx1"/>
                </a:solidFill>
              </a:rPr>
              <a:t>III. 3.2.3. </a:t>
            </a:r>
            <a:r>
              <a:rPr lang="ru-RU" sz="1800" dirty="0" smtClean="0">
                <a:solidFill>
                  <a:schemeClr val="tx1"/>
                </a:solidFill>
              </a:rPr>
              <a:t>ФГОС ДО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55888" cy="454799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600" dirty="0" smtClean="0"/>
              <a:t>В течение учебного года педагог ведет «Дневник педагогических наблюдений» - общая тетрадь формата 21см. Х 30 см.</a:t>
            </a:r>
          </a:p>
          <a:p>
            <a:pPr mar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r>
              <a:rPr lang="ru-RU" sz="1600" dirty="0" smtClean="0"/>
              <a:t>В «Дневник педагогических наблюдений» педагог фиксирует: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информацию по индивидуальному развитию детей: какие трудности, проблемы возникают у того или иного ребенка в освоении Программы, какие дети проявляют выдающиеся способности, проявляют явно выраженный интерес к какому-либо виду деятельности, явлению и т.д.</a:t>
            </a:r>
          </a:p>
          <a:p>
            <a:pPr algn="just">
              <a:buFontTx/>
              <a:buChar char="-"/>
            </a:pPr>
            <a:endParaRPr lang="ru-RU" sz="1600" dirty="0" smtClean="0"/>
          </a:p>
          <a:p>
            <a:pPr algn="just">
              <a:buFontTx/>
              <a:buChar char="-"/>
            </a:pPr>
            <a:r>
              <a:rPr lang="ru-RU" sz="1600" dirty="0" smtClean="0"/>
              <a:t>информацию по эмоциональному состоянию ребенка, включенности в игровую  деятельность, в жизнь детского коллектива</a:t>
            </a:r>
          </a:p>
          <a:p>
            <a:pPr algn="just">
              <a:buFontTx/>
              <a:buChar char="-"/>
            </a:pPr>
            <a:endParaRPr lang="ru-RU" sz="1600" dirty="0"/>
          </a:p>
          <a:p>
            <a:pPr algn="just">
              <a:buFontTx/>
              <a:buChar char="-"/>
            </a:pPr>
            <a:r>
              <a:rPr lang="ru-RU" sz="1600" dirty="0" smtClean="0"/>
              <a:t>информацию по уровню </a:t>
            </a:r>
            <a:r>
              <a:rPr lang="ru-RU" sz="1600" dirty="0" err="1" smtClean="0"/>
              <a:t>сформированности</a:t>
            </a:r>
            <a:r>
              <a:rPr lang="ru-RU" sz="1600" dirty="0" smtClean="0"/>
              <a:t>  КГН, культуры еды, навыков 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Самообслуживания.</a:t>
            </a:r>
          </a:p>
          <a:p>
            <a:pPr algn="just">
              <a:buFontTx/>
              <a:buChar char="-"/>
            </a:pPr>
            <a:endParaRPr lang="ru-RU" sz="1600" dirty="0"/>
          </a:p>
          <a:p>
            <a:pPr marL="0" indent="0" algn="just">
              <a:buNone/>
            </a:pPr>
            <a:r>
              <a:rPr lang="ru-RU" sz="1600" dirty="0" smtClean="0"/>
              <a:t>Дневник рекомендуется вести ежедневно – заполнять после смены. </a:t>
            </a:r>
          </a:p>
          <a:p>
            <a:pPr mar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r>
              <a:rPr lang="ru-RU" sz="1600" dirty="0" smtClean="0"/>
              <a:t>Информация из «Дневника педагогических наблюдений» является основанием для планирования индивидуальной работы с детьми, коррекции взаимоотношений в детском коллективе, оптимизации образовательной работы в целом с группой детей.</a:t>
            </a:r>
          </a:p>
          <a:p>
            <a:pPr algn="just">
              <a:buFontTx/>
              <a:buChar char="-"/>
            </a:pPr>
            <a:endParaRPr lang="ru-RU" sz="1600" dirty="0" smtClean="0"/>
          </a:p>
          <a:p>
            <a:pPr marL="0" indent="0" algn="just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3400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6048672" cy="10515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Обязательная документация на группе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39552" y="1916832"/>
            <a:ext cx="3931920" cy="43891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800" dirty="0" smtClean="0"/>
              <a:t>1. Календарный план</a:t>
            </a:r>
          </a:p>
          <a:p>
            <a:pPr marL="342900" indent="-342900" algn="just">
              <a:buAutoNum type="arabicPeriod"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2. Дневник педагогических наблюдений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3. Тетрадь «Музыкальное развитие»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4. Социальный паспорт семьи воспитанника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5. Сведения о родителях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6. Табель посещаемости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94272" y="1736639"/>
            <a:ext cx="3931920" cy="4389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7. Тетрадь здоровья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8. Тетрадь учета раннего ухода детей домой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9. Тетрадь контроля на «педикулез»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10. Тетрадь контроля ядовитой растительности и грибов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11. Карантинная тетрадь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12. Тетрадь </a:t>
            </a:r>
            <a:r>
              <a:rPr lang="ru-RU" sz="1800" dirty="0" err="1" smtClean="0"/>
              <a:t>кварцевания</a:t>
            </a:r>
            <a:r>
              <a:rPr lang="ru-RU" sz="1800" dirty="0" smtClean="0"/>
              <a:t> группы в период эпидемий гриппа</a:t>
            </a:r>
            <a:endParaRPr lang="ru-RU" sz="1800" dirty="0"/>
          </a:p>
        </p:txBody>
      </p:sp>
      <p:pic>
        <p:nvPicPr>
          <p:cNvPr id="7172" name="Picture 4" descr="I:\ОБРАЗОВАТЕЛЬНАЯ ПРОГРАММА 2014\Многофункциональная игрушка Теремок\733942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36712"/>
            <a:ext cx="1245220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1016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59320" y="476672"/>
            <a:ext cx="8184680" cy="43204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Дневник педагогического наблюдения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3528" y="4869160"/>
            <a:ext cx="8328696" cy="158417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Дневник педагогических наблюдений является рабочим документом воспитателей для фиксации педагогических наблюдений за образовательной и другими видами деятельности детей, за психологическим климатом в группе, эмоциональным состоянием детей  в течении дня. Информация, зафиксированная в документе, является основой для планирования индивидуальной работы с детьми, мероприятий по коррекции поведения детей, формированию благоприятного психологического климата в детском коллективе.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Этот </a:t>
            </a:r>
            <a:r>
              <a:rPr lang="ru-RU" dirty="0">
                <a:solidFill>
                  <a:schemeClr val="tx1"/>
                </a:solidFill>
              </a:rPr>
              <a:t>же документ используется для  передачи рабочей информации второму </a:t>
            </a:r>
            <a:r>
              <a:rPr lang="ru-RU" dirty="0" smtClean="0">
                <a:solidFill>
                  <a:schemeClr val="tx1"/>
                </a:solidFill>
              </a:rPr>
              <a:t>воспитателю   </a:t>
            </a:r>
            <a:r>
              <a:rPr lang="ru-RU" dirty="0">
                <a:solidFill>
                  <a:schemeClr val="tx1"/>
                </a:solidFill>
              </a:rPr>
              <a:t>по смене.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5359400" cy="2809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467544" y="1124744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>Титульный 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лист</a:t>
            </a:r>
          </a:p>
        </p:txBody>
      </p:sp>
    </p:spTree>
    <p:extLst>
      <p:ext uri="{BB962C8B-B14F-4D97-AF65-F5344CB8AC3E}">
        <p14:creationId xmlns:p14="http://schemas.microsoft.com/office/powerpoint/2010/main" val="209814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Дневник педагогических наблюдений – общие требования к заполнению.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80920" cy="4248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/>
              <a:t>Пример:</a:t>
            </a:r>
          </a:p>
          <a:p>
            <a:pPr marL="0" indent="0" algn="just">
              <a:buNone/>
            </a:pPr>
            <a:endParaRPr lang="ru-RU" sz="1200" dirty="0"/>
          </a:p>
          <a:p>
            <a:pPr marL="0" indent="0" algn="just">
              <a:buNone/>
            </a:pPr>
            <a:r>
              <a:rPr lang="ru-RU" sz="1200" dirty="0" smtClean="0"/>
              <a:t>Месяц</a:t>
            </a:r>
            <a:r>
              <a:rPr lang="ru-RU" sz="1200" dirty="0"/>
              <a:t>, дата</a:t>
            </a:r>
            <a:r>
              <a:rPr lang="ru-RU" sz="1200" dirty="0" smtClean="0"/>
              <a:t>.</a:t>
            </a:r>
          </a:p>
          <a:p>
            <a:pPr marL="0" indent="0" algn="just">
              <a:buNone/>
            </a:pPr>
            <a:r>
              <a:rPr lang="ru-RU" sz="1200" dirty="0" smtClean="0"/>
              <a:t>1половина дня. </a:t>
            </a:r>
            <a:endParaRPr lang="ru-RU" sz="1200" dirty="0"/>
          </a:p>
          <a:p>
            <a:pPr marL="0" indent="0" algn="just">
              <a:buNone/>
            </a:pPr>
            <a:r>
              <a:rPr lang="ru-RU" sz="1200" dirty="0" smtClean="0"/>
              <a:t>НОД Аппликация – не успели завершить работу Маша Петрова, Коля Машков (недостаточно сформирован навык резания ножницами). Таня Галкина выделяется способностью красиво компоновать цвет деталей, выстаивать интересные композиции из цветных фигур.</a:t>
            </a:r>
          </a:p>
          <a:p>
            <a:pPr marL="0" indent="0" algn="just">
              <a:buNone/>
            </a:pPr>
            <a:r>
              <a:rPr lang="ru-RU" sz="1200" dirty="0" smtClean="0"/>
              <a:t>НОД Физическая культура: Петя Иванов, Валера Сидоров и т.д. не умеют толкаться ногами в прыжках в длину; Вася </a:t>
            </a:r>
            <a:r>
              <a:rPr lang="ru-RU" sz="1200" dirty="0" err="1" smtClean="0"/>
              <a:t>Васянкин</a:t>
            </a:r>
            <a:r>
              <a:rPr lang="ru-RU" sz="1200" dirty="0" smtClean="0"/>
              <a:t> не понимает правила подвижной игры «……»</a:t>
            </a:r>
          </a:p>
          <a:p>
            <a:pPr marL="0" indent="0" algn="just">
              <a:buNone/>
            </a:pPr>
            <a:r>
              <a:rPr lang="ru-RU" sz="1200" dirty="0" smtClean="0"/>
              <a:t> В течение дня несколько раз возникали ссоры между группами детей (детьми) Вася Т. Коля Р., и т.д.</a:t>
            </a:r>
          </a:p>
          <a:p>
            <a:pPr marL="0" indent="0" algn="just">
              <a:buNone/>
            </a:pPr>
            <a:r>
              <a:rPr lang="ru-RU" sz="1200" dirty="0" smtClean="0"/>
              <a:t>_______________________________________________________ </a:t>
            </a:r>
          </a:p>
          <a:p>
            <a:pPr marL="0" indent="0" algn="just">
              <a:buNone/>
            </a:pPr>
            <a:r>
              <a:rPr lang="ru-RU" sz="1200" dirty="0" smtClean="0"/>
              <a:t>Передать по смене :</a:t>
            </a:r>
          </a:p>
          <a:p>
            <a:pPr marL="0" indent="0" algn="just">
              <a:buNone/>
            </a:pPr>
            <a:r>
              <a:rPr lang="ru-RU" sz="1200" dirty="0" smtClean="0"/>
              <a:t>Раздать родителям бланки согласия на прививку манту</a:t>
            </a:r>
          </a:p>
          <a:p>
            <a:pPr marL="0" indent="0" algn="just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                                                                  Подпись, И.О. Ф.</a:t>
            </a:r>
          </a:p>
          <a:p>
            <a:pPr marL="0" indent="0" algn="just">
              <a:buNone/>
            </a:pPr>
            <a:r>
              <a:rPr lang="ru-RU" sz="1200" dirty="0" smtClean="0"/>
              <a:t>_________________________________________________________________________________</a:t>
            </a:r>
          </a:p>
          <a:p>
            <a:pPr marL="0" indent="0" algn="just">
              <a:buNone/>
            </a:pPr>
            <a:r>
              <a:rPr lang="ru-RU" sz="1200" dirty="0" smtClean="0"/>
              <a:t>Заполняется ежедневно каждым воспитателем по окончании смены:</a:t>
            </a:r>
          </a:p>
          <a:p>
            <a:pPr marL="0" indent="0" algn="just">
              <a:buNone/>
            </a:pPr>
            <a:r>
              <a:rPr lang="ru-RU" sz="1200" dirty="0" smtClean="0"/>
              <a:t>Аккуратность</a:t>
            </a:r>
            <a:r>
              <a:rPr lang="ru-RU" sz="1200" dirty="0"/>
              <a:t>, грамотность, деловой  стиль письменной речи. </a:t>
            </a:r>
          </a:p>
          <a:p>
            <a:pPr marL="0" indent="0" algn="just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2298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478663"/>
            <a:ext cx="7272808" cy="5740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Структура календарного  плана</a:t>
            </a: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539552" y="1393063"/>
            <a:ext cx="4032448" cy="4844249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1.Титульный лист</a:t>
            </a:r>
          </a:p>
          <a:p>
            <a:pPr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2. Маркировочный список детей</a:t>
            </a:r>
          </a:p>
          <a:p>
            <a:pPr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3.Список детей по подгруппам для НОД</a:t>
            </a:r>
          </a:p>
          <a:p>
            <a:pPr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4.Антропометрические данные</a:t>
            </a:r>
          </a:p>
          <a:p>
            <a:pPr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5. Группы здоровья и учет заболеваемости</a:t>
            </a:r>
          </a:p>
          <a:p>
            <a:pPr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6.Диагностика уровня развития мелкой моторики рук</a:t>
            </a:r>
          </a:p>
          <a:p>
            <a:pPr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7. Сетка непосредственно образовательной деятельности.</a:t>
            </a:r>
          </a:p>
          <a:p>
            <a:pPr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8. Режим дня </a:t>
            </a:r>
            <a:r>
              <a:rPr lang="ru-RU" sz="1800" dirty="0" smtClean="0">
                <a:latin typeface="Times New Roman"/>
                <a:ea typeface="Times New Roman"/>
              </a:rPr>
              <a:t>(сентябрь-май</a:t>
            </a:r>
            <a:r>
              <a:rPr lang="ru-RU" sz="1800" dirty="0">
                <a:latin typeface="Times New Roman"/>
                <a:ea typeface="Times New Roman"/>
              </a:rPr>
              <a:t>)</a:t>
            </a:r>
          </a:p>
          <a:p>
            <a:r>
              <a:rPr lang="ru-RU" sz="1800" dirty="0">
                <a:latin typeface="Times New Roman"/>
                <a:ea typeface="Times New Roman"/>
              </a:rPr>
              <a:t>9.Содержание психолого-педагогической работы по освоению детьми образовательных областей /в соответствии с </a:t>
            </a:r>
            <a:r>
              <a:rPr lang="ru-RU" sz="1800" dirty="0" smtClean="0">
                <a:latin typeface="Times New Roman"/>
                <a:ea typeface="Times New Roman"/>
              </a:rPr>
              <a:t>ФГОС ДО/</a:t>
            </a:r>
          </a:p>
          <a:p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6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393063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10. Распределение видов совместной деятельности воспитателя с детьми на неделю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11</a:t>
            </a:r>
            <a:r>
              <a:rPr lang="ru-RU" dirty="0">
                <a:latin typeface="Times New Roman"/>
                <a:ea typeface="Times New Roman"/>
              </a:rPr>
              <a:t>. Программное обеспечение </a:t>
            </a:r>
            <a:r>
              <a:rPr lang="ru-RU" dirty="0" err="1">
                <a:latin typeface="Times New Roman"/>
                <a:ea typeface="Times New Roman"/>
              </a:rPr>
              <a:t>воспитательно</a:t>
            </a:r>
            <a:r>
              <a:rPr lang="ru-RU" dirty="0">
                <a:latin typeface="Times New Roman"/>
                <a:ea typeface="Times New Roman"/>
              </a:rPr>
              <a:t> - образовательного процесса (список </a:t>
            </a:r>
            <a:r>
              <a:rPr lang="ru-RU" dirty="0" smtClean="0">
                <a:latin typeface="Times New Roman"/>
                <a:ea typeface="Times New Roman"/>
              </a:rPr>
              <a:t>методической литературы</a:t>
            </a:r>
            <a:r>
              <a:rPr lang="ru-RU" dirty="0">
                <a:latin typeface="Times New Roman"/>
                <a:ea typeface="Times New Roman"/>
              </a:rPr>
              <a:t>)</a:t>
            </a:r>
            <a:endParaRPr lang="ru-RU" sz="11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12</a:t>
            </a:r>
            <a:r>
              <a:rPr lang="ru-RU" dirty="0">
                <a:latin typeface="Times New Roman"/>
                <a:ea typeface="Times New Roman"/>
              </a:rPr>
              <a:t>. Циклограмма «Укрепление здоровья и формирование потребности в здоровом образе жизни»</a:t>
            </a:r>
            <a:endParaRPr lang="ru-RU" sz="11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14.Результаты </a:t>
            </a:r>
            <a:r>
              <a:rPr lang="ru-RU" dirty="0">
                <a:latin typeface="Times New Roman"/>
                <a:ea typeface="Times New Roman"/>
              </a:rPr>
              <a:t>обследования речевого развития детей. Рекомендации учителя – логопеда</a:t>
            </a:r>
            <a:endParaRPr lang="ru-RU" sz="11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15. Результаты обследования эмоционально-волевой сферы детей. Рекомендации педагога –психолога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2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Планирование работы на квартал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183880" cy="41879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1.  </a:t>
            </a:r>
            <a:r>
              <a:rPr lang="ru-RU" sz="2400" dirty="0"/>
              <a:t>Праздники и развлечения ( 1- </a:t>
            </a:r>
            <a:r>
              <a:rPr lang="ru-RU" sz="2400" dirty="0" smtClean="0"/>
              <a:t>физкультурное, </a:t>
            </a:r>
            <a:r>
              <a:rPr lang="ru-RU" sz="2400" dirty="0"/>
              <a:t>1 – </a:t>
            </a:r>
            <a:r>
              <a:rPr lang="ru-RU" sz="2400" dirty="0" smtClean="0"/>
              <a:t>музыкальное, </a:t>
            </a:r>
            <a:r>
              <a:rPr lang="ru-RU" sz="2400" dirty="0"/>
              <a:t>1- литературное, 1 – на усмотрение воспитателя)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2. </a:t>
            </a:r>
            <a:r>
              <a:rPr lang="ru-RU" sz="2400" dirty="0"/>
              <a:t>Работа с </a:t>
            </a:r>
            <a:r>
              <a:rPr lang="ru-RU" sz="2400" dirty="0" smtClean="0"/>
              <a:t>родителями.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3. </a:t>
            </a:r>
            <a:r>
              <a:rPr lang="ru-RU" sz="2400" dirty="0"/>
              <a:t>Трудовое воспитание – труд в природе, хозяйственно-бытовой труд, самообслуживание,  </a:t>
            </a:r>
            <a:r>
              <a:rPr lang="ru-RU" sz="2400" dirty="0" smtClean="0"/>
              <a:t>(</a:t>
            </a:r>
            <a:r>
              <a:rPr lang="ru-RU" sz="2400" dirty="0" err="1" smtClean="0"/>
              <a:t>см.Программа</a:t>
            </a:r>
            <a:r>
              <a:rPr lang="ru-RU" sz="2400" dirty="0" smtClean="0"/>
              <a:t>,  </a:t>
            </a:r>
            <a:r>
              <a:rPr lang="ru-RU" sz="2400" dirty="0"/>
              <a:t>свой возраст</a:t>
            </a:r>
            <a:r>
              <a:rPr lang="ru-RU" sz="2400" dirty="0" smtClean="0"/>
              <a:t>)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4.  </a:t>
            </a:r>
            <a:r>
              <a:rPr lang="ru-RU" sz="2400" dirty="0"/>
              <a:t>Воспитание </a:t>
            </a:r>
            <a:r>
              <a:rPr lang="ru-RU" sz="2400" dirty="0" smtClean="0"/>
              <a:t>КГН и культуры поведения</a:t>
            </a:r>
            <a:endParaRPr lang="ru-RU" sz="24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15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Планирование работы на месяц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 flipV="1">
            <a:off x="467544" y="1268760"/>
            <a:ext cx="45719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8532440" y="980728"/>
            <a:ext cx="115496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2"/>
          </p:nvPr>
        </p:nvSpPr>
        <p:spPr>
          <a:xfrm>
            <a:off x="539552" y="1340768"/>
            <a:ext cx="4248472" cy="468052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500" dirty="0" smtClean="0"/>
              <a:t>1. Наблюдения </a:t>
            </a:r>
            <a:r>
              <a:rPr lang="ru-RU" sz="3500" dirty="0"/>
              <a:t>в </a:t>
            </a:r>
            <a:r>
              <a:rPr lang="ru-RU" sz="3500" dirty="0" smtClean="0"/>
              <a:t>природе, формирование эстетического         </a:t>
            </a:r>
            <a:r>
              <a:rPr lang="ru-RU" sz="3500" dirty="0"/>
              <a:t>восприятия мира природы</a:t>
            </a:r>
            <a:r>
              <a:rPr lang="ru-RU" sz="3500" dirty="0" smtClean="0"/>
              <a:t>.</a:t>
            </a:r>
          </a:p>
          <a:p>
            <a:pPr marL="457200" indent="-457200">
              <a:buAutoNum type="arabicPeriod"/>
            </a:pPr>
            <a:endParaRPr lang="ru-RU" sz="3500" dirty="0"/>
          </a:p>
          <a:p>
            <a:pPr marL="0" indent="0">
              <a:buNone/>
            </a:pPr>
            <a:r>
              <a:rPr lang="ru-RU" sz="3500" dirty="0" smtClean="0"/>
              <a:t>2.  Формирование  эстетического восприятия  рукотворного мира</a:t>
            </a:r>
          </a:p>
          <a:p>
            <a:endParaRPr lang="ru-RU" sz="3500" dirty="0"/>
          </a:p>
          <a:p>
            <a:pPr marL="0" indent="0">
              <a:buNone/>
            </a:pPr>
            <a:r>
              <a:rPr lang="ru-RU" sz="3500" dirty="0" smtClean="0"/>
              <a:t> 3. Список </a:t>
            </a:r>
            <a:r>
              <a:rPr lang="ru-RU" sz="3500" dirty="0"/>
              <a:t>художественной литературы (для чтения и </a:t>
            </a:r>
            <a:r>
              <a:rPr lang="ru-RU" sz="3500" dirty="0" smtClean="0"/>
              <a:t>    рассказывания </a:t>
            </a:r>
            <a:r>
              <a:rPr lang="ru-RU" sz="3500" dirty="0"/>
              <a:t>детям), </a:t>
            </a:r>
            <a:endParaRPr lang="ru-RU" sz="3500" dirty="0" smtClean="0"/>
          </a:p>
          <a:p>
            <a:pPr marL="0" indent="0">
              <a:buNone/>
            </a:pPr>
            <a:r>
              <a:rPr lang="ru-RU" sz="3500" dirty="0" smtClean="0"/>
              <a:t>заучивания наизусть</a:t>
            </a:r>
            <a:r>
              <a:rPr lang="ru-RU" sz="3500" dirty="0"/>
              <a:t>: стихотворения,  </a:t>
            </a:r>
            <a:r>
              <a:rPr lang="ru-RU" sz="3500" dirty="0" err="1"/>
              <a:t>потешки</a:t>
            </a:r>
            <a:r>
              <a:rPr lang="ru-RU" sz="3500" dirty="0"/>
              <a:t>, скороговорки, </a:t>
            </a:r>
            <a:r>
              <a:rPr lang="ru-RU" sz="3500" dirty="0" err="1"/>
              <a:t>чистоговорки</a:t>
            </a:r>
            <a:r>
              <a:rPr lang="ru-RU" sz="3500" dirty="0"/>
              <a:t> и т.д.</a:t>
            </a:r>
          </a:p>
          <a:p>
            <a:pPr marL="0" indent="0">
              <a:buNone/>
            </a:pPr>
            <a:endParaRPr lang="ru-RU" sz="3500" dirty="0" smtClean="0"/>
          </a:p>
          <a:p>
            <a:pPr marL="0" indent="0">
              <a:buNone/>
            </a:pPr>
            <a:r>
              <a:rPr lang="ru-RU" sz="3500" dirty="0" smtClean="0"/>
              <a:t>3. Основные виды движений</a:t>
            </a:r>
          </a:p>
          <a:p>
            <a:pPr marL="0" indent="0">
              <a:buNone/>
            </a:pPr>
            <a:endParaRPr lang="ru-RU" sz="3500" dirty="0" smtClean="0"/>
          </a:p>
          <a:p>
            <a:pPr marL="0" indent="0">
              <a:buNone/>
            </a:pPr>
            <a:r>
              <a:rPr lang="ru-RU" sz="3500" dirty="0" smtClean="0"/>
              <a:t>4. Утренняя </a:t>
            </a:r>
            <a:r>
              <a:rPr lang="ru-RU" sz="3500" dirty="0"/>
              <a:t>гимнастика </a:t>
            </a:r>
            <a:endParaRPr lang="ru-RU" sz="3500" dirty="0" smtClean="0"/>
          </a:p>
          <a:p>
            <a:pPr marL="0" indent="0">
              <a:buNone/>
            </a:pPr>
            <a:r>
              <a:rPr lang="ru-RU" sz="3500" dirty="0" smtClean="0"/>
              <a:t>   (</a:t>
            </a:r>
            <a:r>
              <a:rPr lang="ru-RU" sz="3500" dirty="0"/>
              <a:t>2 комплекса на месяц, один из них – </a:t>
            </a:r>
            <a:r>
              <a:rPr lang="ru-RU" sz="3500" dirty="0" smtClean="0"/>
              <a:t>музыкально-  ритмическая)</a:t>
            </a:r>
            <a:endParaRPr lang="ru-RU" sz="3500" dirty="0"/>
          </a:p>
          <a:p>
            <a:pPr marL="0" indent="0">
              <a:buNone/>
            </a:pPr>
            <a:endParaRPr lang="ru-RU" sz="3500" dirty="0" smtClean="0"/>
          </a:p>
          <a:p>
            <a:pPr marL="0" indent="0">
              <a:buNone/>
            </a:pPr>
            <a:r>
              <a:rPr lang="ru-RU" sz="3500" dirty="0" smtClean="0"/>
              <a:t>5. Гимнастика </a:t>
            </a:r>
            <a:r>
              <a:rPr lang="ru-RU" sz="3500" dirty="0"/>
              <a:t>пробуждения </a:t>
            </a:r>
            <a:r>
              <a:rPr lang="ru-RU" sz="3500" dirty="0" smtClean="0"/>
              <a:t> после сна</a:t>
            </a:r>
          </a:p>
          <a:p>
            <a:pPr marL="0" indent="0">
              <a:buNone/>
            </a:pPr>
            <a:r>
              <a:rPr lang="ru-RU" sz="3500" dirty="0" smtClean="0"/>
              <a:t>    (2 комплекса на месяц) </a:t>
            </a:r>
            <a:endParaRPr lang="ru-RU" sz="3500" dirty="0"/>
          </a:p>
          <a:p>
            <a:pPr marL="0" indent="0">
              <a:buNone/>
            </a:pPr>
            <a:endParaRPr lang="ru-RU" sz="3500" dirty="0"/>
          </a:p>
          <a:p>
            <a:pPr marL="0" indent="0">
              <a:buNone/>
            </a:pPr>
            <a:r>
              <a:rPr lang="ru-RU" sz="3500" dirty="0" smtClean="0"/>
              <a:t>.</a:t>
            </a:r>
            <a:endParaRPr lang="ru-RU" sz="3500" dirty="0"/>
          </a:p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716016" y="1340768"/>
            <a:ext cx="3888432" cy="45700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800" dirty="0"/>
              <a:t>6. Циклограмма «Профилактические гимнастики в течение дня »:</a:t>
            </a:r>
          </a:p>
          <a:p>
            <a:pPr marL="0" indent="0">
              <a:buNone/>
            </a:pPr>
            <a:r>
              <a:rPr lang="ru-RU" sz="1800" dirty="0"/>
              <a:t> физкультминутки, </a:t>
            </a:r>
          </a:p>
          <a:p>
            <a:pPr marL="0" indent="0">
              <a:buNone/>
            </a:pPr>
            <a:r>
              <a:rPr lang="ru-RU" sz="1800" dirty="0"/>
              <a:t>дыхательная гимнастика,  зрительная гимнастика, упражнения для профилактики плоскостопия,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упражнения </a:t>
            </a:r>
            <a:r>
              <a:rPr lang="ru-RU" sz="1800" dirty="0"/>
              <a:t>для формирования правильной осанки, </a:t>
            </a:r>
          </a:p>
          <a:p>
            <a:pPr marL="0" indent="0">
              <a:buNone/>
            </a:pPr>
            <a:r>
              <a:rPr lang="ru-RU" sz="1800" dirty="0"/>
              <a:t>гимнастика для ума, </a:t>
            </a:r>
            <a:r>
              <a:rPr lang="ru-RU" sz="1800" dirty="0" err="1"/>
              <a:t>кинезиологические</a:t>
            </a:r>
            <a:r>
              <a:rPr lang="ru-RU" sz="1800" dirty="0"/>
              <a:t> упражнения</a:t>
            </a:r>
            <a:endParaRPr lang="ru-RU" sz="1700" dirty="0" smtClean="0"/>
          </a:p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r>
              <a:rPr lang="ru-RU" sz="1700" dirty="0" smtClean="0"/>
              <a:t>7. Музыкальный </a:t>
            </a:r>
            <a:r>
              <a:rPr lang="ru-RU" sz="1700" dirty="0"/>
              <a:t>репертуар для создания психологического комфорта в режимных моментах в течение дня </a:t>
            </a:r>
            <a:endParaRPr lang="ru-RU" sz="1700" dirty="0" smtClean="0"/>
          </a:p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r>
              <a:rPr lang="ru-RU" sz="1700" dirty="0" smtClean="0"/>
              <a:t>8. Нравственное воспитание.</a:t>
            </a:r>
          </a:p>
          <a:p>
            <a:pPr marL="0" indent="0">
              <a:buNone/>
            </a:pPr>
            <a:r>
              <a:rPr lang="ru-RU" sz="1700" dirty="0" smtClean="0"/>
              <a:t>9.  </a:t>
            </a:r>
            <a:r>
              <a:rPr lang="ru-RU" sz="1700" dirty="0"/>
              <a:t>Работа с детьми по формированию гендерной принадлежности (направления и виды педагогической деятельности во всех ОО</a:t>
            </a:r>
            <a:r>
              <a:rPr lang="ru-RU" sz="1700" dirty="0" smtClean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6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Ежедневное планирование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836712"/>
            <a:ext cx="4176464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/>
              <a:t>НОД – по дням недели, в соответствии с </a:t>
            </a:r>
            <a:r>
              <a:rPr lang="ru-RU" sz="1200" smtClean="0"/>
              <a:t>СанПин</a:t>
            </a:r>
            <a:endParaRPr lang="en-US" sz="1200" smtClean="0"/>
          </a:p>
          <a:p>
            <a:pPr marL="0" indent="0">
              <a:buNone/>
            </a:pPr>
            <a:r>
              <a:rPr lang="ru-RU" sz="1200" dirty="0" smtClean="0"/>
              <a:t>1.Игры </a:t>
            </a:r>
            <a:r>
              <a:rPr lang="ru-RU" sz="1200" dirty="0"/>
              <a:t>и упражнения на формирование ЗКР – распределить по дням </a:t>
            </a:r>
            <a:r>
              <a:rPr lang="ru-RU" sz="1200" dirty="0" smtClean="0"/>
              <a:t>недели</a:t>
            </a:r>
          </a:p>
          <a:p>
            <a:pPr marL="0" indent="0">
              <a:buNone/>
            </a:pPr>
            <a:r>
              <a:rPr lang="ru-RU" sz="1200" dirty="0" smtClean="0"/>
              <a:t>2</a:t>
            </a:r>
            <a:r>
              <a:rPr lang="ru-RU" sz="1200" dirty="0"/>
              <a:t>. Работа по формированию словаря </a:t>
            </a:r>
            <a:r>
              <a:rPr lang="ru-RU" sz="1200" dirty="0" smtClean="0"/>
              <a:t>( </a:t>
            </a:r>
            <a:r>
              <a:rPr lang="ru-RU" sz="1200" dirty="0"/>
              <a:t>1-2р/</a:t>
            </a:r>
            <a:r>
              <a:rPr lang="ru-RU" sz="1200" dirty="0" err="1"/>
              <a:t>нед</a:t>
            </a:r>
            <a:r>
              <a:rPr lang="ru-RU" sz="1200" dirty="0" smtClean="0"/>
              <a:t>.)</a:t>
            </a:r>
          </a:p>
          <a:p>
            <a:pPr marL="0" indent="0">
              <a:buNone/>
            </a:pPr>
            <a:r>
              <a:rPr lang="ru-RU" sz="1200" dirty="0" smtClean="0"/>
              <a:t>3.Работа по развитию  </a:t>
            </a:r>
            <a:r>
              <a:rPr lang="ru-RU" sz="1200" dirty="0"/>
              <a:t>связной речи (диалогическая, монологическая, составление описательных рассказов, формирование грамматического строя речи и т.д.) – по дням </a:t>
            </a:r>
            <a:r>
              <a:rPr lang="ru-RU" sz="1200" dirty="0" err="1"/>
              <a:t>нед</a:t>
            </a:r>
            <a:r>
              <a:rPr lang="ru-RU" sz="1200" dirty="0" smtClean="0"/>
              <a:t>.</a:t>
            </a:r>
          </a:p>
          <a:p>
            <a:pPr marL="0" indent="0">
              <a:buNone/>
            </a:pPr>
            <a:r>
              <a:rPr lang="ru-RU" sz="1200" dirty="0" smtClean="0"/>
              <a:t> </a:t>
            </a:r>
            <a:r>
              <a:rPr lang="ru-RU" sz="1200" dirty="0"/>
              <a:t>4.Обучение элементарным правилам безопасного поведения в быту, природе, на улице – беседы, чтение, целевые наблюдения и прогулки, д/игры  и </a:t>
            </a:r>
            <a:r>
              <a:rPr lang="ru-RU" sz="1200" dirty="0" err="1" smtClean="0"/>
              <a:t>т.д</a:t>
            </a:r>
            <a:r>
              <a:rPr lang="ru-RU" sz="1200" dirty="0" smtClean="0"/>
              <a:t>  - по дням недели.</a:t>
            </a:r>
          </a:p>
          <a:p>
            <a:pPr marL="0" indent="0">
              <a:buNone/>
            </a:pPr>
            <a:r>
              <a:rPr lang="ru-RU" sz="1200" dirty="0" smtClean="0"/>
              <a:t> </a:t>
            </a:r>
            <a:r>
              <a:rPr lang="ru-RU" sz="1200" dirty="0"/>
              <a:t>5. </a:t>
            </a:r>
            <a:r>
              <a:rPr lang="ru-RU" sz="1200" dirty="0" smtClean="0"/>
              <a:t>Сюжетно-ролевая </a:t>
            </a:r>
            <a:r>
              <a:rPr lang="ru-RU" sz="1200" dirty="0"/>
              <a:t>игра (1 этап </a:t>
            </a:r>
            <a:r>
              <a:rPr lang="ru-RU" sz="1200" dirty="0" smtClean="0"/>
              <a:t>–информация ; </a:t>
            </a:r>
            <a:r>
              <a:rPr lang="ru-RU" sz="1200" dirty="0"/>
              <a:t>2 этап –изготовление атрибутов; 3 этап – </a:t>
            </a:r>
            <a:r>
              <a:rPr lang="ru-RU" sz="1200" dirty="0" smtClean="0"/>
              <a:t>сюжет, совместная игра с воспитателем; </a:t>
            </a:r>
            <a:r>
              <a:rPr lang="ru-RU" sz="1200" dirty="0"/>
              <a:t>4 этап – </a:t>
            </a:r>
            <a:r>
              <a:rPr lang="ru-RU" sz="1200" dirty="0" smtClean="0"/>
              <a:t>доп. Информация -обогащение сюжета, соединение сюжетов)</a:t>
            </a:r>
          </a:p>
          <a:p>
            <a:pPr marL="0" indent="0">
              <a:buNone/>
            </a:pPr>
            <a:r>
              <a:rPr lang="ru-RU" sz="1200" dirty="0" smtClean="0"/>
              <a:t> </a:t>
            </a:r>
            <a:r>
              <a:rPr lang="ru-RU" sz="1200" dirty="0"/>
              <a:t>6. Работа по познавательному развитию вне НОД (см. перспективу на каждый месяц) – 3р/</a:t>
            </a:r>
            <a:r>
              <a:rPr lang="ru-RU" sz="1200" dirty="0" err="1"/>
              <a:t>нед</a:t>
            </a:r>
            <a:r>
              <a:rPr lang="ru-RU" sz="1200" dirty="0"/>
              <a:t>.</a:t>
            </a:r>
          </a:p>
          <a:p>
            <a:pPr marL="0" indent="0">
              <a:buNone/>
            </a:pPr>
            <a:r>
              <a:rPr lang="ru-RU" sz="1200" dirty="0" smtClean="0"/>
              <a:t>7</a:t>
            </a:r>
            <a:r>
              <a:rPr lang="ru-RU" sz="1200" dirty="0"/>
              <a:t>.  Д/и </a:t>
            </a:r>
            <a:r>
              <a:rPr lang="ru-RU" sz="1200" dirty="0" err="1"/>
              <a:t>и</a:t>
            </a:r>
            <a:r>
              <a:rPr lang="ru-RU" sz="1200" dirty="0"/>
              <a:t> упражнения на формирование сенсорных эталонов, </a:t>
            </a:r>
            <a:r>
              <a:rPr lang="ru-RU" sz="1200" dirty="0" smtClean="0"/>
              <a:t>на развитие высших психических функций– </a:t>
            </a:r>
            <a:r>
              <a:rPr lang="ru-RU" sz="1200" dirty="0"/>
              <a:t>ежедневно, по дням </a:t>
            </a:r>
            <a:r>
              <a:rPr lang="ru-RU" sz="1200" dirty="0" err="1"/>
              <a:t>нед</a:t>
            </a:r>
            <a:r>
              <a:rPr lang="ru-RU" sz="1200" dirty="0"/>
              <a:t>.</a:t>
            </a:r>
          </a:p>
          <a:p>
            <a:pPr marL="0" indent="0">
              <a:buNone/>
            </a:pPr>
            <a:r>
              <a:rPr lang="en-US" sz="1200" dirty="0"/>
              <a:t>8.</a:t>
            </a:r>
            <a:r>
              <a:rPr lang="ru-RU" sz="1200" dirty="0"/>
              <a:t> Приобщение к традиционной культуре России.</a:t>
            </a:r>
            <a:endParaRPr lang="en-US" sz="1200" dirty="0"/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1124744"/>
            <a:ext cx="393192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ru-RU" sz="1200" dirty="0" smtClean="0"/>
              <a:t>9.  </a:t>
            </a:r>
            <a:r>
              <a:rPr lang="ru-RU" sz="1200" dirty="0"/>
              <a:t>Работа по реализации </a:t>
            </a:r>
            <a:r>
              <a:rPr lang="ru-RU" sz="1200" dirty="0" smtClean="0"/>
              <a:t>парциальной программы «Мой край родной – Кубань» – ежедневно по блокам.</a:t>
            </a:r>
            <a:endParaRPr lang="ru-RU" sz="1200" dirty="0"/>
          </a:p>
          <a:p>
            <a:pPr marL="0" indent="0">
              <a:buNone/>
            </a:pPr>
            <a:r>
              <a:rPr lang="ru-RU" sz="1200" dirty="0" smtClean="0"/>
              <a:t>10. </a:t>
            </a:r>
            <a:r>
              <a:rPr lang="ru-RU" sz="1200" dirty="0"/>
              <a:t>Подвижные игры, Хороводные, народные, музыкальные (с движениями и пением) – ежедневно, </a:t>
            </a:r>
            <a:r>
              <a:rPr lang="ru-RU" sz="1200" dirty="0" err="1"/>
              <a:t>распред</a:t>
            </a:r>
            <a:r>
              <a:rPr lang="ru-RU" sz="1200" dirty="0"/>
              <a:t>. по дням </a:t>
            </a:r>
            <a:r>
              <a:rPr lang="ru-RU" sz="1200" dirty="0" err="1"/>
              <a:t>нед</a:t>
            </a:r>
            <a:r>
              <a:rPr lang="ru-RU" sz="1200" dirty="0"/>
              <a:t>.</a:t>
            </a:r>
          </a:p>
          <a:p>
            <a:pPr marL="0" indent="0">
              <a:buNone/>
            </a:pPr>
            <a:r>
              <a:rPr lang="ru-RU" sz="1200" dirty="0" smtClean="0"/>
              <a:t>11. </a:t>
            </a:r>
            <a:r>
              <a:rPr lang="ru-RU" sz="1200" dirty="0"/>
              <a:t>Д/и </a:t>
            </a:r>
            <a:r>
              <a:rPr lang="ru-RU" sz="1200" dirty="0" err="1"/>
              <a:t>и</a:t>
            </a:r>
            <a:r>
              <a:rPr lang="ru-RU" sz="1200" dirty="0"/>
              <a:t> упражнения </a:t>
            </a:r>
            <a:r>
              <a:rPr lang="ru-RU" sz="1200" dirty="0" smtClean="0"/>
              <a:t> - ежедневно.</a:t>
            </a:r>
          </a:p>
          <a:p>
            <a:pPr marL="0" indent="0">
              <a:buNone/>
            </a:pPr>
            <a:r>
              <a:rPr lang="ru-RU" sz="1200" dirty="0" smtClean="0"/>
              <a:t>12. </a:t>
            </a:r>
            <a:r>
              <a:rPr lang="ru-RU" sz="1200" dirty="0"/>
              <a:t>Игры и упражнения на развитие эмоций, чувства эмпатии-1р/</a:t>
            </a:r>
            <a:r>
              <a:rPr lang="ru-RU" sz="1200" dirty="0" err="1"/>
              <a:t>нед</a:t>
            </a:r>
            <a:endParaRPr lang="ru-RU" sz="1200" dirty="0"/>
          </a:p>
          <a:p>
            <a:pPr marL="0" indent="0">
              <a:buNone/>
            </a:pPr>
            <a:r>
              <a:rPr lang="ru-RU" sz="1200" dirty="0" smtClean="0"/>
              <a:t>13</a:t>
            </a:r>
            <a:r>
              <a:rPr lang="ru-RU" sz="1200" dirty="0"/>
              <a:t>. Работа с книжным </a:t>
            </a:r>
            <a:r>
              <a:rPr lang="ru-RU" sz="1200" dirty="0" smtClean="0"/>
              <a:t>уголком – 1 р/</a:t>
            </a:r>
            <a:r>
              <a:rPr lang="ru-RU" sz="1200" dirty="0" err="1" smtClean="0"/>
              <a:t>нед</a:t>
            </a:r>
            <a:r>
              <a:rPr lang="ru-RU" sz="1200" dirty="0" smtClean="0"/>
              <a:t>.</a:t>
            </a:r>
            <a:endParaRPr lang="ru-RU" sz="1200" dirty="0"/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14. </a:t>
            </a:r>
            <a:r>
              <a:rPr lang="ru-RU" sz="1200" dirty="0"/>
              <a:t>Театрализованные игры (игры-инсценировки</a:t>
            </a:r>
            <a:r>
              <a:rPr lang="ru-RU" sz="1200" dirty="0" smtClean="0"/>
              <a:t>) </a:t>
            </a:r>
            <a:endParaRPr lang="ru-RU" sz="1200" dirty="0"/>
          </a:p>
          <a:p>
            <a:pPr marL="0" indent="0">
              <a:buNone/>
            </a:pPr>
            <a:r>
              <a:rPr lang="ru-RU" sz="1200" dirty="0" smtClean="0"/>
              <a:t>15. </a:t>
            </a:r>
            <a:r>
              <a:rPr lang="ru-RU" sz="1200" dirty="0"/>
              <a:t>Знакомство </a:t>
            </a:r>
            <a:r>
              <a:rPr lang="ru-RU" sz="1200" dirty="0" smtClean="0"/>
              <a:t>с искусством </a:t>
            </a:r>
            <a:r>
              <a:rPr lang="ru-RU" sz="1200" dirty="0"/>
              <a:t>– </a:t>
            </a:r>
            <a:r>
              <a:rPr lang="ru-RU" sz="1200" dirty="0" err="1"/>
              <a:t>распред</a:t>
            </a:r>
            <a:r>
              <a:rPr lang="ru-RU" sz="1200" dirty="0"/>
              <a:t>.  по дням  </a:t>
            </a:r>
            <a:r>
              <a:rPr lang="ru-RU" sz="1200" dirty="0" smtClean="0"/>
              <a:t>недели.</a:t>
            </a:r>
            <a:endParaRPr lang="ru-RU" sz="1200" dirty="0"/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16. </a:t>
            </a:r>
            <a:r>
              <a:rPr lang="ru-RU" sz="1200" dirty="0"/>
              <a:t>Индивидуальная работа по всем образовательным областям </a:t>
            </a:r>
            <a:r>
              <a:rPr lang="ru-RU" sz="1200" dirty="0" smtClean="0"/>
              <a:t>– </a:t>
            </a:r>
            <a:r>
              <a:rPr lang="ru-RU" sz="1200" dirty="0" err="1" smtClean="0"/>
              <a:t>распред</a:t>
            </a:r>
            <a:r>
              <a:rPr lang="ru-RU" sz="1200" dirty="0" smtClean="0"/>
              <a:t>. по дням недели.</a:t>
            </a:r>
            <a:endParaRPr lang="ru-RU" sz="1200" dirty="0"/>
          </a:p>
          <a:p>
            <a:pPr marL="0" indent="0">
              <a:buNone/>
            </a:pPr>
            <a:r>
              <a:rPr lang="ru-RU" sz="1200" dirty="0" smtClean="0"/>
              <a:t>17. </a:t>
            </a:r>
            <a:r>
              <a:rPr lang="ru-RU" sz="1200" dirty="0"/>
              <a:t>Работа по правовому воспитанию.- младшие, средние, старшие  группы -  1раз в месяц. Подготовительные  </a:t>
            </a:r>
            <a:r>
              <a:rPr lang="ru-RU" sz="1200" dirty="0" err="1"/>
              <a:t>гр</a:t>
            </a:r>
            <a:r>
              <a:rPr lang="ru-RU" sz="1200" dirty="0"/>
              <a:t> . – 1 раз в </a:t>
            </a:r>
            <a:r>
              <a:rPr lang="ru-RU" sz="1200" dirty="0" smtClean="0"/>
              <a:t>неделю.</a:t>
            </a:r>
          </a:p>
          <a:p>
            <a:pPr marL="0" indent="0">
              <a:buNone/>
            </a:pPr>
            <a:r>
              <a:rPr lang="ru-RU" sz="1200" dirty="0" smtClean="0"/>
              <a:t>18. Формирование </a:t>
            </a:r>
            <a:r>
              <a:rPr lang="ru-RU" sz="1200" dirty="0"/>
              <a:t>представлений о труде </a:t>
            </a:r>
            <a:r>
              <a:rPr lang="ru-RU" sz="1200" dirty="0" smtClean="0"/>
              <a:t>взрослых, о профессиях- 1р /</a:t>
            </a:r>
            <a:r>
              <a:rPr lang="ru-RU" sz="1200" dirty="0" err="1" smtClean="0"/>
              <a:t>нед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5505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0515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Педагогическое мастерство педагога в планировании образовательного процесса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268760"/>
            <a:ext cx="4464496" cy="5400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400" dirty="0" smtClean="0"/>
              <a:t>Для календарного планирования все возрастные группы обеспечены методической литературой,  перспективными планами, формами – структурой календарного планирования.</a:t>
            </a:r>
          </a:p>
          <a:p>
            <a:pPr marL="0" indent="0" algn="just">
              <a:buNone/>
            </a:pPr>
            <a:r>
              <a:rPr lang="ru-RU" sz="1400" dirty="0" smtClean="0"/>
              <a:t>Элементы структуры плана сформулированы таким образом, чтобы педагог мог проявить свое мастерство: подобрать необходимые  приемы, формы и методы работы.</a:t>
            </a:r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При планировании необходимо учитывать распределение времени на реализацию обязательной части ООП (60%) и части, формируемой участниками образовательных отношений (40%). Так, </a:t>
            </a:r>
            <a:r>
              <a:rPr lang="ru-RU" sz="1400" u="sng" dirty="0" smtClean="0"/>
              <a:t>суммарная  работа</a:t>
            </a:r>
            <a:r>
              <a:rPr lang="ru-RU" sz="1400" dirty="0" smtClean="0"/>
              <a:t> по реализации парциальной программы «Мой край родной – Кубань»  </a:t>
            </a:r>
            <a:r>
              <a:rPr lang="ru-RU" sz="1400" u="sng" dirty="0" smtClean="0"/>
              <a:t>в неделю </a:t>
            </a:r>
            <a:r>
              <a:rPr lang="ru-RU" sz="1400" dirty="0" smtClean="0"/>
              <a:t>должна занимать в младшей  группе не более 30 минут; в средней – не более 40 мин., в старшей не более 60 мин., в подготовительной к школе группе не более 80 минут.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 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24036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254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105156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Работа педагога по самообразованию, проектная деятельность, педагогическая активность, направленная  на формирование высокого рейтинга ДОУ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4008" y="1052736"/>
            <a:ext cx="4032448" cy="4824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dirty="0" smtClean="0"/>
              <a:t> </a:t>
            </a:r>
          </a:p>
          <a:p>
            <a:pPr marL="0" indent="0" algn="just">
              <a:buNone/>
            </a:pPr>
            <a:r>
              <a:rPr lang="ru-RU" sz="1200" dirty="0" smtClean="0"/>
              <a:t>4. Внесение собственного опыта, проектов, программ авторских, авторизованных, в городской банк передового педагогического опыта.( Не менее 1 раза в год)</a:t>
            </a:r>
          </a:p>
          <a:p>
            <a:pPr marL="0" indent="0" algn="just">
              <a:buNone/>
            </a:pPr>
            <a:endParaRPr lang="ru-RU" sz="1200" dirty="0" smtClean="0"/>
          </a:p>
          <a:p>
            <a:pPr marL="0" indent="0" algn="just">
              <a:buNone/>
            </a:pPr>
            <a:r>
              <a:rPr lang="ru-RU" sz="1200" dirty="0" smtClean="0"/>
              <a:t>5. Участие в педагогических конкурсах разного уровня  (из интернета – онлайн; в городских, в грантах, в конкурсе </a:t>
            </a:r>
            <a:r>
              <a:rPr lang="ru-RU" sz="1200" dirty="0" err="1" smtClean="0"/>
              <a:t>блогеров</a:t>
            </a:r>
            <a:r>
              <a:rPr lang="ru-RU" sz="1200" dirty="0" smtClean="0"/>
              <a:t>)(не менее 1 раза в год)</a:t>
            </a:r>
          </a:p>
          <a:p>
            <a:pPr marL="0" indent="0" algn="just">
              <a:buNone/>
            </a:pPr>
            <a:endParaRPr lang="ru-RU" sz="1200" dirty="0" smtClean="0"/>
          </a:p>
          <a:p>
            <a:pPr marL="0" indent="0" algn="just">
              <a:buNone/>
            </a:pPr>
            <a:r>
              <a:rPr lang="ru-RU" sz="1200" dirty="0" smtClean="0"/>
              <a:t>6. Публикация статей по вопросам дошкольного воспитания в печатных СМИ. (не реже 1 раз в квартал)</a:t>
            </a:r>
          </a:p>
          <a:p>
            <a:pPr marL="0" indent="0" algn="just">
              <a:buNone/>
            </a:pPr>
            <a:endParaRPr lang="ru-RU" sz="1200" dirty="0" smtClean="0"/>
          </a:p>
          <a:p>
            <a:pPr marL="0" indent="0" algn="just">
              <a:buNone/>
            </a:pPr>
            <a:r>
              <a:rPr lang="ru-RU" sz="1200" dirty="0" smtClean="0"/>
              <a:t>7. Создание блога, регистрация на портале «Социальная сеть работников образования», «</a:t>
            </a:r>
            <a:r>
              <a:rPr lang="ru-RU" sz="1200" dirty="0" err="1" smtClean="0"/>
              <a:t>УчМет</a:t>
            </a:r>
            <a:r>
              <a:rPr lang="ru-RU" sz="1200" dirty="0" smtClean="0"/>
              <a:t>» и др. (создание личного кабинета). Размещение своих педагогических разработок с получением сертификатов (занятия, статьи, </a:t>
            </a:r>
            <a:r>
              <a:rPr lang="ru-RU" sz="1200" dirty="0" err="1" smtClean="0"/>
              <a:t>разработкаи</a:t>
            </a:r>
            <a:r>
              <a:rPr lang="ru-RU" sz="1200" dirty="0" smtClean="0"/>
              <a:t> методического пособия. </a:t>
            </a:r>
            <a:r>
              <a:rPr lang="ru-RU" sz="1200" dirty="0"/>
              <a:t>и</a:t>
            </a:r>
            <a:r>
              <a:rPr lang="ru-RU" sz="1200" dirty="0" smtClean="0"/>
              <a:t> др.)(Сертификат не реже 1 раза в квартал)</a:t>
            </a:r>
          </a:p>
          <a:p>
            <a:pPr marL="0" indent="0" algn="just">
              <a:buNone/>
            </a:pPr>
            <a:r>
              <a:rPr lang="ru-RU" sz="1200" dirty="0" smtClean="0"/>
              <a:t>8. Создание электронного портфолио педагога.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772816"/>
            <a:ext cx="230425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583040" y="3717032"/>
            <a:ext cx="396044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1200" dirty="0">
                <a:solidFill>
                  <a:prstClr val="black"/>
                </a:solidFill>
              </a:rPr>
              <a:t>1. Самоанализ, повышение уровня педагогического мастерства, самообразование, повышение уровня компьютерной грамотности (постоянно).</a:t>
            </a:r>
          </a:p>
          <a:p>
            <a:pPr marL="457200" lvl="0" indent="-457200" algn="just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AutoNum type="arabicPeriod"/>
            </a:pPr>
            <a:endParaRPr lang="ru-RU" sz="1200" dirty="0">
              <a:solidFill>
                <a:prstClr val="black"/>
              </a:solidFill>
            </a:endParaRPr>
          </a:p>
          <a:p>
            <a:pPr lvl="0" algn="just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1200" dirty="0">
                <a:solidFill>
                  <a:prstClr val="black"/>
                </a:solidFill>
              </a:rPr>
              <a:t>2. Создание и реализация педагогических проектов (не менее 1 в год)</a:t>
            </a:r>
          </a:p>
          <a:p>
            <a:pPr lvl="0" algn="just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1200" dirty="0">
              <a:solidFill>
                <a:prstClr val="black"/>
              </a:solidFill>
            </a:endParaRPr>
          </a:p>
          <a:p>
            <a:pPr lvl="0" algn="just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1200" dirty="0">
                <a:solidFill>
                  <a:prstClr val="black"/>
                </a:solidFill>
              </a:rPr>
              <a:t>3. Участие в педагогическом марафоне (выступления, участие в выставке педагогического опыта) не менее 1 в год)</a:t>
            </a:r>
          </a:p>
        </p:txBody>
      </p:sp>
    </p:spTree>
    <p:extLst>
      <p:ext uri="{BB962C8B-B14F-4D97-AF65-F5344CB8AC3E}">
        <p14:creationId xmlns:p14="http://schemas.microsoft.com/office/powerpoint/2010/main" val="29307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87208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a typeface="Times New Roman"/>
              </a:rPr>
              <a:t/>
            </a:r>
            <a:br>
              <a:rPr lang="ru-RU" dirty="0" smtClean="0">
                <a:solidFill>
                  <a:schemeClr val="tx1"/>
                </a:solidFill>
                <a:ea typeface="Times New Roman"/>
              </a:rPr>
            </a:br>
            <a:r>
              <a:rPr lang="ru-RU" dirty="0">
                <a:solidFill>
                  <a:schemeClr val="tx1"/>
                </a:solidFill>
                <a:ea typeface="Times New Roman"/>
              </a:rPr>
              <a:t/>
            </a:r>
            <a:br>
              <a:rPr lang="ru-RU" dirty="0">
                <a:solidFill>
                  <a:schemeClr val="tx1"/>
                </a:solidFill>
                <a:ea typeface="Times New Roman"/>
              </a:rPr>
            </a:br>
            <a:r>
              <a:rPr lang="ru-RU" dirty="0" smtClean="0">
                <a:solidFill>
                  <a:schemeClr val="tx1"/>
                </a:solidFill>
                <a:ea typeface="Times New Roman"/>
              </a:rPr>
              <a:t/>
            </a:r>
            <a:br>
              <a:rPr lang="ru-RU" dirty="0" smtClean="0">
                <a:solidFill>
                  <a:schemeClr val="tx1"/>
                </a:solidFill>
                <a:ea typeface="Times New Roman"/>
              </a:rPr>
            </a:br>
            <a:r>
              <a:rPr lang="ru-RU" dirty="0" smtClean="0">
                <a:solidFill>
                  <a:schemeClr val="tx1"/>
                </a:solidFill>
                <a:ea typeface="Times New Roman"/>
              </a:rPr>
              <a:t/>
            </a:r>
            <a:br>
              <a:rPr lang="ru-RU" dirty="0" smtClean="0">
                <a:solidFill>
                  <a:schemeClr val="tx1"/>
                </a:solidFill>
                <a:ea typeface="Times New Roman"/>
              </a:rPr>
            </a:br>
            <a:r>
              <a:rPr lang="ru-RU" dirty="0">
                <a:solidFill>
                  <a:schemeClr val="tx1"/>
                </a:solidFill>
                <a:ea typeface="Times New Roman"/>
              </a:rPr>
              <a:t/>
            </a:r>
            <a:br>
              <a:rPr lang="ru-RU" dirty="0">
                <a:solidFill>
                  <a:schemeClr val="tx1"/>
                </a:solidFill>
                <a:ea typeface="Times New Roman"/>
              </a:rPr>
            </a:br>
            <a:r>
              <a:rPr lang="ru-RU" dirty="0" smtClean="0">
                <a:solidFill>
                  <a:schemeClr val="tx1"/>
                </a:solidFill>
                <a:ea typeface="Times New Roman"/>
              </a:rPr>
              <a:t/>
            </a:r>
            <a:br>
              <a:rPr lang="ru-RU" dirty="0" smtClean="0">
                <a:solidFill>
                  <a:schemeClr val="tx1"/>
                </a:solidFill>
                <a:ea typeface="Times New Roman"/>
              </a:rPr>
            </a:br>
            <a:r>
              <a:rPr lang="ru-RU" dirty="0">
                <a:solidFill>
                  <a:schemeClr val="tx1"/>
                </a:solidFill>
                <a:ea typeface="Times New Roman"/>
              </a:rPr>
              <a:t/>
            </a:r>
            <a:br>
              <a:rPr lang="ru-RU" dirty="0">
                <a:solidFill>
                  <a:schemeClr val="tx1"/>
                </a:solidFill>
                <a:ea typeface="Times New Roman"/>
              </a:rPr>
            </a:br>
            <a:r>
              <a:rPr lang="ru-RU" dirty="0">
                <a:solidFill>
                  <a:schemeClr val="tx1"/>
                </a:solidFill>
                <a:ea typeface="Times New Roman"/>
              </a:rPr>
              <a:t/>
            </a:r>
            <a:br>
              <a:rPr lang="ru-RU" dirty="0">
                <a:solidFill>
                  <a:schemeClr val="tx1"/>
                </a:solidFill>
                <a:ea typeface="Times New Roman"/>
              </a:rPr>
            </a:br>
            <a:r>
              <a:rPr lang="ru-RU" dirty="0">
                <a:solidFill>
                  <a:schemeClr val="tx1"/>
                </a:solidFill>
                <a:ea typeface="Times New Roman"/>
              </a:rPr>
              <a:t>Стандарт направлен на достижение следующих целей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183880" cy="4187952"/>
          </a:xfrm>
        </p:spPr>
        <p:txBody>
          <a:bodyPr>
            <a:normAutofit fontScale="77500" lnSpcReduction="20000"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 smtClean="0">
                <a:latin typeface="Arial"/>
                <a:ea typeface="Times New Roman"/>
              </a:rPr>
              <a:t>1</a:t>
            </a:r>
            <a:r>
              <a:rPr lang="ru-RU" dirty="0">
                <a:latin typeface="Arial"/>
                <a:ea typeface="Times New Roman"/>
              </a:rPr>
              <a:t>) повышение социального статуса дошкольного образования;</a:t>
            </a: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2) обеспечение государством равенства возможностей для каждого ребенка в получении качественного дошкольного образования;</a:t>
            </a: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3) 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4) 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142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6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 </a:t>
            </a:r>
            <a:r>
              <a:rPr lang="ru-RU" dirty="0">
                <a:solidFill>
                  <a:schemeClr val="tx1"/>
                </a:solidFill>
              </a:rPr>
              <a:t>на  2014-2015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учебный </a:t>
            </a:r>
            <a:r>
              <a:rPr lang="ru-RU" dirty="0">
                <a:solidFill>
                  <a:schemeClr val="tx1"/>
                </a:solidFill>
              </a:rPr>
              <a:t>год: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1. Повысить качество педагогической работы в  реализации задач образовательной области «Физическое развитие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dirty="0"/>
              <a:t>2. Совершенствовать работу по художественно – эстетическому воспитанию детей посредством развития детского художественного творчества.</a:t>
            </a:r>
          </a:p>
          <a:p>
            <a:endParaRPr lang="ru-RU" dirty="0"/>
          </a:p>
          <a:p>
            <a:r>
              <a:rPr lang="ru-RU" dirty="0"/>
              <a:t>3. Оптимизировать работу по созданию условий, организации и планированию игровой деятельности детей, руководству игрой, решению образовательных задач посредством игровой деятельности.</a:t>
            </a:r>
          </a:p>
          <a:p>
            <a:endParaRPr lang="ru-RU" dirty="0"/>
          </a:p>
          <a:p>
            <a:r>
              <a:rPr lang="ru-RU" dirty="0"/>
              <a:t>4. Продолжить внедрение в педагогический процесс и самообразование педагогов интернет – технологий, технологии проектного обучения.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48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3645024"/>
            <a:ext cx="6264696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I:\ОБРАЗОВАТЕЛЬНАЯ ПРОГРАММА 2014\Многофункциональная игрушка Теремок\hf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27" y="1052736"/>
            <a:ext cx="2935287" cy="2206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76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55888" cy="1584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>
                <a:solidFill>
                  <a:schemeClr val="tx1"/>
                </a:solidFill>
              </a:rPr>
              <a:t>Стандарт направлен на решение следующих задач: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183880" cy="5400600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ru-RU" sz="4000" dirty="0" smtClean="0"/>
              <a:t>1) охраны и укрепления физического и психического здоровья детей, в том числе их эмоционального благополучия;</a:t>
            </a:r>
          </a:p>
          <a:p>
            <a:r>
              <a:rPr lang="ru-RU" sz="4000" dirty="0" smtClean="0"/>
              <a:t>2) обеспечения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r>
              <a:rPr lang="ru-RU" sz="4000" dirty="0" smtClean="0"/>
              <a:t>3) обеспечения преемственности целей, задач и содержания образования, реализуемых в рамках образовательных программ различных уровней (далее - преемственность основных образовательных программ дошкольного и начального общего образования);</a:t>
            </a:r>
          </a:p>
          <a:p>
            <a:r>
              <a:rPr lang="ru-RU" sz="4000" dirty="0" smtClean="0"/>
              <a:t>4) создания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</a:t>
            </a:r>
            <a:r>
              <a:rPr lang="en-US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7450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476672"/>
            <a:ext cx="8208912" cy="5832648"/>
          </a:xfrm>
        </p:spPr>
        <p:txBody>
          <a:bodyPr>
            <a:noAutofit/>
          </a:bodyPr>
          <a:lstStyle/>
          <a:p>
            <a:pPr lvl="0">
              <a:buClr>
                <a:prstClr val="white">
                  <a:shade val="95000"/>
                </a:prstClr>
              </a:buClr>
            </a:pPr>
            <a:endParaRPr lang="ru-RU" sz="1600" dirty="0" smtClean="0"/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1600" dirty="0" smtClean="0"/>
              <a:t>5</a:t>
            </a:r>
            <a:r>
              <a:rPr lang="ru-RU" sz="1600" dirty="0"/>
              <a:t>) 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1600" dirty="0"/>
              <a:t>6) 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деятельности;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1600" dirty="0"/>
              <a:t>7) 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детей;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1600" dirty="0"/>
              <a:t>8) 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1600" dirty="0"/>
              <a:t>9) 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</a:t>
            </a:r>
            <a:r>
              <a:rPr lang="ru-RU" sz="1600" dirty="0" smtClean="0"/>
              <a:t>детей.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603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7920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   РЕАЛИЗАЦИЯ ЗАДАЧ ФГОС ДО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3286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24744"/>
            <a:ext cx="7632848" cy="129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ООП ДО на основе ФГОС ДО</a:t>
            </a:r>
          </a:p>
          <a:p>
            <a:pPr algn="ctr"/>
            <a:r>
              <a:rPr lang="ru-RU" dirty="0" smtClean="0"/>
              <a:t>(далее – Программа)</a:t>
            </a:r>
          </a:p>
          <a:p>
            <a:pPr algn="ctr"/>
            <a:r>
              <a:rPr lang="ru-RU" sz="1600" dirty="0" smtClean="0"/>
              <a:t>Обязательная часть 60%</a:t>
            </a:r>
          </a:p>
          <a:p>
            <a:pPr algn="ctr"/>
            <a:r>
              <a:rPr lang="ru-RU" sz="1600" dirty="0" smtClean="0"/>
              <a:t>Часть, формируемая участниками образовательных отношений 40 %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5916" y="4180981"/>
            <a:ext cx="3600400" cy="7792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Календарный план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(воспитатели)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045637"/>
            <a:ext cx="6472372" cy="6492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Годовой план </a:t>
            </a:r>
            <a:r>
              <a:rPr lang="ru-RU" sz="1600" dirty="0" smtClean="0"/>
              <a:t>образовательной, воспитательной и </a:t>
            </a:r>
            <a:r>
              <a:rPr lang="ru-RU" sz="1600" dirty="0" err="1" smtClean="0"/>
              <a:t>профилактическо</a:t>
            </a:r>
            <a:r>
              <a:rPr lang="ru-RU" sz="1600" dirty="0" smtClean="0"/>
              <a:t> – оздоровительной работы ДОУ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17123" y="4285990"/>
            <a:ext cx="3715317" cy="8783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План работы </a:t>
            </a:r>
          </a:p>
          <a:p>
            <a:pPr algn="ctr"/>
            <a:r>
              <a:rPr lang="ru-RU" sz="1400" dirty="0" smtClean="0"/>
              <a:t>Перспективное и календарное планирование</a:t>
            </a:r>
          </a:p>
          <a:p>
            <a:pPr algn="ctr"/>
            <a:r>
              <a:rPr lang="ru-RU" sz="1400" dirty="0" smtClean="0"/>
              <a:t>(специалисты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490263" y="2420888"/>
            <a:ext cx="0" cy="590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947829" y="3667635"/>
            <a:ext cx="1124508" cy="431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574178" y="3694883"/>
            <a:ext cx="459668" cy="549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011987" y="5589240"/>
            <a:ext cx="3610272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Педагогический процесс</a:t>
            </a:r>
            <a:endParaRPr lang="ru-RU" dirty="0"/>
          </a:p>
        </p:txBody>
      </p:sp>
      <p:cxnSp>
        <p:nvCxnSpPr>
          <p:cNvPr id="23" name="Прямая со стрелкой 22"/>
          <p:cNvCxnSpPr>
            <a:stCxn id="5" idx="2"/>
          </p:cNvCxnSpPr>
          <p:nvPr/>
        </p:nvCxnSpPr>
        <p:spPr>
          <a:xfrm>
            <a:off x="2286116" y="4960210"/>
            <a:ext cx="1378024" cy="589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2"/>
          </p:cNvCxnSpPr>
          <p:nvPr/>
        </p:nvCxnSpPr>
        <p:spPr>
          <a:xfrm flipH="1">
            <a:off x="5508104" y="5164297"/>
            <a:ext cx="116667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71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В реализации ООП в качестве основного используется модульный принцип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(основание -ст.13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«Общие требования к реализации образовательных программ» Федерального закона «Об образовании в Российской Федерации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»)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313882"/>
              </p:ext>
            </p:extLst>
          </p:nvPr>
        </p:nvGraphicFramePr>
        <p:xfrm>
          <a:off x="467545" y="1591709"/>
          <a:ext cx="8208911" cy="4826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927"/>
                <a:gridCol w="2070074"/>
                <a:gridCol w="4282910"/>
              </a:tblGrid>
              <a:tr h="64891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Направление </a:t>
                      </a:r>
                    </a:p>
                    <a:p>
                      <a:r>
                        <a:rPr lang="ru-RU" sz="1400" dirty="0" smtClean="0"/>
                        <a:t>развития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Образовательная </a:t>
                      </a:r>
                    </a:p>
                    <a:p>
                      <a:r>
                        <a:rPr lang="ru-RU" sz="1400" dirty="0" smtClean="0"/>
                        <a:t>Область  по ФГОС ДО (ОО)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Тематический модуль  (ОО)</a:t>
                      </a:r>
                      <a:endParaRPr lang="ru-RU" sz="1400" dirty="0"/>
                    </a:p>
                  </a:txBody>
                  <a:tcPr/>
                </a:tc>
              </a:tr>
              <a:tr h="459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Физическое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Физическое развитие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▪ Здоровье</a:t>
                      </a:r>
                    </a:p>
                    <a:p>
                      <a:r>
                        <a:rPr lang="ru-RU" sz="1400" dirty="0" smtClean="0"/>
                        <a:t>▪ Физическая культура</a:t>
                      </a:r>
                      <a:endParaRPr lang="ru-RU" sz="1400" dirty="0"/>
                    </a:p>
                  </a:txBody>
                  <a:tcPr/>
                </a:tc>
              </a:tr>
              <a:tr h="65297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Познавательно-речевое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Познавательное развитие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▪ Формирование целостной картины мира</a:t>
                      </a:r>
                    </a:p>
                    <a:p>
                      <a:r>
                        <a:rPr lang="ru-RU" sz="1400" dirty="0" smtClean="0"/>
                        <a:t>▪ Развитие познавательной деятельности, конструирования и экспериментирования</a:t>
                      </a:r>
                      <a:endParaRPr lang="ru-RU" sz="1400" dirty="0"/>
                    </a:p>
                  </a:txBody>
                  <a:tcPr/>
                </a:tc>
              </a:tr>
              <a:tr h="459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Речевое развитие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▪ Речевое общение</a:t>
                      </a:r>
                    </a:p>
                    <a:p>
                      <a:r>
                        <a:rPr lang="ru-RU" sz="1400" dirty="0" smtClean="0"/>
                        <a:t>▪ Чтение художественной литературы</a:t>
                      </a:r>
                      <a:endParaRPr lang="ru-RU" sz="1400" dirty="0"/>
                    </a:p>
                  </a:txBody>
                  <a:tcPr/>
                </a:tc>
              </a:tr>
              <a:tr h="870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Социально – личностное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Социально – коммуникативное развитие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▪ Социализация</a:t>
                      </a:r>
                    </a:p>
                    <a:p>
                      <a:r>
                        <a:rPr lang="ru-RU" sz="1400" dirty="0" smtClean="0"/>
                        <a:t>▪ Труд</a:t>
                      </a:r>
                    </a:p>
                    <a:p>
                      <a:r>
                        <a:rPr lang="ru-RU" sz="1400" dirty="0" smtClean="0"/>
                        <a:t>▪ Безопасность</a:t>
                      </a:r>
                      <a:endParaRPr lang="ru-RU" sz="1400" dirty="0"/>
                    </a:p>
                  </a:txBody>
                  <a:tcPr/>
                </a:tc>
              </a:tr>
              <a:tr h="652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Художественно - эстетическое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Художественно – эстетическое развитие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▪ Художественное творчество</a:t>
                      </a:r>
                    </a:p>
                    <a:p>
                      <a:r>
                        <a:rPr lang="ru-RU" sz="1400" dirty="0" smtClean="0"/>
                        <a:t>▪ Музыка</a:t>
                      </a:r>
                      <a:endParaRPr lang="ru-RU" sz="1400" dirty="0"/>
                    </a:p>
                  </a:txBody>
                  <a:tcPr/>
                </a:tc>
              </a:tr>
              <a:tr h="27038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70383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97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основу реализации задач ФГОС ДО положен культурологический и </a:t>
            </a:r>
            <a:r>
              <a:rPr lang="ru-RU" sz="2400" dirty="0" err="1" smtClean="0">
                <a:solidFill>
                  <a:schemeClr val="tx1"/>
                </a:solidFill>
              </a:rPr>
              <a:t>деятельностный</a:t>
            </a:r>
            <a:r>
              <a:rPr lang="ru-RU" sz="2400" dirty="0" smtClean="0">
                <a:solidFill>
                  <a:schemeClr val="tx1"/>
                </a:solidFill>
              </a:rPr>
              <a:t> подход в педагогике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39552" y="1772816"/>
            <a:ext cx="3931920" cy="79216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Культурологический подход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4572000" y="1772816"/>
            <a:ext cx="3931920" cy="79216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Деятельностный</a:t>
            </a:r>
            <a:r>
              <a:rPr lang="ru-RU" dirty="0" smtClean="0"/>
              <a:t> подход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95536" y="2780928"/>
            <a:ext cx="3456384" cy="32403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1800" dirty="0" smtClean="0"/>
              <a:t>Определяет воспитание как способ приобщения ребенка к ценностям мировой и национальной культуры, развития его творческих способностей и наклонностей, защиту его прав и здоровья.</a:t>
            </a:r>
          </a:p>
          <a:p>
            <a:pPr algn="just"/>
            <a:r>
              <a:rPr lang="ru-RU" sz="1800" dirty="0" smtClean="0"/>
              <a:t>Реализация осуществляется посредством определения содержания образования.</a:t>
            </a:r>
          </a:p>
          <a:p>
            <a:pPr algn="just"/>
            <a:r>
              <a:rPr lang="ru-RU" sz="1800" dirty="0" smtClean="0"/>
              <a:t>Условием реализации культурологического подхода в педагогике является диалог культур – личностной культуры ребенка и педагогической культуры воспитателя, специалиста,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211960" y="2780928"/>
            <a:ext cx="4392488" cy="30243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600" dirty="0" smtClean="0"/>
              <a:t>Личность человека формируется и проявляется только в деятельности. Различают внешнюю и внутреннюю </a:t>
            </a:r>
            <a:r>
              <a:rPr lang="ru-RU" sz="1600" dirty="0"/>
              <a:t>деятельность. Первая слагается из специфических для человека действий с реальными предметами, осуществляемых при движениях рук, ног, пальцев. Вторая происходит посредством умственных действий, где человек оперирует с идеальными моделями, образами предметов, представлениями о предметах. Деятельность рассматривается как средство становления и развития </a:t>
            </a:r>
            <a:r>
              <a:rPr lang="ru-RU" sz="1600" dirty="0" err="1"/>
              <a:t>субъектности</a:t>
            </a:r>
            <a:r>
              <a:rPr lang="ru-RU" sz="1600" dirty="0"/>
              <a:t> ребёнка. </a:t>
            </a:r>
          </a:p>
        </p:txBody>
      </p:sp>
    </p:spTree>
    <p:extLst>
      <p:ext uri="{BB962C8B-B14F-4D97-AF65-F5344CB8AC3E}">
        <p14:creationId xmlns:p14="http://schemas.microsoft.com/office/powerpoint/2010/main" val="174759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chemeClr val="tx1"/>
                </a:solidFill>
              </a:rPr>
              <a:t>В чем заключается модернизация педагогического процесса?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5124056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ru-RU" sz="2000" dirty="0" smtClean="0"/>
              <a:t>Уход от школьно-урочной модели образования детей дошкольного возраста.</a:t>
            </a:r>
          </a:p>
          <a:p>
            <a:pPr marL="514350" indent="-514350" algn="just">
              <a:buAutoNum type="arabicPeriod"/>
            </a:pPr>
            <a:r>
              <a:rPr lang="ru-RU" sz="2000" dirty="0" smtClean="0"/>
              <a:t>Реализация </a:t>
            </a:r>
            <a:r>
              <a:rPr lang="ru-RU" sz="2000" dirty="0" err="1" smtClean="0"/>
              <a:t>деятельностного</a:t>
            </a:r>
            <a:r>
              <a:rPr lang="ru-RU" sz="2000" dirty="0" smtClean="0"/>
              <a:t> подхода в дошкольном образовании: освоение ребенком Программы через виды деятельности, интересные ребенку, </a:t>
            </a:r>
            <a:r>
              <a:rPr lang="ru-RU" sz="2000" dirty="0"/>
              <a:t>адекватные возрасту</a:t>
            </a:r>
            <a:r>
              <a:rPr lang="ru-RU" sz="2000" dirty="0" smtClean="0"/>
              <a:t>:</a:t>
            </a:r>
          </a:p>
          <a:p>
            <a:pPr marL="0" indent="0" algn="just">
              <a:buNone/>
            </a:pPr>
            <a:r>
              <a:rPr lang="ru-RU" sz="2000" dirty="0" smtClean="0"/>
              <a:t>— </a:t>
            </a:r>
            <a:r>
              <a:rPr lang="ru-RU" sz="2000" dirty="0"/>
              <a:t>предметная и игровая, речевая и коммуникативная;</a:t>
            </a:r>
          </a:p>
          <a:p>
            <a:pPr marL="0" indent="0" algn="just">
              <a:buNone/>
            </a:pPr>
            <a:r>
              <a:rPr lang="ru-RU" sz="2000" dirty="0"/>
              <a:t>— познавательная деятельность и экспериментирование;</a:t>
            </a:r>
          </a:p>
          <a:p>
            <a:pPr marL="0" indent="0" algn="just">
              <a:buNone/>
            </a:pPr>
            <a:r>
              <a:rPr lang="ru-RU" sz="2000" dirty="0"/>
              <a:t>— продуктивная (рисование, аппликация, лепка):</a:t>
            </a:r>
          </a:p>
          <a:p>
            <a:pPr marL="0" indent="0" algn="just">
              <a:buNone/>
            </a:pPr>
            <a:r>
              <a:rPr lang="ru-RU" sz="2000" dirty="0"/>
              <a:t>— конструирование и моделирование;</a:t>
            </a:r>
          </a:p>
          <a:p>
            <a:pPr marL="0" indent="0" algn="just">
              <a:buNone/>
            </a:pPr>
            <a:r>
              <a:rPr lang="ru-RU" sz="2000" dirty="0"/>
              <a:t>— труд;</a:t>
            </a:r>
          </a:p>
          <a:p>
            <a:pPr marL="0" indent="0" algn="just">
              <a:buNone/>
            </a:pPr>
            <a:r>
              <a:rPr lang="ru-RU" sz="2000" dirty="0"/>
              <a:t>— музыкальная;</a:t>
            </a:r>
          </a:p>
          <a:p>
            <a:pPr marL="0" indent="0" algn="just">
              <a:buNone/>
            </a:pPr>
            <a:r>
              <a:rPr lang="ru-RU" sz="2000" dirty="0"/>
              <a:t>— театрально-игровая.</a:t>
            </a:r>
          </a:p>
          <a:p>
            <a:pPr marL="514350" indent="-514350" algn="just">
              <a:buAutoNum type="arabicPeriod"/>
            </a:pPr>
            <a:r>
              <a:rPr lang="ru-RU" sz="2000" dirty="0" smtClean="0"/>
              <a:t>Обеспечение приоритета игровой деятельности, как ведущего вида деятельности детей дошкольного возраста.</a:t>
            </a:r>
          </a:p>
          <a:p>
            <a:pPr marL="514350" indent="-514350" algn="just">
              <a:buAutoNum type="arabicPeriod"/>
            </a:pPr>
            <a:r>
              <a:rPr lang="ru-RU" sz="2000" dirty="0" smtClean="0"/>
              <a:t>Реализация культурологического подхода  посредством освоения ребенком культурных практик.</a:t>
            </a:r>
          </a:p>
          <a:p>
            <a:pPr marL="514350" indent="-514350" algn="just"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386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f5723d79695d87e19ad6c8dbb3479a15899b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1283</TotalTime>
  <Words>3317</Words>
  <Application>Microsoft Office PowerPoint</Application>
  <PresentationFormat>Экран (4:3)</PresentationFormat>
  <Paragraphs>326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Аспект</vt:lpstr>
      <vt:lpstr>           ФГОС ДО – от теории  к практике  консультация для педагогов   МБДОУ МО  г. Краснодар «Центр – детский сад №232»  Автор-составитель: О.А. Бакулевич, заместитель заведующего по ВМР </vt:lpstr>
      <vt:lpstr>Презентация PowerPoint</vt:lpstr>
      <vt:lpstr>        Стандарт направлен на достижение следующих целей</vt:lpstr>
      <vt:lpstr>  Стандарт направлен на решение следующих задач: </vt:lpstr>
      <vt:lpstr>Презентация PowerPoint</vt:lpstr>
      <vt:lpstr>   РЕАЛИЗАЦИЯ ЗАДАЧ ФГОС ДО</vt:lpstr>
      <vt:lpstr>В реализации ООП в качестве основного используется модульный принцип (основание -ст.13 «Общие требования к реализации образовательных программ» Федерального закона «Об образовании в Российской Федерации»)</vt:lpstr>
      <vt:lpstr>В основу реализации задач ФГОС ДО положен культурологический и деятельностный подход в педагогике</vt:lpstr>
      <vt:lpstr>                   В чем заключается модернизация педагогического процесса? </vt:lpstr>
      <vt:lpstr>      «Скажи мне – и я забуду, покажи мне – и я запомню, дай мне сделать – и я пойму»             /Конфуций/</vt:lpstr>
      <vt:lpstr>Культурные практики</vt:lpstr>
      <vt:lpstr>Культурные практики</vt:lpstr>
      <vt:lpstr>Презентация PowerPoint</vt:lpstr>
      <vt:lpstr>Как создать условия для развертывания системы многообразных свободных практик ребенка, которые обеспечивают его самостоятельное,  ответственное самовыражение? </vt:lpstr>
      <vt:lpstr>Презентация PowerPoint</vt:lpstr>
      <vt:lpstr>Презентация PowerPoint</vt:lpstr>
      <vt:lpstr>Презентация PowerPoint</vt:lpstr>
      <vt:lpstr>Педагогическая диагностика  в свете ФГОС ДО</vt:lpstr>
      <vt:lpstr>Целевые ориентиры не подлежат непосредственной оценке</vt:lpstr>
      <vt:lpstr>  Реализация индивидуализации образования в соответствии с  п. III. 3.2.3. ФГОС ДО </vt:lpstr>
      <vt:lpstr>Обязательная документация на группе</vt:lpstr>
      <vt:lpstr>Дневник педагогического наблюдения </vt:lpstr>
      <vt:lpstr>Дневник педагогических наблюдений – общие требования к заполнению.</vt:lpstr>
      <vt:lpstr>  Структура календарного  плана</vt:lpstr>
      <vt:lpstr>Планирование работы на квартал</vt:lpstr>
      <vt:lpstr>Планирование работы на месяц</vt:lpstr>
      <vt:lpstr>Ежедневное планирование</vt:lpstr>
      <vt:lpstr>Педагогическое мастерство педагога в планировании образовательного процесса</vt:lpstr>
      <vt:lpstr>Работа педагога по самообразованию, проектная деятельность, педагогическая активность, направленная  на формирование высокого рейтинга ДОУ</vt:lpstr>
      <vt:lpstr>Задачи на  2014-2015  учебный год: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ДО – от теории  к практике</dc:title>
  <dc:creator>User</dc:creator>
  <cp:lastModifiedBy>User</cp:lastModifiedBy>
  <cp:revision>117</cp:revision>
  <dcterms:created xsi:type="dcterms:W3CDTF">2014-08-13T07:28:46Z</dcterms:created>
  <dcterms:modified xsi:type="dcterms:W3CDTF">2014-08-19T09:25:31Z</dcterms:modified>
</cp:coreProperties>
</file>