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69" r:id="rId5"/>
    <p:sldId id="277" r:id="rId6"/>
    <p:sldId id="279" r:id="rId7"/>
    <p:sldId id="281" r:id="rId8"/>
    <p:sldId id="268" r:id="rId9"/>
    <p:sldId id="289" r:id="rId10"/>
    <p:sldId id="290" r:id="rId11"/>
  </p:sldIdLst>
  <p:sldSz cx="7021513" cy="9361488"/>
  <p:notesSz cx="6858000" cy="9144000"/>
  <p:defaultTextStyle>
    <a:defPPr>
      <a:defRPr lang="ru-RU"/>
    </a:defPPr>
    <a:lvl1pPr marL="0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081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6163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4244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2325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0407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8488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6570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4651" algn="l" defTabSz="936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133AF2-C1ED-481C-AB73-F977DFEAA007}">
          <p14:sldIdLst>
            <p14:sldId id="256"/>
            <p14:sldId id="267"/>
            <p14:sldId id="264"/>
            <p14:sldId id="269"/>
            <p14:sldId id="277"/>
            <p14:sldId id="279"/>
            <p14:sldId id="281"/>
            <p14:sldId id="268"/>
          </p14:sldIdLst>
        </p14:section>
        <p14:section name="Раздел без заголовка" id="{D1AC00CF-F6D7-4F60-B7BF-CA1F3059CB32}">
          <p14:sldIdLst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86424" autoAdjust="0"/>
  </p:normalViewPr>
  <p:slideViewPr>
    <p:cSldViewPr>
      <p:cViewPr varScale="1">
        <p:scale>
          <a:sx n="81" d="100"/>
          <a:sy n="81" d="100"/>
        </p:scale>
        <p:origin x="-1278" y="-78"/>
      </p:cViewPr>
      <p:guideLst>
        <p:guide orient="horz" pos="2949"/>
        <p:guide pos="2212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47941" y="0"/>
            <a:ext cx="4973572" cy="9361488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3616" tIns="46808" rIns="93616" bIns="468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632803" y="4680744"/>
            <a:ext cx="9361488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616" tIns="46808" rIns="93616" bIns="46808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85357" y="728116"/>
            <a:ext cx="3920345" cy="3915182"/>
          </a:xfrm>
        </p:spPr>
        <p:txBody>
          <a:bodyPr lIns="46808" tIns="0" rIns="46808">
            <a:noAutofit/>
          </a:bodyPr>
          <a:lstStyle>
            <a:lvl1pPr algn="r">
              <a:defRPr sz="4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75815" y="4832079"/>
            <a:ext cx="3927546" cy="1503255"/>
          </a:xfrm>
        </p:spPr>
        <p:txBody>
          <a:bodyPr lIns="46808" tIns="0" rIns="46808" bIns="0"/>
          <a:lstStyle>
            <a:lvl1pPr marL="0" indent="0" algn="r">
              <a:buNone/>
              <a:defRPr sz="2300">
                <a:solidFill>
                  <a:srgbClr val="FFFFFF"/>
                </a:solidFill>
                <a:effectLst/>
              </a:defRPr>
            </a:lvl1pPr>
            <a:lvl2pPr marL="468081" indent="0" algn="ctr">
              <a:buNone/>
            </a:lvl2pPr>
            <a:lvl3pPr marL="936163" indent="0" algn="ctr">
              <a:buNone/>
            </a:lvl3pPr>
            <a:lvl4pPr marL="1404244" indent="0" algn="ctr">
              <a:buNone/>
            </a:lvl4pPr>
            <a:lvl5pPr marL="1872325" indent="0" algn="ctr">
              <a:buNone/>
            </a:lvl5pPr>
            <a:lvl6pPr marL="2340407" indent="0" algn="ctr">
              <a:buNone/>
            </a:lvl6pPr>
            <a:lvl7pPr marL="2808488" indent="0" algn="ctr">
              <a:buNone/>
            </a:lvl7pPr>
            <a:lvl8pPr marL="3276570" indent="0" algn="ctr">
              <a:buNone/>
            </a:lvl8pPr>
            <a:lvl9pPr marL="3744651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508407" y="8951900"/>
            <a:ext cx="1537656" cy="30973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64966" y="8951900"/>
            <a:ext cx="2248146" cy="3120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051589" y="8949582"/>
            <a:ext cx="451773" cy="3120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32084" y="375328"/>
            <a:ext cx="1170252" cy="798760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1076" y="374900"/>
            <a:ext cx="4622496" cy="79876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57982" y="8951900"/>
            <a:ext cx="1537656" cy="30973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1076" y="8949582"/>
            <a:ext cx="2808605" cy="3120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02715" y="8945422"/>
            <a:ext cx="451773" cy="312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76" y="3851939"/>
            <a:ext cx="4803477" cy="1859296"/>
          </a:xfrm>
        </p:spPr>
        <p:txBody>
          <a:bodyPr tIns="0" anchor="t"/>
          <a:lstStyle>
            <a:lvl1pPr algn="r">
              <a:buNone/>
              <a:defRPr sz="43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76" y="2600415"/>
            <a:ext cx="4803477" cy="1014922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627658" y="8950349"/>
            <a:ext cx="1537656" cy="30973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32551" y="8950349"/>
            <a:ext cx="2223479" cy="3120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70880" y="8948031"/>
            <a:ext cx="451773" cy="31205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76" y="436869"/>
            <a:ext cx="5561038" cy="156024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1075" y="2184349"/>
            <a:ext cx="2703283" cy="6178149"/>
          </a:xfrm>
        </p:spPr>
        <p:txBody>
          <a:bodyPr anchor="t"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8831" y="2184349"/>
            <a:ext cx="2703283" cy="6178149"/>
          </a:xfrm>
        </p:spPr>
        <p:txBody>
          <a:bodyPr anchor="t"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76" y="436869"/>
            <a:ext cx="5561038" cy="1560248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075" y="8009273"/>
            <a:ext cx="2703283" cy="624099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08831" y="8009273"/>
            <a:ext cx="2703283" cy="624099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51075" y="2336741"/>
            <a:ext cx="2703283" cy="561689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08831" y="2336741"/>
            <a:ext cx="2703283" cy="561689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76" y="436869"/>
            <a:ext cx="5561038" cy="156024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76" y="312049"/>
            <a:ext cx="4528876" cy="1601855"/>
          </a:xfrm>
        </p:spPr>
        <p:txBody>
          <a:bodyPr wrap="square" anchor="b"/>
          <a:lstStyle>
            <a:lvl1pPr algn="l">
              <a:buNone/>
              <a:defRPr lang="en-US" sz="25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1076" y="2044043"/>
            <a:ext cx="4528876" cy="822456"/>
          </a:xfrm>
        </p:spPr>
        <p:txBody>
          <a:bodyPr rot="0" spcFirstLastPara="0" vertOverflow="overflow" horzOverflow="overflow" vert="horz" wrap="square" lIns="46808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1076" y="2912463"/>
            <a:ext cx="5558698" cy="596764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59170" y="1371419"/>
            <a:ext cx="3316887" cy="5886862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58201" y="1363432"/>
            <a:ext cx="3316887" cy="5886862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16" tIns="46808" rIns="93616" bIns="46808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192" y="1560248"/>
            <a:ext cx="2633067" cy="2808446"/>
          </a:xfrm>
        </p:spPr>
        <p:txBody>
          <a:bodyPr vert="horz" anchor="b"/>
          <a:lstStyle>
            <a:lvl1pPr algn="l">
              <a:buNone/>
              <a:defRPr sz="31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8192" y="4482313"/>
            <a:ext cx="2633067" cy="2621217"/>
          </a:xfrm>
        </p:spPr>
        <p:txBody>
          <a:bodyPr rot="0" spcFirstLastPara="0" vertOverflow="overflow" horzOverflow="overflow" vert="horz" wrap="square" lIns="84255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509630" y="1421016"/>
            <a:ext cx="3229896" cy="5741713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3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260849" y="0"/>
            <a:ext cx="760664" cy="9361488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3616" tIns="46808" rIns="93616" bIns="46808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076" y="436869"/>
            <a:ext cx="5558698" cy="1560248"/>
          </a:xfrm>
          <a:prstGeom prst="rect">
            <a:avLst/>
          </a:prstGeom>
        </p:spPr>
        <p:txBody>
          <a:bodyPr vert="horz" lIns="46808" tIns="0" rIns="46808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51076" y="2196927"/>
            <a:ext cx="5558698" cy="6615452"/>
          </a:xfrm>
          <a:prstGeom prst="rect">
            <a:avLst/>
          </a:prstGeom>
        </p:spPr>
        <p:txBody>
          <a:bodyPr vert="horz" lIns="93616" tIns="46808" rIns="93616" bIns="4680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260378" y="8951900"/>
            <a:ext cx="1537656" cy="309732"/>
          </a:xfrm>
          <a:prstGeom prst="rect">
            <a:avLst/>
          </a:prstGeom>
        </p:spPr>
        <p:txBody>
          <a:bodyPr vert="horz" lIns="93616" tIns="0" rIns="93616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51076" y="8951900"/>
            <a:ext cx="2808605" cy="312050"/>
          </a:xfrm>
          <a:prstGeom prst="rect">
            <a:avLst/>
          </a:prstGeom>
        </p:spPr>
        <p:txBody>
          <a:bodyPr vert="horz" lIns="93616" tIns="0" rIns="93616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800374" y="8949582"/>
            <a:ext cx="451773" cy="3120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9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80849" indent="-280849" algn="l" rtl="0" eaLnBrk="1" latinLnBrk="0" hangingPunct="1">
        <a:spcBef>
          <a:spcPts val="614"/>
        </a:spcBef>
        <a:buClr>
          <a:schemeClr val="tx2"/>
        </a:buClr>
        <a:buSzPct val="73000"/>
        <a:buFont typeface="Wingdings 2"/>
        <a:buChar char="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3613" indent="-234041" algn="l" rtl="0" eaLnBrk="1" latinLnBrk="0" hangingPunct="1">
        <a:spcBef>
          <a:spcPts val="512"/>
        </a:spcBef>
        <a:buClr>
          <a:schemeClr val="accent4"/>
        </a:buClr>
        <a:buSzPct val="80000"/>
        <a:buFont typeface="Wingdings 2"/>
        <a:buChar char=""/>
        <a:defRPr kumimoji="0" sz="24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77015" indent="-234041" algn="l" rtl="0" eaLnBrk="1" latinLnBrk="0" hangingPunct="1">
        <a:spcBef>
          <a:spcPts val="41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779" indent="-23404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310628" indent="-234041" algn="l" rtl="0" eaLnBrk="1" latinLnBrk="0" hangingPunct="1">
        <a:spcBef>
          <a:spcPts val="41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7222" indent="-187233" algn="l" rtl="0" eaLnBrk="1" latinLnBrk="0" hangingPunct="1">
        <a:spcBef>
          <a:spcPts val="41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713178" indent="-187233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1049" indent="-187233" algn="l" rtl="0" eaLnBrk="1" latinLnBrk="0" hangingPunct="1">
        <a:spcBef>
          <a:spcPts val="307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106366" indent="-187233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htwtgnjhs/h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" y="-6781"/>
            <a:ext cx="6990878" cy="94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436" y="57608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МБДОУ «Детский сад № 4»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Матвеевой Марии Сергеевны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436" y="50428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Работа по обобщению и распространению собственного педагогического опыта</a:t>
            </a:r>
          </a:p>
          <a:p>
            <a:pPr algn="ctr"/>
            <a:r>
              <a:rPr lang="ru-RU" b="1" u="sng" dirty="0" smtClean="0"/>
              <a:t>Наличие собственных методических  разработок</a:t>
            </a:r>
            <a:endParaRPr lang="ru-RU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08476"/>
              </p:ext>
            </p:extLst>
          </p:nvPr>
        </p:nvGraphicFramePr>
        <p:xfrm>
          <a:off x="414412" y="2016448"/>
          <a:ext cx="6264696" cy="47571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66174"/>
                <a:gridCol w="1679391"/>
                <a:gridCol w="1074915"/>
                <a:gridCol w="194421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</a:t>
                      </a:r>
                      <a:r>
                        <a:rPr lang="ru-RU" sz="1400" baseline="0" dirty="0" smtClean="0"/>
                        <a:t> распространения</a:t>
                      </a:r>
                    </a:p>
                    <a:p>
                      <a:r>
                        <a:rPr lang="ru-RU" sz="1400" baseline="0" dirty="0" smtClean="0"/>
                        <a:t>( наличие в МК ДОУ сайте и др.</a:t>
                      </a:r>
                      <a:endParaRPr lang="ru-RU" sz="1400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«Проектный метод как средство развития мелкой моторики рук у детей старшего дошкольного</a:t>
                      </a:r>
                      <a:r>
                        <a:rPr lang="ru-RU" sz="1400" baseline="0" dirty="0" smtClean="0"/>
                        <a:t> возраста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2009-2011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Финалист </a:t>
                      </a:r>
                      <a:r>
                        <a:rPr lang="en-US" sz="1400" dirty="0" smtClean="0"/>
                        <a:t>XXI</a:t>
                      </a:r>
                      <a:r>
                        <a:rPr lang="ru-RU" sz="1400" dirty="0" smtClean="0"/>
                        <a:t> городского конкурса «Педагог</a:t>
                      </a:r>
                      <a:r>
                        <a:rPr lang="ru-RU" sz="1400" baseline="0" dirty="0" smtClean="0"/>
                        <a:t> года-</a:t>
                      </a:r>
                      <a:r>
                        <a:rPr lang="ru-RU" sz="1400" dirty="0" smtClean="0"/>
                        <a:t>2012»</a:t>
                      </a:r>
                    </a:p>
                    <a:p>
                      <a:r>
                        <a:rPr lang="ru-RU" sz="1400" dirty="0" smtClean="0"/>
                        <a:t>Наличие в МКДОУ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baseline="0" dirty="0" smtClean="0"/>
                        <a:t> на сайте </a:t>
                      </a:r>
                      <a:r>
                        <a:rPr lang="en-US" sz="1400" u="sng" baseline="0" dirty="0" smtClean="0">
                          <a:uFillTx/>
                          <a:hlinkClick r:id="rId3"/>
                        </a:rPr>
                        <a:t>https://sites.google.com/site/htwtgnjhs/home</a:t>
                      </a:r>
                      <a:endParaRPr lang="ru-RU" sz="1400" u="sng" baseline="0" dirty="0" smtClean="0">
                        <a:uFillTx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«Использование инновационных методов работы с педагогическими кадрами ДОУ»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Публикация во Всероссийском журнале для работников образования</a:t>
                      </a:r>
                    </a:p>
                    <a:p>
                      <a:r>
                        <a:rPr lang="ru-RU" sz="1400" dirty="0" smtClean="0"/>
                        <a:t>«Метод-сборник»</a:t>
                      </a:r>
                      <a:endParaRPr lang="ru-RU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6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21514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397" y="651823"/>
            <a:ext cx="62646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Фамилия Матвеева 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Имя Мария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Отчество Сергеевна</a:t>
            </a:r>
            <a:endParaRPr lang="ru-RU" b="1" dirty="0">
              <a:latin typeface="Bookman Old Style" pitchFamily="18" charset="0"/>
            </a:endParaRPr>
          </a:p>
          <a:p>
            <a:pPr algn="r"/>
            <a:r>
              <a:rPr lang="ru-RU" b="1" dirty="0" smtClean="0">
                <a:latin typeface="Bookman Old Style" pitchFamily="18" charset="0"/>
              </a:rPr>
              <a:t>Дата рождения</a:t>
            </a:r>
            <a:r>
              <a:rPr lang="en-US" b="1" dirty="0" smtClean="0">
                <a:latin typeface="Bookman Old Style" pitchFamily="18" charset="0"/>
              </a:rPr>
              <a:t>:</a:t>
            </a:r>
            <a:r>
              <a:rPr lang="ru-RU" b="1" dirty="0" smtClean="0">
                <a:latin typeface="Bookman Old Style" pitchFamily="18" charset="0"/>
              </a:rPr>
              <a:t> 02.04.1986г.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Место рождения</a:t>
            </a:r>
            <a:r>
              <a:rPr lang="en-US" b="1" dirty="0" smtClean="0">
                <a:latin typeface="Bookman Old Style" pitchFamily="18" charset="0"/>
              </a:rPr>
              <a:t>:</a:t>
            </a:r>
            <a:r>
              <a:rPr lang="ru-RU" b="1" dirty="0" smtClean="0">
                <a:latin typeface="Bookman Old Style" pitchFamily="18" charset="0"/>
              </a:rPr>
              <a:t> г. Владимир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Образование</a:t>
            </a:r>
            <a:r>
              <a:rPr lang="en-US" b="1" dirty="0" smtClean="0">
                <a:latin typeface="Bookman Old Style" pitchFamily="18" charset="0"/>
              </a:rPr>
              <a:t>:</a:t>
            </a:r>
            <a:r>
              <a:rPr lang="ru-RU" b="1" dirty="0" smtClean="0">
                <a:latin typeface="Bookman Old Style" pitchFamily="18" charset="0"/>
              </a:rPr>
              <a:t> высшее 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Учебное заведение</a:t>
            </a:r>
            <a:r>
              <a:rPr lang="en-US" b="1" dirty="0" smtClean="0">
                <a:latin typeface="Bookman Old Style" pitchFamily="18" charset="0"/>
              </a:rPr>
              <a:t>: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 algn="r"/>
            <a:r>
              <a:rPr lang="ru-RU" b="1" dirty="0" err="1" smtClean="0">
                <a:latin typeface="Bookman Old Style" pitchFamily="18" charset="0"/>
              </a:rPr>
              <a:t>РАНХиГС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при Президенте РФ – 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студент (бакалавр)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Государственное </a:t>
            </a:r>
            <a:r>
              <a:rPr lang="ru-RU" b="1" dirty="0">
                <a:latin typeface="Bookman Old Style" pitchFamily="18" charset="0"/>
              </a:rPr>
              <a:t>и </a:t>
            </a:r>
            <a:endParaRPr lang="ru-RU" b="1" dirty="0" smtClean="0">
              <a:latin typeface="Bookman Old Style" pitchFamily="18" charset="0"/>
            </a:endParaRPr>
          </a:p>
          <a:p>
            <a:pPr algn="r"/>
            <a:r>
              <a:rPr lang="ru-RU" b="1" dirty="0" smtClean="0">
                <a:latin typeface="Bookman Old Style" pitchFamily="18" charset="0"/>
              </a:rPr>
              <a:t>муниципальное управление</a:t>
            </a:r>
          </a:p>
          <a:p>
            <a:pPr algn="r"/>
            <a:endParaRPr lang="ru-RU" b="1" dirty="0">
              <a:latin typeface="Bookman Old Style" pitchFamily="18" charset="0"/>
            </a:endParaRPr>
          </a:p>
          <a:p>
            <a:pPr algn="r"/>
            <a:r>
              <a:rPr lang="ru-RU" b="1" dirty="0" smtClean="0">
                <a:latin typeface="Bookman Old Style" pitchFamily="18" charset="0"/>
              </a:rPr>
              <a:t>Владимирский Государственный гуманитарный Университет 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Специальность – учитель-логопед</a:t>
            </a:r>
            <a:r>
              <a:rPr lang="en-US" b="1" dirty="0" smtClean="0">
                <a:latin typeface="Bookman Old Style" pitchFamily="18" charset="0"/>
              </a:rPr>
              <a:t>,</a:t>
            </a:r>
            <a:r>
              <a:rPr lang="ru-RU" b="1" dirty="0" smtClean="0">
                <a:latin typeface="Bookman Old Style" pitchFamily="18" charset="0"/>
              </a:rPr>
              <a:t> учитель-дефектолог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Год окончания 2008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Общий стаж работы 6 лет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Педагогический стаж 6 лет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Квалификационная категория</a:t>
            </a:r>
            <a:r>
              <a:rPr lang="en-US" b="1" dirty="0" smtClean="0">
                <a:latin typeface="Bookman Old Style" pitchFamily="18" charset="0"/>
              </a:rPr>
              <a:t>:</a:t>
            </a:r>
            <a:r>
              <a:rPr lang="ru-RU" b="1" dirty="0" smtClean="0">
                <a:latin typeface="Bookman Old Style" pitchFamily="18" charset="0"/>
              </a:rPr>
              <a:t> первая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8" y="360264"/>
            <a:ext cx="24384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" y="-1548"/>
            <a:ext cx="6667324" cy="936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6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688" y="504280"/>
            <a:ext cx="632642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>
              <a:latin typeface="Bookman Old Style" pitchFamily="18" charset="0"/>
            </a:endParaRPr>
          </a:p>
          <a:p>
            <a:r>
              <a:rPr lang="ru-RU" sz="2400" b="1" u="sng" dirty="0" smtClean="0">
                <a:latin typeface="Bookman Old Style" pitchFamily="18" charset="0"/>
              </a:rPr>
              <a:t>Мои личные </a:t>
            </a:r>
            <a:r>
              <a:rPr lang="ru-RU" sz="2400" b="1" u="sng" dirty="0">
                <a:latin typeface="Bookman Old Style" pitchFamily="18" charset="0"/>
              </a:rPr>
              <a:t>качества - </a:t>
            </a:r>
            <a:r>
              <a:rPr lang="ru-RU" sz="2400" dirty="0">
                <a:latin typeface="Bookman Old Style" pitchFamily="18" charset="0"/>
              </a:rPr>
              <a:t>коммуникабельность, открытость, самокритичность, высокая самоотдача, любовь к своей работе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b="1" u="sng" dirty="0" smtClean="0">
                <a:latin typeface="Bookman Old Style" pitchFamily="18" charset="0"/>
              </a:rPr>
              <a:t>Мой </a:t>
            </a:r>
            <a:r>
              <a:rPr lang="ru-RU" sz="2400" b="1" u="sng" dirty="0">
                <a:latin typeface="Bookman Old Style" pitchFamily="18" charset="0"/>
              </a:rPr>
              <a:t>девиз</a:t>
            </a:r>
            <a:r>
              <a:rPr lang="ru-RU" sz="2400" b="1" u="sng" dirty="0" smtClean="0">
                <a:latin typeface="Bookman Old Style" pitchFamily="18" charset="0"/>
              </a:rPr>
              <a:t>: </a:t>
            </a:r>
          </a:p>
          <a:p>
            <a:r>
              <a:rPr lang="ru-RU" sz="2400" dirty="0" smtClean="0">
                <a:latin typeface="Bookman Old Style" pitchFamily="18" charset="0"/>
              </a:rPr>
              <a:t>«Работа </a:t>
            </a:r>
            <a:r>
              <a:rPr lang="ru-RU" sz="2400" dirty="0">
                <a:latin typeface="Bookman Old Style" pitchFamily="18" charset="0"/>
              </a:rPr>
              <a:t>- лучший способ наслаждаться жизнью…» </a:t>
            </a:r>
          </a:p>
          <a:p>
            <a:r>
              <a:rPr lang="ru-RU" sz="2400" dirty="0" smtClean="0">
                <a:latin typeface="Bookman Old Style" pitchFamily="18" charset="0"/>
              </a:rPr>
              <a:t>                               </a:t>
            </a:r>
            <a:r>
              <a:rPr lang="ru-RU" sz="2400" i="1" dirty="0" err="1" smtClean="0">
                <a:latin typeface="Bookman Old Style" pitchFamily="18" charset="0"/>
              </a:rPr>
              <a:t>Иммануил</a:t>
            </a:r>
            <a:r>
              <a:rPr lang="ru-RU" sz="2400" i="1" dirty="0" smtClean="0">
                <a:latin typeface="Bookman Old Style" pitchFamily="18" charset="0"/>
              </a:rPr>
              <a:t> Кант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 smtClean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  <a:p>
            <a:r>
              <a:rPr lang="ru-RU" sz="2400" b="1" u="sng" dirty="0" smtClean="0">
                <a:latin typeface="Bookman Old Style" pitchFamily="18" charset="0"/>
              </a:rPr>
              <a:t>Мои увлечения </a:t>
            </a:r>
          </a:p>
          <a:p>
            <a:r>
              <a:rPr lang="ru-RU" sz="2400" dirty="0" smtClean="0">
                <a:latin typeface="Bookman Old Style" pitchFamily="18" charset="0"/>
              </a:rPr>
              <a:t>Путешествия –неиссякаемый источник вдохновения!!!</a:t>
            </a:r>
            <a:endParaRPr lang="ru-RU" sz="2400" dirty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  <a:p>
            <a:r>
              <a:rPr lang="ru-RU" sz="2400" dirty="0"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4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428" y="576288"/>
            <a:ext cx="56166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Bookman Old Style" pitchFamily="18" charset="0"/>
              </a:rPr>
              <a:t>Мой взгляд на мир</a:t>
            </a:r>
            <a:r>
              <a:rPr lang="ru-RU" dirty="0">
                <a:latin typeface="Bookman Old Style" pitchFamily="18" charset="0"/>
              </a:rPr>
              <a:t>:</a:t>
            </a:r>
          </a:p>
          <a:p>
            <a:endParaRPr lang="ru-RU" dirty="0">
              <a:latin typeface="Bookman Old Style" pitchFamily="18" charset="0"/>
            </a:endParaRPr>
          </a:p>
          <a:p>
            <a:r>
              <a:rPr lang="ru-RU" sz="2000" dirty="0">
                <a:latin typeface="Bookman Old Style" pitchFamily="18" charset="0"/>
              </a:rPr>
              <a:t>О смысле жизни спросите меня, </a:t>
            </a:r>
          </a:p>
          <a:p>
            <a:r>
              <a:rPr lang="ru-RU" sz="2000" dirty="0">
                <a:latin typeface="Bookman Old Style" pitchFamily="18" charset="0"/>
              </a:rPr>
              <a:t>Я вам отвечу, может быть, не сразу. </a:t>
            </a:r>
          </a:p>
          <a:p>
            <a:r>
              <a:rPr lang="ru-RU" sz="2000" dirty="0">
                <a:latin typeface="Bookman Old Style" pitchFamily="18" charset="0"/>
              </a:rPr>
              <a:t>Не буду я искать крылатой фразы</a:t>
            </a:r>
          </a:p>
          <a:p>
            <a:r>
              <a:rPr lang="ru-RU" sz="2000" dirty="0">
                <a:latin typeface="Bookman Old Style" pitchFamily="18" charset="0"/>
              </a:rPr>
              <a:t>И говорить о буднях бытия. </a:t>
            </a:r>
          </a:p>
          <a:p>
            <a:r>
              <a:rPr lang="ru-RU" sz="2000" dirty="0">
                <a:latin typeface="Bookman Old Style" pitchFamily="18" charset="0"/>
              </a:rPr>
              <a:t>У нас у каждого - свой смысл и цель, </a:t>
            </a:r>
          </a:p>
          <a:p>
            <a:r>
              <a:rPr lang="ru-RU" sz="2000" dirty="0">
                <a:latin typeface="Bookman Old Style" pitchFamily="18" charset="0"/>
              </a:rPr>
              <a:t>Но самый главный смысл, конечно, дети! </a:t>
            </a:r>
          </a:p>
          <a:p>
            <a:r>
              <a:rPr lang="ru-RU" sz="2000" dirty="0">
                <a:latin typeface="Bookman Old Style" pitchFamily="18" charset="0"/>
              </a:rPr>
              <a:t>Они за нас потом другим ответят, </a:t>
            </a:r>
          </a:p>
          <a:p>
            <a:r>
              <a:rPr lang="ru-RU" sz="2000" dirty="0">
                <a:latin typeface="Bookman Old Style" pitchFamily="18" charset="0"/>
              </a:rPr>
              <a:t>Какими мы взрастили их теперь. </a:t>
            </a:r>
          </a:p>
          <a:p>
            <a:r>
              <a:rPr lang="ru-RU" sz="2000" dirty="0">
                <a:latin typeface="Bookman Old Style" pitchFamily="18" charset="0"/>
              </a:rPr>
              <a:t>И, взрослым детям посмотрев в глаза, </a:t>
            </a:r>
          </a:p>
          <a:p>
            <a:r>
              <a:rPr lang="ru-RU" sz="2000" dirty="0">
                <a:latin typeface="Bookman Old Style" pitchFamily="18" charset="0"/>
              </a:rPr>
              <a:t>Скажу себе: «Не зря живу на свете! »</a:t>
            </a:r>
          </a:p>
          <a:p>
            <a:r>
              <a:rPr lang="ru-RU" sz="2000" dirty="0">
                <a:latin typeface="Bookman Old Style" pitchFamily="18" charset="0"/>
              </a:rPr>
              <a:t>И по щеке вдруг скатится слеза. </a:t>
            </a:r>
          </a:p>
          <a:p>
            <a:r>
              <a:rPr lang="ru-RU" sz="2000" dirty="0">
                <a:latin typeface="Bookman Old Style" pitchFamily="18" charset="0"/>
              </a:rPr>
              <a:t>И повторю: «Мой смысл, конечно, дети! »</a:t>
            </a:r>
            <a:r>
              <a:rPr lang="ru-RU" dirty="0">
                <a:latin typeface="Bookman Old Style" pitchFamily="18" charset="0"/>
              </a:rPr>
              <a:t>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Фото </a:t>
            </a:r>
            <a:r>
              <a:rPr lang="ru-RU" dirty="0"/>
              <a:t>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6513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428" y="5762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Bookman Old Style" pitchFamily="18" charset="0"/>
              </a:rPr>
              <a:t>Повышение квалификации</a:t>
            </a:r>
            <a:endParaRPr lang="ru-RU" sz="2400" b="1" u="sng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0" y="1800424"/>
            <a:ext cx="204787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64" y="1772012"/>
            <a:ext cx="204787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5" y="4176688"/>
            <a:ext cx="20478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87" y="4176688"/>
            <a:ext cx="20478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89" y="864320"/>
            <a:ext cx="42672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4" y="4392712"/>
            <a:ext cx="4267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420" y="576288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Углублённо </a:t>
            </a:r>
            <a:r>
              <a:rPr lang="ru-RU" dirty="0" smtClean="0"/>
              <a:t>изучаю </a:t>
            </a:r>
            <a:r>
              <a:rPr lang="ru-RU" dirty="0" smtClean="0"/>
              <a:t>темы </a:t>
            </a:r>
            <a:r>
              <a:rPr lang="ru-RU" dirty="0" smtClean="0"/>
              <a:t>самообразования «Инновационные методы работы с педагогическими кадрами в ДОУ»</a:t>
            </a:r>
            <a:r>
              <a:rPr lang="en-US" dirty="0" smtClean="0"/>
              <a:t>,</a:t>
            </a:r>
            <a:r>
              <a:rPr lang="ru-RU" dirty="0" smtClean="0"/>
              <a:t> «</a:t>
            </a:r>
            <a:r>
              <a:rPr lang="ru-RU" dirty="0"/>
              <a:t>Совершенствование педагогической деятельности по реализации государственных образовательных </a:t>
            </a:r>
            <a:r>
              <a:rPr lang="ru-RU" dirty="0" smtClean="0"/>
              <a:t>стандартов. Провожу анкетирования педагогов на выявление их социальной ориентации.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8" y="2808536"/>
            <a:ext cx="27305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4" y="2808536"/>
            <a:ext cx="19446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0" y="4824760"/>
            <a:ext cx="2225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49187" cy="93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436" y="50428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Взаимосвязь с социумом</a:t>
            </a:r>
          </a:p>
          <a:p>
            <a:pPr algn="ctr"/>
            <a:endParaRPr lang="ru-RU" b="1" u="sng" dirty="0" smtClean="0"/>
          </a:p>
          <a:p>
            <a:r>
              <a:rPr lang="ru-RU" sz="1600" dirty="0" smtClean="0"/>
              <a:t>Тесное взаимодействие с </a:t>
            </a:r>
            <a:r>
              <a:rPr lang="ru-RU" sz="1600" dirty="0" err="1" smtClean="0"/>
              <a:t>РАНХиГС</a:t>
            </a:r>
            <a:r>
              <a:rPr lang="ru-RU" sz="1600" dirty="0" smtClean="0"/>
              <a:t> при Президенте. Студенты очного отделения проводят для детей ДОУ совместные развлечения и представления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" y="1964036"/>
            <a:ext cx="273050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412" y="381664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Сотрудничество со школой им. Рудольфа Штайнера. Во время социальной практики старшие школьники общаются с детьми ДОУ</a:t>
            </a:r>
            <a:r>
              <a:rPr lang="en-US" dirty="0" smtClean="0"/>
              <a:t>,</a:t>
            </a:r>
            <a:r>
              <a:rPr lang="ru-RU" dirty="0" smtClean="0"/>
              <a:t> участвую в проведении праздников.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76" y="5184800"/>
            <a:ext cx="27305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" y="5400824"/>
            <a:ext cx="14906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8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687</TotalTime>
  <Words>384</Words>
  <Application>Microsoft Office PowerPoint</Application>
  <PresentationFormat>Произвольный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Comp</cp:lastModifiedBy>
  <cp:revision>107</cp:revision>
  <dcterms:modified xsi:type="dcterms:W3CDTF">2014-10-14T12:12:28Z</dcterms:modified>
</cp:coreProperties>
</file>