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5" d="100"/>
          <a:sy n="115" d="100"/>
        </p:scale>
        <p:origin x="-93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7EAF463A-BC7C-46EE-9F1E-7F377CCA4891}" type="datetimeFigureOut">
              <a:rPr lang="en-US" smtClean="0"/>
              <a:pPr/>
              <a:t>9/25/2014</a:t>
            </a:fld>
            <a:endParaRPr lang="en-US"/>
          </a:p>
        </p:txBody>
      </p:sp>
      <p:sp>
        <p:nvSpPr>
          <p:cNvPr id="16" name="Номер слайда 15"/>
          <p:cNvSpPr>
            <a:spLocks noGrp="1"/>
          </p:cNvSpPr>
          <p:nvPr>
            <p:ph type="sldNum" sz="quarter" idx="11"/>
          </p:nvPr>
        </p:nvSpPr>
        <p:spPr/>
        <p:txBody>
          <a:bodyPr/>
          <a:lstStyle/>
          <a:p>
            <a:fld id="{A483448D-3A78-4528-A469-B745A65DA480}" type="slidenum">
              <a:rPr lang="en-US" smtClean="0"/>
              <a:pPr/>
              <a:t>‹#›</a:t>
            </a:fld>
            <a:endParaRPr lang="en-US"/>
          </a:p>
        </p:txBody>
      </p:sp>
      <p:sp>
        <p:nvSpPr>
          <p:cNvPr id="17" name="Нижний колонтитул 16"/>
          <p:cNvSpPr>
            <a:spLocks noGrp="1"/>
          </p:cNvSpPr>
          <p:nvPr>
            <p:ph type="ftr" sz="quarter" idx="12"/>
          </p:nvPr>
        </p:nvSpPr>
        <p:spPr/>
        <p:txBody>
          <a:bodyPr/>
          <a:lstStyle/>
          <a:p>
            <a:endParaRPr lang="en-US"/>
          </a:p>
        </p:txBody>
      </p:sp>
    </p:spTree>
  </p:cSld>
  <p:clrMapOvr>
    <a:masterClrMapping/>
  </p:clrMapOvr>
  <p:transition spd="med">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9/25/2014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spd="med">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9/25/2014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spd="med">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EAF463A-BC7C-46EE-9F1E-7F377CCA4891}" type="datetimeFigureOut">
              <a:rPr lang="en-US" smtClean="0"/>
              <a:pPr/>
              <a:t>9/25/2014</a:t>
            </a:fld>
            <a:endParaRPr lang="en-US"/>
          </a:p>
        </p:txBody>
      </p:sp>
      <p:sp>
        <p:nvSpPr>
          <p:cNvPr id="15" name="Номер слайда 14"/>
          <p:cNvSpPr>
            <a:spLocks noGrp="1"/>
          </p:cNvSpPr>
          <p:nvPr>
            <p:ph type="sldNum" sz="quarter" idx="15"/>
          </p:nvPr>
        </p:nvSpPr>
        <p:spPr/>
        <p:txBody>
          <a:bodyPr/>
          <a:lstStyle>
            <a:lvl1pPr algn="ctr">
              <a:defRPr/>
            </a:lvl1pPr>
          </a:lstStyle>
          <a:p>
            <a:fld id="{A483448D-3A78-4528-A469-B745A65DA480}" type="slidenum">
              <a:rPr lang="en-US" smtClean="0"/>
              <a:pPr/>
              <a:t>‹#›</a:t>
            </a:fld>
            <a:endParaRPr lang="en-US"/>
          </a:p>
        </p:txBody>
      </p:sp>
      <p:sp>
        <p:nvSpPr>
          <p:cNvPr id="16" name="Нижний колонтитул 15"/>
          <p:cNvSpPr>
            <a:spLocks noGrp="1"/>
          </p:cNvSpPr>
          <p:nvPr>
            <p:ph type="ftr" sz="quarter" idx="16"/>
          </p:nvPr>
        </p:nvSpPr>
        <p:spPr/>
        <p:txBody>
          <a:bodyPr/>
          <a:lstStyle/>
          <a:p>
            <a:endParaRPr lang="en-US"/>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spd="med">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EAF463A-BC7C-46EE-9F1E-7F377CCA4891}" type="datetimeFigureOut">
              <a:rPr lang="en-US" smtClean="0"/>
              <a:pPr/>
              <a:t>9/25/2014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EAF463A-BC7C-46EE-9F1E-7F377CCA4891}" type="datetimeFigureOut">
              <a:rPr lang="en-US" smtClean="0"/>
              <a:pPr/>
              <a:t>9/25/2014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7" name="Дата 6"/>
          <p:cNvSpPr>
            <a:spLocks noGrp="1"/>
          </p:cNvSpPr>
          <p:nvPr>
            <p:ph type="dt" sz="half" idx="10"/>
          </p:nvPr>
        </p:nvSpPr>
        <p:spPr/>
        <p:txBody>
          <a:bodyPr/>
          <a:lstStyle/>
          <a:p>
            <a:fld id="{7EAF463A-BC7C-46EE-9F1E-7F377CCA4891}" type="datetimeFigureOut">
              <a:rPr lang="en-US" smtClean="0"/>
              <a:pPr/>
              <a:t>9/25/2014</a:t>
            </a:fld>
            <a:endParaRPr lang="en-US"/>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9/25/2014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spd="med">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9/25/2014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spd="med">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EAF463A-BC7C-46EE-9F1E-7F377CCA4891}" type="datetimeFigureOut">
              <a:rPr lang="en-US" smtClean="0"/>
              <a:pPr/>
              <a:t>9/25/2014</a:t>
            </a:fld>
            <a:endParaRPr lang="en-US"/>
          </a:p>
        </p:txBody>
      </p:sp>
      <p:sp>
        <p:nvSpPr>
          <p:cNvPr id="9" name="Номер слайда 8"/>
          <p:cNvSpPr>
            <a:spLocks noGrp="1"/>
          </p:cNvSpPr>
          <p:nvPr>
            <p:ph type="sldNum" sz="quarter" idx="15"/>
          </p:nvPr>
        </p:nvSpPr>
        <p:spPr/>
        <p:txBody>
          <a:bodyPr/>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a:lstStyle/>
          <a:p>
            <a:endParaRPr lang="en-US"/>
          </a:p>
        </p:txBody>
      </p:sp>
    </p:spTree>
  </p:cSld>
  <p:clrMapOvr>
    <a:masterClrMapping/>
  </p:clrMapOvr>
  <p:transition spd="med">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EAF463A-BC7C-46EE-9F1E-7F377CCA4891}" type="datetimeFigureOut">
              <a:rPr lang="en-US" smtClean="0"/>
              <a:pPr/>
              <a:t>9/25/2014</a:t>
            </a:fld>
            <a:endParaRPr lang="en-US"/>
          </a:p>
        </p:txBody>
      </p:sp>
      <p:sp>
        <p:nvSpPr>
          <p:cNvPr id="9" name="Номер слайда 8"/>
          <p:cNvSpPr>
            <a:spLocks noGrp="1"/>
          </p:cNvSpPr>
          <p:nvPr>
            <p:ph type="sldNum" sz="quarter" idx="11"/>
          </p:nvPr>
        </p:nvSpPr>
        <p:spPr/>
        <p:txBody>
          <a:bodyPr/>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p:txBody>
          <a:bodyPr/>
          <a:lstStyle/>
          <a:p>
            <a:endParaRPr lang="en-US"/>
          </a:p>
        </p:txBody>
      </p:sp>
    </p:spTree>
  </p:cSld>
  <p:clrMapOvr>
    <a:masterClrMapping/>
  </p:clrMapOvr>
  <p:transition spd="med">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EAF463A-BC7C-46EE-9F1E-7F377CCA4891}" type="datetimeFigureOut">
              <a:rPr lang="en-US" smtClean="0"/>
              <a:pPr/>
              <a:t>9/25/2014</a:t>
            </a:fld>
            <a:endParaRPr lang="en-US"/>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483448D-3A78-4528-A469-B745A65DA480}" type="slidenum">
              <a:rPr lang="en-US" smtClean="0"/>
              <a:pPr/>
              <a:t>‹#›</a:t>
            </a:fld>
            <a:endParaRPr lang="en-US"/>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edge/>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029200"/>
            <a:ext cx="6400800" cy="609600"/>
          </a:xfrm>
        </p:spPr>
        <p:txBody>
          <a:bodyPr>
            <a:normAutofit fontScale="92500" lnSpcReduction="10000"/>
          </a:bodyPr>
          <a:lstStyle/>
          <a:p>
            <a:pPr algn="r"/>
            <a:r>
              <a:rPr lang="ru-RU" sz="1600" dirty="0" smtClean="0">
                <a:solidFill>
                  <a:srgbClr val="FF0000"/>
                </a:solidFill>
              </a:rPr>
              <a:t>Выполнил:</a:t>
            </a:r>
          </a:p>
          <a:p>
            <a:pPr algn="r"/>
            <a:r>
              <a:rPr lang="ru-RU" sz="1600" dirty="0" smtClean="0">
                <a:solidFill>
                  <a:srgbClr val="FF0000"/>
                </a:solidFill>
              </a:rPr>
              <a:t>Малышев Даниил 4А класс.</a:t>
            </a:r>
            <a:endParaRPr lang="ru-RU" sz="1600" dirty="0">
              <a:solidFill>
                <a:srgbClr val="FF0000"/>
              </a:solidFill>
            </a:endParaRPr>
          </a:p>
        </p:txBody>
      </p:sp>
      <p:sp>
        <p:nvSpPr>
          <p:cNvPr id="2" name="Заголовок 1"/>
          <p:cNvSpPr>
            <a:spLocks noGrp="1"/>
          </p:cNvSpPr>
          <p:nvPr>
            <p:ph type="ctrTitle"/>
          </p:nvPr>
        </p:nvSpPr>
        <p:spPr>
          <a:xfrm>
            <a:off x="685800" y="685801"/>
            <a:ext cx="7772400" cy="1828799"/>
          </a:xfrm>
        </p:spPr>
        <p:txBody>
          <a:bodyPr>
            <a:normAutofit/>
          </a:bodyPr>
          <a:lstStyle/>
          <a:p>
            <a:r>
              <a:rPr lang="ru-RU" sz="4800" i="1" dirty="0" smtClean="0">
                <a:solidFill>
                  <a:srgbClr val="FF0000"/>
                </a:solidFill>
              </a:rPr>
              <a:t>Первая печатная книга</a:t>
            </a:r>
            <a:endParaRPr lang="ru-RU" sz="4800" i="1" dirty="0">
              <a:solidFill>
                <a:srgbClr val="FF0000"/>
              </a:solidFill>
            </a:endParaRPr>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11763"/>
          </a:xfrm>
        </p:spPr>
        <p:txBody>
          <a:bodyPr numCol="2">
            <a:normAutofit fontScale="92500" lnSpcReduction="20000"/>
          </a:bodyPr>
          <a:lstStyle/>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endParaRPr lang="ru-RU" sz="1900" dirty="0" smtClean="0"/>
          </a:p>
          <a:p>
            <a:r>
              <a:rPr lang="ru-RU" sz="1900" dirty="0" smtClean="0"/>
              <a:t>Было время, когда книги переписывали от руки. Не один месяц трудился писец, выводя гусиным пером одну букву за другой, переходя от строчки к строчке. Прежде чем начать новую страницу, надо было ее разлиновать свинцовой палочкой, ведь карандашей еще не было. Заглавную букву рисовали красными чернилами. С тех пор мы называем первую строку каждого отрывка «красной», хотя все буквы в книгах одного цвета. Работа писца была долго и кропотливой. Добравшись до последней страницы, он заканчивал книгу словами: «Писал такой-то», значит, переписывал.</a:t>
            </a:r>
          </a:p>
          <a:p>
            <a:endParaRPr lang="ru-RU" sz="2000" dirty="0"/>
          </a:p>
        </p:txBody>
      </p:sp>
      <p:sp>
        <p:nvSpPr>
          <p:cNvPr id="2" name="Заголовок 1"/>
          <p:cNvSpPr>
            <a:spLocks noGrp="1"/>
          </p:cNvSpPr>
          <p:nvPr>
            <p:ph type="title"/>
          </p:nvPr>
        </p:nvSpPr>
        <p:spPr>
          <a:xfrm rot="10800000" flipV="1">
            <a:off x="457200" y="228600"/>
            <a:ext cx="8229600" cy="304800"/>
          </a:xfrm>
        </p:spPr>
        <p:txBody>
          <a:bodyPr>
            <a:noAutofit/>
          </a:bodyPr>
          <a:lstStyle/>
          <a:p>
            <a:pPr algn="ctr"/>
            <a:r>
              <a:rPr lang="ru-RU" sz="2400" dirty="0" smtClean="0">
                <a:solidFill>
                  <a:srgbClr val="FF0000"/>
                </a:solidFill>
              </a:rPr>
              <a:t>В старые времена</a:t>
            </a:r>
            <a:endParaRPr lang="ru-RU" sz="2400" dirty="0">
              <a:solidFill>
                <a:srgbClr val="FF0000"/>
              </a:solidFill>
            </a:endParaRPr>
          </a:p>
        </p:txBody>
      </p:sp>
      <p:pic>
        <p:nvPicPr>
          <p:cNvPr id="4" name="Рисунок 3" descr="1610-3.jpg"/>
          <p:cNvPicPr>
            <a:picLocks noChangeAspect="1"/>
          </p:cNvPicPr>
          <p:nvPr/>
        </p:nvPicPr>
        <p:blipFill>
          <a:blip r:embed="rId2"/>
          <a:stretch>
            <a:fillRect/>
          </a:stretch>
        </p:blipFill>
        <p:spPr>
          <a:xfrm>
            <a:off x="609600" y="1066800"/>
            <a:ext cx="3693523" cy="4953000"/>
          </a:xfrm>
          <a:prstGeom prst="rect">
            <a:avLst/>
          </a:prstGeom>
        </p:spPr>
      </p:pic>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3000"/>
            <a:ext cx="8229600" cy="4983163"/>
          </a:xfrm>
        </p:spPr>
        <p:txBody>
          <a:bodyPr numCol="2">
            <a:normAutofit fontScale="70000" lnSpcReduction="20000"/>
          </a:bodyPr>
          <a:lstStyle/>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endParaRPr lang="ru-RU" sz="2300" dirty="0" smtClean="0"/>
          </a:p>
          <a:p>
            <a:r>
              <a:rPr lang="ru-RU" sz="2300" dirty="0" smtClean="0"/>
              <a:t>Решил Иван Грозный завести в Москве Печатную избу . В 1563 году « Государев Печатный двор» возглавил дьякон церкви Николая </a:t>
            </a:r>
            <a:r>
              <a:rPr lang="ru-RU" sz="2300" dirty="0" err="1" smtClean="0"/>
              <a:t>Гостунского</a:t>
            </a:r>
            <a:r>
              <a:rPr lang="ru-RU" sz="2300" dirty="0" smtClean="0"/>
              <a:t> в Московском Кремле Иван Федоров. Иван Федоров был образованным человеком. Он хорошо разбирался в книгах, знал литейное дело, был и столяром, и маляром, и резчиком, и переплетчиком. Иван Федоров закончил </a:t>
            </a:r>
            <a:r>
              <a:rPr lang="ru-RU" sz="2300" dirty="0" err="1" smtClean="0"/>
              <a:t>Краковский</a:t>
            </a:r>
            <a:r>
              <a:rPr lang="ru-RU" sz="2300" dirty="0" smtClean="0"/>
              <a:t> университет, знал древнегреческий язык, писал и печатал на этом языке, знал и латынь. В народе про него говорили: такой умелец, что и в чужих землях не сыскать. 10 лет работали Иван Федоров и Петр </a:t>
            </a:r>
            <a:r>
              <a:rPr lang="ru-RU" sz="2300" dirty="0" err="1" smtClean="0"/>
              <a:t>Мстиславич</a:t>
            </a:r>
            <a:r>
              <a:rPr lang="ru-RU" sz="2300" dirty="0" smtClean="0"/>
              <a:t> над устроением Печатного Двора и только 19 апреля 1563 года приступили к изготовлению первой книги.</a:t>
            </a:r>
          </a:p>
          <a:p>
            <a:pPr>
              <a:buNone/>
            </a:pPr>
            <a:endParaRPr lang="ru-RU" dirty="0"/>
          </a:p>
        </p:txBody>
      </p:sp>
      <p:sp>
        <p:nvSpPr>
          <p:cNvPr id="2" name="Заголовок 1"/>
          <p:cNvSpPr>
            <a:spLocks noGrp="1"/>
          </p:cNvSpPr>
          <p:nvPr>
            <p:ph type="title"/>
          </p:nvPr>
        </p:nvSpPr>
        <p:spPr>
          <a:xfrm>
            <a:off x="457200" y="274638"/>
            <a:ext cx="8229600" cy="792162"/>
          </a:xfrm>
        </p:spPr>
        <p:txBody>
          <a:bodyPr>
            <a:normAutofit/>
          </a:bodyPr>
          <a:lstStyle/>
          <a:p>
            <a:pPr algn="ctr"/>
            <a:r>
              <a:rPr lang="ru-RU" sz="2400" dirty="0" smtClean="0">
                <a:solidFill>
                  <a:srgbClr val="FF0000"/>
                </a:solidFill>
              </a:rPr>
              <a:t>Первый печатный мастер</a:t>
            </a:r>
            <a:endParaRPr lang="ru-RU" sz="2400" dirty="0">
              <a:solidFill>
                <a:srgbClr val="FF0000"/>
              </a:solidFill>
            </a:endParaRPr>
          </a:p>
        </p:txBody>
      </p:sp>
      <p:pic>
        <p:nvPicPr>
          <p:cNvPr id="4" name="Рисунок 3" descr="russk_01.jpg"/>
          <p:cNvPicPr>
            <a:picLocks noChangeAspect="1"/>
          </p:cNvPicPr>
          <p:nvPr/>
        </p:nvPicPr>
        <p:blipFill>
          <a:blip r:embed="rId2"/>
          <a:stretch>
            <a:fillRect/>
          </a:stretch>
        </p:blipFill>
        <p:spPr>
          <a:xfrm>
            <a:off x="457200" y="1143000"/>
            <a:ext cx="4072843" cy="5264150"/>
          </a:xfrm>
          <a:prstGeom prst="rect">
            <a:avLst/>
          </a:prstGeom>
        </p:spPr>
      </p:pic>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66800"/>
            <a:ext cx="8229600" cy="5059363"/>
          </a:xfrm>
        </p:spPr>
        <p:txBody>
          <a:bodyPr numCol="2">
            <a:normAutofit lnSpcReduction="10000"/>
          </a:bodyPr>
          <a:lstStyle/>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endParaRPr lang="ru-RU" sz="1800" dirty="0" smtClean="0"/>
          </a:p>
          <a:p>
            <a:r>
              <a:rPr lang="ru-RU" sz="1800" dirty="0" smtClean="0"/>
              <a:t>Иван Федоров сам строил печатные станки, сам отливал формы, для букв, сам набирал, сам правил. Много труда ушло на изготовление различных заставок, рисунков большого и малого размеров. Рисунки изображали и кедровые шишки, и диковинные плоды- ананасы, маковые головки, виноградную листву. Взял Иван Федоров страницу, оттиснул на ней узор, вырезанный на доске и смазанный черной краской. Потом оттиснул украшения, все, что надо было напечатать для красоты красной краской. Дальше шли буквы более мелкие. Вот и готова первая страница!</a:t>
            </a:r>
            <a:endParaRPr lang="ru-RU" sz="1800" dirty="0"/>
          </a:p>
        </p:txBody>
      </p:sp>
      <p:sp>
        <p:nvSpPr>
          <p:cNvPr id="2" name="Заголовок 1"/>
          <p:cNvSpPr>
            <a:spLocks noGrp="1"/>
          </p:cNvSpPr>
          <p:nvPr>
            <p:ph type="title"/>
          </p:nvPr>
        </p:nvSpPr>
        <p:spPr>
          <a:xfrm>
            <a:off x="457200" y="274638"/>
            <a:ext cx="8229600" cy="715962"/>
          </a:xfrm>
        </p:spPr>
        <p:txBody>
          <a:bodyPr>
            <a:normAutofit/>
          </a:bodyPr>
          <a:lstStyle/>
          <a:p>
            <a:pPr algn="ctr"/>
            <a:r>
              <a:rPr lang="ru-RU" sz="3200" dirty="0" smtClean="0">
                <a:solidFill>
                  <a:srgbClr val="FF0000"/>
                </a:solidFill>
              </a:rPr>
              <a:t>Первые страницы</a:t>
            </a:r>
            <a:endParaRPr lang="ru-RU" sz="3200" dirty="0">
              <a:solidFill>
                <a:srgbClr val="FF0000"/>
              </a:solidFill>
            </a:endParaRPr>
          </a:p>
        </p:txBody>
      </p:sp>
      <p:pic>
        <p:nvPicPr>
          <p:cNvPr id="4" name="Рисунок 3" descr="0015-015-Pervyj-pechatnyj-stanok-Ivana-Fedorova-1563-god.jpg"/>
          <p:cNvPicPr>
            <a:picLocks noChangeAspect="1"/>
          </p:cNvPicPr>
          <p:nvPr/>
        </p:nvPicPr>
        <p:blipFill>
          <a:blip r:embed="rId2"/>
          <a:stretch>
            <a:fillRect/>
          </a:stretch>
        </p:blipFill>
        <p:spPr>
          <a:xfrm>
            <a:off x="228600" y="1143000"/>
            <a:ext cx="4445000" cy="5029200"/>
          </a:xfrm>
          <a:prstGeom prst="rect">
            <a:avLst/>
          </a:prstGeom>
        </p:spPr>
      </p:pic>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638800"/>
          </a:xfrm>
        </p:spPr>
        <p:txBody>
          <a:bodyPr numCol="1">
            <a:normAutofit/>
          </a:bodyPr>
          <a:lstStyle/>
          <a:p>
            <a:pPr>
              <a:buNone/>
            </a:pPr>
            <a:endParaRPr lang="ru-RU" sz="1600" dirty="0" smtClean="0"/>
          </a:p>
          <a:p>
            <a:pPr algn="just"/>
            <a:r>
              <a:rPr lang="ru-RU" sz="1400" dirty="0" smtClean="0"/>
              <a:t>Первую книгу делали целый год и называлась она « Апостол». Выглядела она внушительно и красиво, и очень напоминала рукописную книгу : по буквам, по рисункам и по заставкам – концовкам. Первая книга появилась в 1564 году. Этот год и почитается началом московского да и всего русского книгопечатания. В книге 46 орнаментальных заставок, выгравированных на дереве (черным по белому и белым по черному фону). Строки вязи, также гравированные на дереве, как правило, печатались красной краской, выделяя начало глав. Ту же роль выполняют 22 орнаментальные "буквицы", то есть инициальные или заглавные буквы. Иван Федоров применил совершенно своеобразный, нигде более не встречающийся способ двухцветной печати с одной печатной формы.</a:t>
            </a:r>
          </a:p>
          <a:p>
            <a:pPr algn="just"/>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pPr>
              <a:buNone/>
            </a:pPr>
            <a:endParaRPr lang="ru-RU" sz="1600" dirty="0" smtClean="0"/>
          </a:p>
          <a:p>
            <a:endParaRPr lang="ru-RU" sz="1600" dirty="0" smtClean="0"/>
          </a:p>
        </p:txBody>
      </p:sp>
      <p:sp>
        <p:nvSpPr>
          <p:cNvPr id="2" name="Заголовок 1"/>
          <p:cNvSpPr>
            <a:spLocks noGrp="1"/>
          </p:cNvSpPr>
          <p:nvPr>
            <p:ph type="title"/>
          </p:nvPr>
        </p:nvSpPr>
        <p:spPr>
          <a:xfrm>
            <a:off x="457200" y="0"/>
            <a:ext cx="8229600" cy="914400"/>
          </a:xfrm>
        </p:spPr>
        <p:txBody>
          <a:bodyPr>
            <a:normAutofit fontScale="90000"/>
          </a:bodyPr>
          <a:lstStyle/>
          <a:p>
            <a:pPr algn="ctr"/>
            <a:r>
              <a:rPr lang="ru-RU" sz="3200" dirty="0" smtClean="0">
                <a:solidFill>
                  <a:srgbClr val="FF0000"/>
                </a:solidFill>
              </a:rPr>
              <a:t/>
            </a:r>
            <a:br>
              <a:rPr lang="ru-RU" sz="3200" dirty="0" smtClean="0">
                <a:solidFill>
                  <a:srgbClr val="FF0000"/>
                </a:solidFill>
              </a:rPr>
            </a:br>
            <a:r>
              <a:rPr lang="ru-RU" sz="3200" dirty="0" smtClean="0">
                <a:solidFill>
                  <a:srgbClr val="FF0000"/>
                </a:solidFill>
              </a:rPr>
              <a:t>Первая </a:t>
            </a:r>
            <a:r>
              <a:rPr lang="ru-RU" sz="3200" dirty="0" smtClean="0">
                <a:solidFill>
                  <a:srgbClr val="FF0000"/>
                </a:solidFill>
              </a:rPr>
              <a:t>печатная книга</a:t>
            </a:r>
            <a:br>
              <a:rPr lang="ru-RU" sz="3200" dirty="0" smtClean="0">
                <a:solidFill>
                  <a:srgbClr val="FF0000"/>
                </a:solidFill>
              </a:rPr>
            </a:br>
            <a:endParaRPr lang="ru-RU" sz="3200" dirty="0">
              <a:solidFill>
                <a:srgbClr val="FF0000"/>
              </a:solidFill>
            </a:endParaRPr>
          </a:p>
        </p:txBody>
      </p:sp>
      <p:pic>
        <p:nvPicPr>
          <p:cNvPr id="6" name="Рисунок 5" descr="y1822846E-02_a.jpg"/>
          <p:cNvPicPr>
            <a:picLocks noChangeAspect="1"/>
          </p:cNvPicPr>
          <p:nvPr/>
        </p:nvPicPr>
        <p:blipFill>
          <a:blip r:embed="rId2"/>
          <a:stretch>
            <a:fillRect/>
          </a:stretch>
        </p:blipFill>
        <p:spPr>
          <a:xfrm>
            <a:off x="1600200" y="3276600"/>
            <a:ext cx="5562600" cy="3389182"/>
          </a:xfrm>
          <a:prstGeom prst="rect">
            <a:avLst/>
          </a:prstGeom>
        </p:spPr>
      </p:pic>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135563"/>
          </a:xfrm>
        </p:spPr>
        <p:txBody>
          <a:bodyPr numCol="2">
            <a:normAutofit fontScale="92500" lnSpcReduction="10000"/>
          </a:bodyPr>
          <a:lstStyle/>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r>
              <a:rPr lang="ru-RU" sz="1600" dirty="0" smtClean="0"/>
              <a:t>После выхода «Апостола» И.Федоров со своими подручными стал готовить к изданию новую книгу - «</a:t>
            </a:r>
            <a:r>
              <a:rPr lang="ru-RU" sz="1600" dirty="0" err="1" smtClean="0"/>
              <a:t>Часовник</a:t>
            </a:r>
            <a:r>
              <a:rPr lang="ru-RU" sz="1600" dirty="0" smtClean="0"/>
              <a:t>». Если «Апостол» выпускался год, то на «</a:t>
            </a:r>
            <a:r>
              <a:rPr lang="ru-RU" sz="1600" dirty="0" err="1" smtClean="0"/>
              <a:t>Часовник</a:t>
            </a:r>
            <a:r>
              <a:rPr lang="ru-RU" sz="1600" dirty="0" smtClean="0"/>
              <a:t>» ушло всего 2 месяца. По «</a:t>
            </a:r>
            <a:r>
              <a:rPr lang="ru-RU" sz="1600" dirty="0" err="1" smtClean="0"/>
              <a:t>Часовнику</a:t>
            </a:r>
            <a:r>
              <a:rPr lang="ru-RU" sz="1600" dirty="0" smtClean="0"/>
              <a:t>» учили детей грамоте. Одновременно с изданием «Апостола» шла работа над составлением и выпуском «Азбуки» - первого славянского учебника. Вышла она в том же 1574 году, она знакомила с русским алфавитом, учила составлять слоги и слова, большое внимание она уделяла навыкам правильного чтения и письма.</a:t>
            </a:r>
          </a:p>
          <a:p>
            <a:pPr>
              <a:buNone/>
            </a:pPr>
            <a:r>
              <a:rPr lang="ru-RU" sz="1600" dirty="0" smtClean="0"/>
              <a:t>      </a:t>
            </a:r>
          </a:p>
          <a:p>
            <a:pPr>
              <a:buNone/>
            </a:pPr>
            <a:r>
              <a:rPr lang="ru-RU" sz="1600" dirty="0" smtClean="0"/>
              <a:t>        Страница из «Азбуки» Ивана Федорова. Львов. 1574 г.</a:t>
            </a:r>
          </a:p>
          <a:p>
            <a:pPr>
              <a:buNone/>
            </a:pPr>
            <a:r>
              <a:rPr lang="ru-RU" sz="1600" dirty="0" smtClean="0"/>
              <a:t/>
            </a:r>
            <a:br>
              <a:rPr lang="ru-RU" sz="1600" dirty="0" smtClean="0"/>
            </a:br>
            <a:endParaRPr lang="ru-RU" sz="1600" dirty="0"/>
          </a:p>
        </p:txBody>
      </p:sp>
      <p:sp>
        <p:nvSpPr>
          <p:cNvPr id="2" name="Заголовок 1"/>
          <p:cNvSpPr>
            <a:spLocks noGrp="1"/>
          </p:cNvSpPr>
          <p:nvPr>
            <p:ph type="title"/>
          </p:nvPr>
        </p:nvSpPr>
        <p:spPr>
          <a:xfrm>
            <a:off x="457200" y="274638"/>
            <a:ext cx="8229600" cy="792162"/>
          </a:xfrm>
        </p:spPr>
        <p:txBody>
          <a:bodyPr>
            <a:noAutofit/>
          </a:bodyPr>
          <a:lstStyle/>
          <a:p>
            <a:pPr algn="ctr"/>
            <a:r>
              <a:rPr lang="ru-RU" sz="3200" dirty="0" smtClean="0">
                <a:solidFill>
                  <a:srgbClr val="FF0000"/>
                </a:solidFill>
              </a:rPr>
              <a:t>Развитие печатных книг</a:t>
            </a:r>
            <a:br>
              <a:rPr lang="ru-RU" sz="3200" dirty="0" smtClean="0">
                <a:solidFill>
                  <a:srgbClr val="FF0000"/>
                </a:solidFill>
              </a:rPr>
            </a:br>
            <a:endParaRPr lang="ru-RU" sz="3200" dirty="0">
              <a:solidFill>
                <a:srgbClr val="FF0000"/>
              </a:solidFill>
            </a:endParaRPr>
          </a:p>
        </p:txBody>
      </p:sp>
      <p:pic>
        <p:nvPicPr>
          <p:cNvPr id="4" name="Рисунок 3" descr="G8.JPEG"/>
          <p:cNvPicPr>
            <a:picLocks noChangeAspect="1"/>
          </p:cNvPicPr>
          <p:nvPr/>
        </p:nvPicPr>
        <p:blipFill>
          <a:blip r:embed="rId2"/>
          <a:stretch>
            <a:fillRect/>
          </a:stretch>
        </p:blipFill>
        <p:spPr>
          <a:xfrm>
            <a:off x="1143000" y="1143000"/>
            <a:ext cx="3200400" cy="5029200"/>
          </a:xfrm>
          <a:prstGeom prst="rect">
            <a:avLst/>
          </a:prstGeom>
        </p:spPr>
      </p:pic>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8200"/>
            <a:ext cx="8229600" cy="5287963"/>
          </a:xfrm>
        </p:spPr>
        <p:txBody>
          <a:bodyPr>
            <a:normAutofit/>
          </a:bodyPr>
          <a:lstStyle/>
          <a:p>
            <a:r>
              <a:rPr lang="ru-RU" sz="1600" dirty="0" smtClean="0"/>
              <a:t>После нее появились и другие. Все меньше оставалось сходства между печатной и рукописной книгой. Менялся шрифт. От руки выписывать мелкие буквы было очень трудно, а печатный станок делал это легко. На смену громадным фолиантам пришли небольшие по размерам книжки, напечатанные убористым шрифтом. Книги становились доступными многим людям, в книжных лавках толпились горожане и студенты. Они покупали небольшие книжечки с сочинениями греческих и римских писателей, рыцарскими романами, историческими хрониками.</a:t>
            </a:r>
          </a:p>
          <a:p>
            <a:endParaRPr lang="ru-RU" sz="1600" dirty="0"/>
          </a:p>
        </p:txBody>
      </p:sp>
      <p:sp>
        <p:nvSpPr>
          <p:cNvPr id="2" name="Заголовок 1"/>
          <p:cNvSpPr>
            <a:spLocks noGrp="1"/>
          </p:cNvSpPr>
          <p:nvPr>
            <p:ph type="title"/>
          </p:nvPr>
        </p:nvSpPr>
        <p:spPr>
          <a:xfrm>
            <a:off x="457200" y="274638"/>
            <a:ext cx="8229600" cy="411162"/>
          </a:xfrm>
        </p:spPr>
        <p:txBody>
          <a:bodyPr>
            <a:noAutofit/>
          </a:bodyPr>
          <a:lstStyle/>
          <a:p>
            <a:pPr algn="ctr"/>
            <a:r>
              <a:rPr lang="ru-RU" sz="2000" smtClean="0">
                <a:solidFill>
                  <a:srgbClr val="FF0000"/>
                </a:solidFill>
              </a:rPr>
              <a:t>Развитие печати</a:t>
            </a:r>
            <a:endParaRPr lang="ru-RU" sz="2000" dirty="0">
              <a:solidFill>
                <a:srgbClr val="FF0000"/>
              </a:solidFill>
            </a:endParaRPr>
          </a:p>
        </p:txBody>
      </p:sp>
      <p:pic>
        <p:nvPicPr>
          <p:cNvPr id="4" name="Рисунок 3" descr="i_311.jpg"/>
          <p:cNvPicPr>
            <a:picLocks noChangeAspect="1"/>
          </p:cNvPicPr>
          <p:nvPr/>
        </p:nvPicPr>
        <p:blipFill>
          <a:blip r:embed="rId2"/>
          <a:stretch>
            <a:fillRect/>
          </a:stretch>
        </p:blipFill>
        <p:spPr>
          <a:xfrm>
            <a:off x="1447800" y="2895600"/>
            <a:ext cx="6858000" cy="3752850"/>
          </a:xfrm>
          <a:prstGeom prst="rect">
            <a:avLst/>
          </a:prstGeom>
        </p:spPr>
      </p:pic>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95400"/>
            <a:ext cx="8229600" cy="4830763"/>
          </a:xfrm>
        </p:spPr>
        <p:txBody>
          <a:bodyPr>
            <a:normAutofit/>
          </a:bodyPr>
          <a:lstStyle/>
          <a:p>
            <a:r>
              <a:rPr lang="ru-RU" sz="1600" dirty="0" smtClean="0"/>
              <a:t>14 марта – в день, когда в 1564 году увидела свет первая на Руси печатная книга «Апостол» – в России, с 2010 года,  отмечается «День православной книги». С инициативой проведения подобного праздника выступил Святейший Патриарх Московский и всея Руси Кирилл</a:t>
            </a:r>
          </a:p>
          <a:p>
            <a:r>
              <a:rPr lang="ru-RU" sz="1600" dirty="0" smtClean="0"/>
              <a:t> «Апостол» (Львов, 1574), самая старая сохранившаяся книга, которая была отпечатана на территории Украины.</a:t>
            </a:r>
          </a:p>
          <a:p>
            <a:endParaRPr lang="ru-RU" sz="1600" dirty="0"/>
          </a:p>
        </p:txBody>
      </p:sp>
      <p:sp>
        <p:nvSpPr>
          <p:cNvPr id="2" name="Заголовок 1"/>
          <p:cNvSpPr>
            <a:spLocks noGrp="1"/>
          </p:cNvSpPr>
          <p:nvPr>
            <p:ph type="title"/>
          </p:nvPr>
        </p:nvSpPr>
        <p:spPr/>
        <p:txBody>
          <a:bodyPr>
            <a:normAutofit/>
          </a:bodyPr>
          <a:lstStyle/>
          <a:p>
            <a:pPr algn="ctr"/>
            <a:r>
              <a:rPr lang="ru-RU" sz="3200" dirty="0" smtClean="0">
                <a:solidFill>
                  <a:srgbClr val="FF0000"/>
                </a:solidFill>
              </a:rPr>
              <a:t>День православной книги</a:t>
            </a:r>
            <a:endParaRPr lang="ru-RU" sz="3200" dirty="0">
              <a:solidFill>
                <a:srgbClr val="FF0000"/>
              </a:solidFill>
            </a:endParaRPr>
          </a:p>
        </p:txBody>
      </p:sp>
      <p:pic>
        <p:nvPicPr>
          <p:cNvPr id="4" name="Рисунок 3" descr="55882040_Aposto_Ivana_Fedorova_1574.jpg"/>
          <p:cNvPicPr>
            <a:picLocks noChangeAspect="1"/>
          </p:cNvPicPr>
          <p:nvPr/>
        </p:nvPicPr>
        <p:blipFill>
          <a:blip r:embed="rId2"/>
          <a:stretch>
            <a:fillRect/>
          </a:stretch>
        </p:blipFill>
        <p:spPr>
          <a:xfrm>
            <a:off x="1295400" y="2971800"/>
            <a:ext cx="6019800" cy="3657600"/>
          </a:xfrm>
          <a:prstGeom prst="rect">
            <a:avLst/>
          </a:prstGeom>
        </p:spPr>
      </p:pic>
    </p:spTree>
  </p:cSld>
  <p:clrMapOvr>
    <a:masterClrMapping/>
  </p:clrMapOvr>
  <p:transition spd="med">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41</TotalTime>
  <Words>689</Words>
  <PresentationFormat>Экран (4:3)</PresentationFormat>
  <Paragraphs>105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Бумажная</vt:lpstr>
      <vt:lpstr>Первая печатная книга</vt:lpstr>
      <vt:lpstr>В старые времена</vt:lpstr>
      <vt:lpstr>Первый печатный мастер</vt:lpstr>
      <vt:lpstr>Первые страницы</vt:lpstr>
      <vt:lpstr> Первая печатная книга </vt:lpstr>
      <vt:lpstr>Развитие печатных книг </vt:lpstr>
      <vt:lpstr>Развитие печати</vt:lpstr>
      <vt:lpstr>День православной книги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Первая печатная книга</dc:title>
  <dc:creator>DK</dc:creator>
  <cp:lastModifiedBy>DK</cp:lastModifiedBy>
  <cp:revision>6</cp:revision>
  <dcterms:created xsi:type="dcterms:W3CDTF">2014-09-24T10:12:03Z</dcterms:created>
  <dcterms:modified xsi:type="dcterms:W3CDTF">2014-09-25T09:34:21Z</dcterms:modified>
</cp:coreProperties>
</file>