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666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22.09.2014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22.09.2014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22.09.2014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22.09.2014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22.09.2014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22.09.2014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22.09.2014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22.09.2014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22.09.2014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22.09.2014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22.09.2014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22.09.2014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wmf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641025" y="332656"/>
            <a:ext cx="5653727" cy="258532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Л.Н.ТОЛСТОЙ</a:t>
            </a:r>
          </a:p>
          <a:p>
            <a:pPr algn="ctr"/>
            <a:r>
              <a:rPr lang="ru-RU" sz="5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«ЛЕВ И СОБАЧКА»</a:t>
            </a:r>
          </a:p>
          <a:p>
            <a:pPr algn="ctr"/>
            <a:r>
              <a:rPr lang="ru-RU" sz="5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3 КЛАСС</a:t>
            </a:r>
            <a:endParaRPr lang="ru-RU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650077" y="4581128"/>
            <a:ext cx="5411226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sz="2400" dirty="0" smtClean="0"/>
              <a:t>ГБОУ ШКОЛА № 120</a:t>
            </a:r>
          </a:p>
          <a:p>
            <a:pPr algn="ctr">
              <a:lnSpc>
                <a:spcPct val="150000"/>
              </a:lnSpc>
            </a:pPr>
            <a:r>
              <a:rPr lang="ru-RU" sz="2400" dirty="0" smtClean="0"/>
              <a:t>УЧИТЕЛЬ НАЧАЛЬНЫХ КЛАССОВ</a:t>
            </a:r>
          </a:p>
          <a:p>
            <a:pPr algn="ctr">
              <a:lnSpc>
                <a:spcPct val="150000"/>
              </a:lnSpc>
            </a:pPr>
            <a:r>
              <a:rPr lang="ru-RU" sz="2400" b="1" dirty="0" smtClean="0"/>
              <a:t>ГРИГОРЬЕВА ВИКТОРИЯ МИХАЙЛОВНА</a:t>
            </a:r>
            <a:endParaRPr lang="ru-RU" sz="2400" b="1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303" y="3350027"/>
            <a:ext cx="3434158" cy="216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780482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403648" y="188640"/>
            <a:ext cx="654506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ОТГАДАЙТЕ ЗАГАДКИ</a:t>
            </a:r>
            <a:endParaRPr lang="ru-RU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67544" y="1484784"/>
            <a:ext cx="5549083" cy="246836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ru-RU" sz="2000" b="1" dirty="0" smtClean="0"/>
              <a:t>С ЦАРСТВЕННОЙ ГРИВОЙ, С ГОРДОЙ ПОХОДКОЙ</a:t>
            </a:r>
          </a:p>
          <a:p>
            <a:pPr>
              <a:lnSpc>
                <a:spcPct val="200000"/>
              </a:lnSpc>
            </a:pPr>
            <a:r>
              <a:rPr lang="ru-RU" sz="2000" b="1" dirty="0" smtClean="0"/>
              <a:t>ОСМОТРИТ СВОИ ОН ВЛАДЕНИЯ ЗОРКО.</a:t>
            </a:r>
          </a:p>
          <a:p>
            <a:pPr>
              <a:lnSpc>
                <a:spcPct val="200000"/>
              </a:lnSpc>
            </a:pPr>
            <a:r>
              <a:rPr lang="ru-RU" sz="2000" b="1" dirty="0" smtClean="0"/>
              <a:t>ДАЖЕ НЕ ДУМАЙ ВСТАТЬ НА ПУТИ –</a:t>
            </a:r>
          </a:p>
          <a:p>
            <a:pPr>
              <a:lnSpc>
                <a:spcPct val="200000"/>
              </a:lnSpc>
            </a:pPr>
            <a:r>
              <a:rPr lang="ru-RU" sz="2000" b="1" dirty="0" smtClean="0"/>
              <a:t>С ЦАРСКОЙ ОСОБОЙ ТЫ НЕ ШУТИ.</a:t>
            </a:r>
            <a:endParaRPr lang="ru-RU" sz="2000" b="1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2800" y="3645024"/>
            <a:ext cx="4273760" cy="284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091610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076056" y="620688"/>
            <a:ext cx="3752502" cy="29435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ru-RU" sz="2400" b="1" dirty="0" smtClean="0"/>
              <a:t>ЛЕЖИТ – МОЛЧИТ,</a:t>
            </a:r>
          </a:p>
          <a:p>
            <a:pPr>
              <a:lnSpc>
                <a:spcPct val="200000"/>
              </a:lnSpc>
            </a:pPr>
            <a:r>
              <a:rPr lang="ru-RU" sz="2400" b="1" dirty="0" smtClean="0"/>
              <a:t>ПОДОЙДЁШЬ – ЗАВОРЧИТ.</a:t>
            </a:r>
          </a:p>
          <a:p>
            <a:pPr>
              <a:lnSpc>
                <a:spcPct val="200000"/>
              </a:lnSpc>
            </a:pPr>
            <a:r>
              <a:rPr lang="ru-RU" sz="2400" b="1" dirty="0" smtClean="0"/>
              <a:t>КТО К ХОЗЯИНУ ИДЁТ,</a:t>
            </a:r>
          </a:p>
          <a:p>
            <a:pPr>
              <a:lnSpc>
                <a:spcPct val="200000"/>
              </a:lnSpc>
            </a:pPr>
            <a:r>
              <a:rPr lang="ru-RU" sz="2400" b="1" dirty="0" smtClean="0"/>
              <a:t>ОНА ЗНАТЬ ДАЁТ.</a:t>
            </a:r>
            <a:endParaRPr lang="ru-RU" sz="2400" b="1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8107" y="3212976"/>
            <a:ext cx="4181386" cy="313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1" name="Picture 9" descr="C:\Users\Cab-12\AppData\Local\Microsoft\Windows\Temporary Internet Files\Content.IE5\9619LJBJ\MC900439076[1]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4778976"/>
            <a:ext cx="3028037" cy="129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2" name="Picture 1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633625"/>
            <a:ext cx="3030537" cy="1298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04511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5087" y="296944"/>
            <a:ext cx="4120704" cy="525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 descr="C:\Users\Cab-12\AppData\Local\Microsoft\Windows\Temporary Internet Files\Content.IE5\NPMZNELX\MC900438295[1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924944"/>
            <a:ext cx="3381375" cy="3714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810853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5607" y="404664"/>
            <a:ext cx="9072804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0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ПРОИЗВЕДЕНИЯ, КОТОРЫЕ МЫ ЧИТАЛИ</a:t>
            </a:r>
            <a:endParaRPr lang="ru-RU" sz="40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877" y="3645024"/>
            <a:ext cx="2094402" cy="298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9" y="3699024"/>
            <a:ext cx="2049823" cy="288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6256" y="1162874"/>
            <a:ext cx="1863530" cy="288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4" y="1162874"/>
            <a:ext cx="1736204" cy="302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679141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3851920" y="188640"/>
            <a:ext cx="5148064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/>
              <a:t>Толстой Лев Николаевич </a:t>
            </a:r>
            <a:r>
              <a:rPr lang="ru-RU" dirty="0"/>
              <a:t>(28 августа 1828 года, усадьба Ясная Поляна Тульской губернии - 7 ноября 1910 года, станция </a:t>
            </a:r>
            <a:r>
              <a:rPr lang="ru-RU" dirty="0" err="1"/>
              <a:t>Астапово</a:t>
            </a:r>
            <a:r>
              <a:rPr lang="ru-RU" dirty="0"/>
              <a:t> (ныне станция Лев Толстой) </a:t>
            </a:r>
            <a:r>
              <a:rPr lang="ru-RU" dirty="0" err="1"/>
              <a:t>Рязано</a:t>
            </a:r>
            <a:r>
              <a:rPr lang="ru-RU" dirty="0"/>
              <a:t>-Уральской ж. д.) - граф, русский писатель. </a:t>
            </a:r>
            <a:endParaRPr lang="ru-RU" dirty="0" smtClean="0"/>
          </a:p>
          <a:p>
            <a:endParaRPr lang="ru-RU" dirty="0"/>
          </a:p>
          <a:p>
            <a:r>
              <a:rPr lang="ru-RU" dirty="0"/>
              <a:t>Родился в аристократической графской семье. Получил домашнее образование и воспитание. В 1844 году поступает в Казанский университет на факультет восточных языков, затем учится на юридическом факультете. В 1847, не окончив курс, уходит из университета и приезжает в Ясную Поляну, полученную им в собственность по разделу отцовского наследства. 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361691" y="4509120"/>
            <a:ext cx="8604448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/>
              <a:t>Быль «Лев и собачка» </a:t>
            </a:r>
            <a:r>
              <a:rPr lang="ru-RU" dirty="0"/>
              <a:t>написана Толстым в 1880году на основе французского моралистического рассказа. В подлиннике и лев и собачка наделены человеческими чувствами. У Толстого же лев и собачка изображены с присущими этим животным чертами и повадками. В противоположность французскому рассказу с моралистической концовкой о значении дружбы Толстой не делает никаких выводов. </a:t>
            </a:r>
            <a:r>
              <a:rPr lang="ru-RU" b="1" i="1" dirty="0"/>
              <a:t>Тема дружбы понятна и без разъяснений</a:t>
            </a:r>
            <a:r>
              <a:rPr lang="ru-RU" dirty="0"/>
              <a:t>.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691" y="404663"/>
            <a:ext cx="3088948" cy="349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22583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30515" y="61903"/>
            <a:ext cx="8653523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8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ВОПРОСЫ ПО ПРОИЗВЕДЕНИЮ </a:t>
            </a:r>
          </a:p>
          <a:p>
            <a:pPr algn="ctr"/>
            <a:r>
              <a:rPr lang="ru-RU" sz="4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«ЛЕВ И СОБАЧКА»</a:t>
            </a:r>
            <a:endParaRPr lang="ru-RU" sz="48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39551" y="1655579"/>
            <a:ext cx="80529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/>
              <a:t>-  КАКОЕ ВПЕЧАТЛЕНИЕ У ВАС ОСТАЛОСЬ ПОСЛЕ ПРОЧТЕНИЯ ЭТОГО РАССКАЗА?</a:t>
            </a:r>
            <a:endParaRPr lang="ru-RU" b="1" dirty="0"/>
          </a:p>
        </p:txBody>
      </p:sp>
      <p:sp>
        <p:nvSpPr>
          <p:cNvPr id="4" name="TextBox 3"/>
          <p:cNvSpPr txBox="1"/>
          <p:nvPr/>
        </p:nvSpPr>
        <p:spPr>
          <a:xfrm>
            <a:off x="539552" y="2204864"/>
            <a:ext cx="56453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- </a:t>
            </a:r>
            <a:r>
              <a:rPr lang="ru-RU" b="1" dirty="0" smtClean="0"/>
              <a:t>ПОЧЕМУ, ПО ВАШЕМУ, ЛЕВ СРАЗУ НЕ СЪЕЛ СОБАЧКУ?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39552" y="2780928"/>
            <a:ext cx="63350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/>
              <a:t>- КАК ВЫ ДУМАЕТЕ, ЧТО ПОТОМ СВЯЗАЛО ДВУХ ЖИВОТНЫХ?</a:t>
            </a:r>
            <a:endParaRPr lang="ru-RU" b="1" dirty="0"/>
          </a:p>
        </p:txBody>
      </p:sp>
      <p:sp>
        <p:nvSpPr>
          <p:cNvPr id="6" name="TextBox 5"/>
          <p:cNvSpPr txBox="1"/>
          <p:nvPr/>
        </p:nvSpPr>
        <p:spPr>
          <a:xfrm>
            <a:off x="539551" y="3284984"/>
            <a:ext cx="819160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/>
              <a:t>- КАК ЦАРЬ ЗВЕРЕЙ ОТРЕАГИРОВАЛ НА ПОПЫТКУ ХОЗЯИНА ЗВЕРИНЦА ВЕРНУТЬ </a:t>
            </a:r>
          </a:p>
          <a:p>
            <a:r>
              <a:rPr lang="ru-RU" b="1" dirty="0"/>
              <a:t> </a:t>
            </a:r>
            <a:r>
              <a:rPr lang="ru-RU" b="1" dirty="0" smtClean="0"/>
              <a:t>  СОБАЧКУ ЕЁ ВЛАДЕЛЬЦУ?</a:t>
            </a:r>
            <a:endParaRPr lang="ru-RU" b="1" dirty="0"/>
          </a:p>
        </p:txBody>
      </p:sp>
      <p:sp>
        <p:nvSpPr>
          <p:cNvPr id="7" name="TextBox 6"/>
          <p:cNvSpPr txBox="1"/>
          <p:nvPr/>
        </p:nvSpPr>
        <p:spPr>
          <a:xfrm>
            <a:off x="573872" y="3986768"/>
            <a:ext cx="49335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/>
              <a:t>- СКОЛЬКО ПРОЖИЛИ ВМЕСТЕ ЛЕВ И СОБАЧКА?</a:t>
            </a:r>
            <a:endParaRPr lang="ru-RU" b="1" dirty="0"/>
          </a:p>
        </p:txBody>
      </p:sp>
      <p:sp>
        <p:nvSpPr>
          <p:cNvPr id="8" name="TextBox 7"/>
          <p:cNvSpPr txBox="1"/>
          <p:nvPr/>
        </p:nvSpPr>
        <p:spPr>
          <a:xfrm>
            <a:off x="580376" y="4468470"/>
            <a:ext cx="43467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/>
              <a:t>- ЧТО ПОТОМ ПРОИЗОШЛО С СОБАЧКОЙ?</a:t>
            </a:r>
            <a:endParaRPr lang="ru-RU" b="1" dirty="0"/>
          </a:p>
        </p:txBody>
      </p:sp>
      <p:sp>
        <p:nvSpPr>
          <p:cNvPr id="9" name="TextBox 8"/>
          <p:cNvSpPr txBox="1"/>
          <p:nvPr/>
        </p:nvSpPr>
        <p:spPr>
          <a:xfrm>
            <a:off x="580376" y="4837802"/>
            <a:ext cx="68589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/>
              <a:t>- КАК ЛЕВ ВОСПРИНЯЛ СМЕРТЬ СОБАЧКИ? НАЙДИТЕ ЭТО В ТЕКСТЕ.</a:t>
            </a:r>
            <a:endParaRPr lang="ru-RU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598320" y="5271110"/>
            <a:ext cx="48024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/>
              <a:t>- ПОЧЕМУ ЛЕВ НЕ ПРИНЯЛ ДРУГУЮ СОБАЧКУ?</a:t>
            </a:r>
            <a:endParaRPr lang="ru-RU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580376" y="5733256"/>
            <a:ext cx="44675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/>
              <a:t>- КАК СМЕРТЬ ДРУГА ПОВЛИЯЛА НА ЛЬВА?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18043982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69294" y="116632"/>
            <a:ext cx="8805423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8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КАКИЕ ПОСЛОВИЦЫ ПОДХОДЯТ</a:t>
            </a:r>
          </a:p>
          <a:p>
            <a:pPr algn="ctr"/>
            <a:r>
              <a:rPr lang="ru-RU" sz="4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К ТЕМЕ РАССКАЗА?</a:t>
            </a:r>
            <a:endParaRPr lang="ru-RU" sz="48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23528" y="2492896"/>
            <a:ext cx="640560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i="1" dirty="0" smtClean="0"/>
              <a:t>ГДЕ ДРУЖБОЙ ДОРОЖАТ, ТАМ ВРАГИ ДРОЖАТ</a:t>
            </a:r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3773439" y="3601397"/>
            <a:ext cx="464640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i="1" dirty="0" smtClean="0"/>
              <a:t>СИЛА СЛОМИТ ВСЁ, А УМ – СИЛУ.</a:t>
            </a:r>
            <a:endParaRPr lang="ru-RU" sz="2400" b="1" i="1" dirty="0"/>
          </a:p>
        </p:txBody>
      </p:sp>
      <p:sp>
        <p:nvSpPr>
          <p:cNvPr id="5" name="TextBox 4"/>
          <p:cNvSpPr txBox="1"/>
          <p:nvPr/>
        </p:nvSpPr>
        <p:spPr>
          <a:xfrm>
            <a:off x="350394" y="4653135"/>
            <a:ext cx="466640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i="1" dirty="0" smtClean="0"/>
              <a:t>КТО СЕЕТ МИР, ПОЖНЁТ СЧАСТЬЕ.</a:t>
            </a:r>
            <a:endParaRPr lang="ru-RU" sz="2400" b="1" i="1" dirty="0"/>
          </a:p>
        </p:txBody>
      </p:sp>
      <p:sp>
        <p:nvSpPr>
          <p:cNvPr id="6" name="TextBox 5"/>
          <p:cNvSpPr txBox="1"/>
          <p:nvPr/>
        </p:nvSpPr>
        <p:spPr>
          <a:xfrm>
            <a:off x="3773419" y="5718447"/>
            <a:ext cx="496430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i="1" dirty="0" smtClean="0"/>
              <a:t>СТАРЫЙ ДРУГ ЛУЧШЕ НОВЫХ ДВУХ.</a:t>
            </a:r>
            <a:endParaRPr lang="ru-RU" sz="2400" b="1" i="1" dirty="0"/>
          </a:p>
        </p:txBody>
      </p:sp>
    </p:spTree>
    <p:extLst>
      <p:ext uri="{BB962C8B-B14F-4D97-AF65-F5344CB8AC3E}">
        <p14:creationId xmlns:p14="http://schemas.microsoft.com/office/powerpoint/2010/main" val="18202453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25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658497" y="2967335"/>
            <a:ext cx="382701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МОЛОДЦЫ!</a:t>
            </a:r>
            <a:endParaRPr lang="ru-RU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3522189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Austin</Template>
  <TotalTime>74</TotalTime>
  <Words>366</Words>
  <Application>Microsoft Office PowerPoint</Application>
  <PresentationFormat>Экран (4:3)</PresentationFormat>
  <Paragraphs>39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Cab-12</dc:creator>
  <cp:lastModifiedBy>Cab-12</cp:lastModifiedBy>
  <cp:revision>7</cp:revision>
  <dcterms:created xsi:type="dcterms:W3CDTF">2014-09-22T19:00:35Z</dcterms:created>
  <dcterms:modified xsi:type="dcterms:W3CDTF">2014-09-22T20:25:40Z</dcterms:modified>
</cp:coreProperties>
</file>