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66" r:id="rId3"/>
    <p:sldId id="257" r:id="rId4"/>
    <p:sldId id="258" r:id="rId5"/>
    <p:sldId id="267" r:id="rId6"/>
    <p:sldId id="259" r:id="rId7"/>
    <p:sldId id="260" r:id="rId8"/>
    <p:sldId id="268" r:id="rId9"/>
    <p:sldId id="269" r:id="rId10"/>
    <p:sldId id="270" r:id="rId11"/>
    <p:sldId id="261" r:id="rId12"/>
    <p:sldId id="264" r:id="rId13"/>
    <p:sldId id="271" r:id="rId14"/>
    <p:sldId id="272" r:id="rId15"/>
  </p:sldIdLst>
  <p:sldSz cx="9144000" cy="6858000" type="screen4x3"/>
  <p:notesSz cx="6888163" cy="100203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D60093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1878" y="-2946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3B8FF2D-E96A-4095-AA6C-C0FD1E2735AF}" type="doc">
      <dgm:prSet loTypeId="urn:microsoft.com/office/officeart/2005/8/layout/pyramid2" loCatId="pyramid" qsTypeId="urn:microsoft.com/office/officeart/2005/8/quickstyle/3d1" qsCatId="3D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5C928575-FF7C-4012-B19D-FAD1E7B0E668}">
      <dgm:prSet custT="1"/>
      <dgm:spPr/>
      <dgm:t>
        <a:bodyPr/>
        <a:lstStyle/>
        <a:p>
          <a:r>
            <a:rPr lang="ru-RU" sz="2400" b="1" dirty="0" smtClean="0"/>
            <a:t>1. </a:t>
          </a:r>
          <a:r>
            <a:rPr lang="ru-RU" sz="1800" b="1" dirty="0" smtClean="0"/>
            <a:t>Обеспечить деятельность всех участников образовательного процесса единой информационной основой, позволяющей получать объективную информацию для принятия управленческих решений. </a:t>
          </a:r>
          <a:endParaRPr lang="ru-RU" sz="1800" b="1" dirty="0"/>
        </a:p>
      </dgm:t>
    </dgm:pt>
    <dgm:pt modelId="{DE013BD8-BBFA-49B5-851A-6E3199BB64F0}" type="sibTrans" cxnId="{35399E4A-63C1-4999-9C39-EAF18412800D}">
      <dgm:prSet/>
      <dgm:spPr/>
      <dgm:t>
        <a:bodyPr/>
        <a:lstStyle/>
        <a:p>
          <a:endParaRPr lang="ru-RU"/>
        </a:p>
      </dgm:t>
    </dgm:pt>
    <dgm:pt modelId="{D8A9E5C5-7533-4413-B80B-3FA4611B9936}" type="parTrans" cxnId="{35399E4A-63C1-4999-9C39-EAF18412800D}">
      <dgm:prSet/>
      <dgm:spPr/>
      <dgm:t>
        <a:bodyPr/>
        <a:lstStyle/>
        <a:p>
          <a:endParaRPr lang="ru-RU"/>
        </a:p>
      </dgm:t>
    </dgm:pt>
    <dgm:pt modelId="{F50F2428-4C23-472E-B4B4-A8FA6FB97FDB}">
      <dgm:prSet custT="1"/>
      <dgm:spPr/>
      <dgm:t>
        <a:bodyPr/>
        <a:lstStyle/>
        <a:p>
          <a:r>
            <a:rPr lang="ru-RU" sz="2400" b="1" dirty="0" smtClean="0"/>
            <a:t>2. </a:t>
          </a:r>
          <a:r>
            <a:rPr lang="ru-RU" sz="1800" b="1" dirty="0" smtClean="0"/>
            <a:t>Повысить качество образования через активное внедрение информационных технологий в </a:t>
          </a:r>
          <a:r>
            <a:rPr lang="ru-RU" sz="1800" b="1" dirty="0" err="1" smtClean="0"/>
            <a:t>воспитательно</a:t>
          </a:r>
          <a:r>
            <a:rPr lang="ru-RU" sz="1800" b="1" dirty="0" smtClean="0"/>
            <a:t> – образовательный процесс.</a:t>
          </a:r>
          <a:endParaRPr lang="ru-RU" sz="1800" b="1" dirty="0"/>
        </a:p>
      </dgm:t>
    </dgm:pt>
    <dgm:pt modelId="{33CC2B6F-95C9-4BC2-B828-F20BC4ED7715}" type="sibTrans" cxnId="{AB82F5C4-7317-4D7D-8F75-B6A4FE5EE9C3}">
      <dgm:prSet/>
      <dgm:spPr/>
      <dgm:t>
        <a:bodyPr/>
        <a:lstStyle/>
        <a:p>
          <a:endParaRPr lang="ru-RU"/>
        </a:p>
      </dgm:t>
    </dgm:pt>
    <dgm:pt modelId="{39985D79-437B-49CF-9DD2-309F3939E431}" type="parTrans" cxnId="{AB82F5C4-7317-4D7D-8F75-B6A4FE5EE9C3}">
      <dgm:prSet/>
      <dgm:spPr/>
      <dgm:t>
        <a:bodyPr/>
        <a:lstStyle/>
        <a:p>
          <a:endParaRPr lang="ru-RU"/>
        </a:p>
      </dgm:t>
    </dgm:pt>
    <dgm:pt modelId="{AEF4CC78-7599-429B-9FAB-824C42607E7C}">
      <dgm:prSet custT="1"/>
      <dgm:spPr/>
      <dgm:t>
        <a:bodyPr/>
        <a:lstStyle/>
        <a:p>
          <a:r>
            <a:rPr lang="ru-RU" sz="2400" b="1" dirty="0" smtClean="0"/>
            <a:t>3</a:t>
          </a:r>
          <a:r>
            <a:rPr lang="ru-RU" sz="1800" b="1" dirty="0" smtClean="0"/>
            <a:t>. Повысить доступность качественного образования за счет индивидуализации процесса развития воспитанников и коррекции недостатков, использования информационных ресурсов сети Интернет</a:t>
          </a:r>
          <a:endParaRPr lang="ru-RU" sz="1800" b="1" dirty="0"/>
        </a:p>
      </dgm:t>
    </dgm:pt>
    <dgm:pt modelId="{55323C05-F998-4BE9-BBB8-2B53D7AADDFD}" type="parTrans" cxnId="{76F49063-3958-455E-BC15-46BE58246C2E}">
      <dgm:prSet/>
      <dgm:spPr/>
      <dgm:t>
        <a:bodyPr/>
        <a:lstStyle/>
        <a:p>
          <a:endParaRPr lang="ru-RU"/>
        </a:p>
      </dgm:t>
    </dgm:pt>
    <dgm:pt modelId="{337D366F-3702-4806-BBA8-1D28261110BE}" type="sibTrans" cxnId="{76F49063-3958-455E-BC15-46BE58246C2E}">
      <dgm:prSet/>
      <dgm:spPr/>
      <dgm:t>
        <a:bodyPr/>
        <a:lstStyle/>
        <a:p>
          <a:endParaRPr lang="ru-RU"/>
        </a:p>
      </dgm:t>
    </dgm:pt>
    <dgm:pt modelId="{8DB3D837-43B9-4519-AEEF-F9585AD5E8D5}">
      <dgm:prSet custT="1"/>
      <dgm:spPr/>
      <dgm:t>
        <a:bodyPr/>
        <a:lstStyle/>
        <a:p>
          <a:r>
            <a:rPr lang="ru-RU" sz="2400" b="1" dirty="0" smtClean="0"/>
            <a:t>4. </a:t>
          </a:r>
          <a:r>
            <a:rPr lang="ru-RU" sz="1800" b="1" dirty="0" smtClean="0"/>
            <a:t>Создать единую информационно - образовательную среду  дошкольного учреждении.</a:t>
          </a:r>
          <a:endParaRPr lang="ru-RU" sz="1800" b="1" dirty="0"/>
        </a:p>
      </dgm:t>
    </dgm:pt>
    <dgm:pt modelId="{CCFAA894-F401-45CD-8EC4-B7E9A0258894}" type="parTrans" cxnId="{23C9BD43-DD5F-4398-A3DA-15468D2306B5}">
      <dgm:prSet/>
      <dgm:spPr/>
      <dgm:t>
        <a:bodyPr/>
        <a:lstStyle/>
        <a:p>
          <a:endParaRPr lang="ru-RU"/>
        </a:p>
      </dgm:t>
    </dgm:pt>
    <dgm:pt modelId="{78D710E3-8CD8-48D3-A572-19F7C2C6CD1B}" type="sibTrans" cxnId="{23C9BD43-DD5F-4398-A3DA-15468D2306B5}">
      <dgm:prSet/>
      <dgm:spPr/>
      <dgm:t>
        <a:bodyPr/>
        <a:lstStyle/>
        <a:p>
          <a:endParaRPr lang="ru-RU"/>
        </a:p>
      </dgm:t>
    </dgm:pt>
    <dgm:pt modelId="{0F2FD1EB-3CA4-4205-87A3-AA169740C3F3}" type="pres">
      <dgm:prSet presAssocID="{D3B8FF2D-E96A-4095-AA6C-C0FD1E2735A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A552C7A2-C096-4013-820F-29913C2290B6}" type="pres">
      <dgm:prSet presAssocID="{D3B8FF2D-E96A-4095-AA6C-C0FD1E2735AF}" presName="pyramid" presStyleLbl="node1" presStyleIdx="0" presStyleCnt="1" custScaleX="74437"/>
      <dgm:spPr/>
    </dgm:pt>
    <dgm:pt modelId="{84F88280-8B37-4AFD-A9FF-73941289B92F}" type="pres">
      <dgm:prSet presAssocID="{D3B8FF2D-E96A-4095-AA6C-C0FD1E2735AF}" presName="theList" presStyleCnt="0"/>
      <dgm:spPr/>
    </dgm:pt>
    <dgm:pt modelId="{87ABCC39-ACAF-4260-9236-C055D096E55A}" type="pres">
      <dgm:prSet presAssocID="{5C928575-FF7C-4012-B19D-FAD1E7B0E668}" presName="aNode" presStyleLbl="fgAcc1" presStyleIdx="0" presStyleCnt="4" custScaleX="278515" custScaleY="192617" custLinFactY="-10863" custLinFactNeighborX="4841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F88CA3-0484-49B9-B52F-46FFE2E0C041}" type="pres">
      <dgm:prSet presAssocID="{5C928575-FF7C-4012-B19D-FAD1E7B0E668}" presName="aSpace" presStyleCnt="0"/>
      <dgm:spPr/>
    </dgm:pt>
    <dgm:pt modelId="{25BB6893-30AB-4C6E-B66A-9D56BF93C684}" type="pres">
      <dgm:prSet presAssocID="{F50F2428-4C23-472E-B4B4-A8FA6FB97FDB}" presName="aNode" presStyleLbl="fgAcc1" presStyleIdx="1" presStyleCnt="4" custScaleX="278513" custScaleY="188255" custLinFactNeighborX="3978" custLinFactNeighborY="-749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B7A124-2093-49D7-AFB1-75C93B34AA8D}" type="pres">
      <dgm:prSet presAssocID="{F50F2428-4C23-472E-B4B4-A8FA6FB97FDB}" presName="aSpace" presStyleCnt="0"/>
      <dgm:spPr/>
    </dgm:pt>
    <dgm:pt modelId="{6CA3A26E-3922-43B2-821E-C16172FEB51D}" type="pres">
      <dgm:prSet presAssocID="{AEF4CC78-7599-429B-9FAB-824C42607E7C}" presName="aNode" presStyleLbl="fgAcc1" presStyleIdx="2" presStyleCnt="4" custScaleX="278515" custScaleY="247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32F4B-AA4E-417B-AA1B-B9BB327E3B16}" type="pres">
      <dgm:prSet presAssocID="{AEF4CC78-7599-429B-9FAB-824C42607E7C}" presName="aSpace" presStyleCnt="0"/>
      <dgm:spPr/>
    </dgm:pt>
    <dgm:pt modelId="{6414A663-D1CF-48B2-9595-A7C27D0E75FB}" type="pres">
      <dgm:prSet presAssocID="{8DB3D837-43B9-4519-AEEF-F9585AD5E8D5}" presName="aNode" presStyleLbl="fgAcc1" presStyleIdx="3" presStyleCnt="4" custScaleX="278515" custScaleY="1777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6F9592-D5DB-4F86-96FE-4F7CD3EDB2B4}" type="pres">
      <dgm:prSet presAssocID="{8DB3D837-43B9-4519-AEEF-F9585AD5E8D5}" presName="aSpace" presStyleCnt="0"/>
      <dgm:spPr/>
    </dgm:pt>
  </dgm:ptLst>
  <dgm:cxnLst>
    <dgm:cxn modelId="{76F49063-3958-455E-BC15-46BE58246C2E}" srcId="{D3B8FF2D-E96A-4095-AA6C-C0FD1E2735AF}" destId="{AEF4CC78-7599-429B-9FAB-824C42607E7C}" srcOrd="2" destOrd="0" parTransId="{55323C05-F998-4BE9-BBB8-2B53D7AADDFD}" sibTransId="{337D366F-3702-4806-BBA8-1D28261110BE}"/>
    <dgm:cxn modelId="{AB82F5C4-7317-4D7D-8F75-B6A4FE5EE9C3}" srcId="{D3B8FF2D-E96A-4095-AA6C-C0FD1E2735AF}" destId="{F50F2428-4C23-472E-B4B4-A8FA6FB97FDB}" srcOrd="1" destOrd="0" parTransId="{39985D79-437B-49CF-9DD2-309F3939E431}" sibTransId="{33CC2B6F-95C9-4BC2-B828-F20BC4ED7715}"/>
    <dgm:cxn modelId="{16DF26C4-BFEA-4969-8631-1A2FCB66B41B}" type="presOf" srcId="{AEF4CC78-7599-429B-9FAB-824C42607E7C}" destId="{6CA3A26E-3922-43B2-821E-C16172FEB51D}" srcOrd="0" destOrd="0" presId="urn:microsoft.com/office/officeart/2005/8/layout/pyramid2"/>
    <dgm:cxn modelId="{B30BE2E7-DC6F-4D57-B3ED-E3B769951FB6}" type="presOf" srcId="{F50F2428-4C23-472E-B4B4-A8FA6FB97FDB}" destId="{25BB6893-30AB-4C6E-B66A-9D56BF93C684}" srcOrd="0" destOrd="0" presId="urn:microsoft.com/office/officeart/2005/8/layout/pyramid2"/>
    <dgm:cxn modelId="{04C71625-9AE7-4AEC-AF23-128A27D678EF}" type="presOf" srcId="{D3B8FF2D-E96A-4095-AA6C-C0FD1E2735AF}" destId="{0F2FD1EB-3CA4-4205-87A3-AA169740C3F3}" srcOrd="0" destOrd="0" presId="urn:microsoft.com/office/officeart/2005/8/layout/pyramid2"/>
    <dgm:cxn modelId="{882907EB-E649-4C3B-A345-E43EBC7A97DE}" type="presOf" srcId="{8DB3D837-43B9-4519-AEEF-F9585AD5E8D5}" destId="{6414A663-D1CF-48B2-9595-A7C27D0E75FB}" srcOrd="0" destOrd="0" presId="urn:microsoft.com/office/officeart/2005/8/layout/pyramid2"/>
    <dgm:cxn modelId="{35399E4A-63C1-4999-9C39-EAF18412800D}" srcId="{D3B8FF2D-E96A-4095-AA6C-C0FD1E2735AF}" destId="{5C928575-FF7C-4012-B19D-FAD1E7B0E668}" srcOrd="0" destOrd="0" parTransId="{D8A9E5C5-7533-4413-B80B-3FA4611B9936}" sibTransId="{DE013BD8-BBFA-49B5-851A-6E3199BB64F0}"/>
    <dgm:cxn modelId="{1C007FAB-7C8D-4D8B-BFB9-CC2ACB3E8C50}" type="presOf" srcId="{5C928575-FF7C-4012-B19D-FAD1E7B0E668}" destId="{87ABCC39-ACAF-4260-9236-C055D096E55A}" srcOrd="0" destOrd="0" presId="urn:microsoft.com/office/officeart/2005/8/layout/pyramid2"/>
    <dgm:cxn modelId="{23C9BD43-DD5F-4398-A3DA-15468D2306B5}" srcId="{D3B8FF2D-E96A-4095-AA6C-C0FD1E2735AF}" destId="{8DB3D837-43B9-4519-AEEF-F9585AD5E8D5}" srcOrd="3" destOrd="0" parTransId="{CCFAA894-F401-45CD-8EC4-B7E9A0258894}" sibTransId="{78D710E3-8CD8-48D3-A572-19F7C2C6CD1B}"/>
    <dgm:cxn modelId="{FD5BD924-2C1A-43BB-9E76-D18DBEC5A0C5}" type="presParOf" srcId="{0F2FD1EB-3CA4-4205-87A3-AA169740C3F3}" destId="{A552C7A2-C096-4013-820F-29913C2290B6}" srcOrd="0" destOrd="0" presId="urn:microsoft.com/office/officeart/2005/8/layout/pyramid2"/>
    <dgm:cxn modelId="{EE27CBBE-697D-43D4-AC0E-7EE0B5A6C2F4}" type="presParOf" srcId="{0F2FD1EB-3CA4-4205-87A3-AA169740C3F3}" destId="{84F88280-8B37-4AFD-A9FF-73941289B92F}" srcOrd="1" destOrd="0" presId="urn:microsoft.com/office/officeart/2005/8/layout/pyramid2"/>
    <dgm:cxn modelId="{A0AC658B-B8DE-45AE-AF2B-1ABAA024A84D}" type="presParOf" srcId="{84F88280-8B37-4AFD-A9FF-73941289B92F}" destId="{87ABCC39-ACAF-4260-9236-C055D096E55A}" srcOrd="0" destOrd="0" presId="urn:microsoft.com/office/officeart/2005/8/layout/pyramid2"/>
    <dgm:cxn modelId="{6C70563F-3524-4F55-BD35-9EC17E0A8D20}" type="presParOf" srcId="{84F88280-8B37-4AFD-A9FF-73941289B92F}" destId="{90F88CA3-0484-49B9-B52F-46FFE2E0C041}" srcOrd="1" destOrd="0" presId="urn:microsoft.com/office/officeart/2005/8/layout/pyramid2"/>
    <dgm:cxn modelId="{25CD6AED-F7C3-4C47-BCEF-9FE8DE9DC15F}" type="presParOf" srcId="{84F88280-8B37-4AFD-A9FF-73941289B92F}" destId="{25BB6893-30AB-4C6E-B66A-9D56BF93C684}" srcOrd="2" destOrd="0" presId="urn:microsoft.com/office/officeart/2005/8/layout/pyramid2"/>
    <dgm:cxn modelId="{DE60B7F9-0D03-46C9-A23A-D942300EF992}" type="presParOf" srcId="{84F88280-8B37-4AFD-A9FF-73941289B92F}" destId="{71B7A124-2093-49D7-AFB1-75C93B34AA8D}" srcOrd="3" destOrd="0" presId="urn:microsoft.com/office/officeart/2005/8/layout/pyramid2"/>
    <dgm:cxn modelId="{A010C1EC-A4C1-41B6-AA2B-358418718519}" type="presParOf" srcId="{84F88280-8B37-4AFD-A9FF-73941289B92F}" destId="{6CA3A26E-3922-43B2-821E-C16172FEB51D}" srcOrd="4" destOrd="0" presId="urn:microsoft.com/office/officeart/2005/8/layout/pyramid2"/>
    <dgm:cxn modelId="{E4C716F0-0800-4410-AFF9-E9E63E7C4C1B}" type="presParOf" srcId="{84F88280-8B37-4AFD-A9FF-73941289B92F}" destId="{F5A32F4B-AA4E-417B-AA1B-B9BB327E3B16}" srcOrd="5" destOrd="0" presId="urn:microsoft.com/office/officeart/2005/8/layout/pyramid2"/>
    <dgm:cxn modelId="{61C4654D-C7B4-4443-BA70-D02CC1D23A78}" type="presParOf" srcId="{84F88280-8B37-4AFD-A9FF-73941289B92F}" destId="{6414A663-D1CF-48B2-9595-A7C27D0E75FB}" srcOrd="6" destOrd="0" presId="urn:microsoft.com/office/officeart/2005/8/layout/pyramid2"/>
    <dgm:cxn modelId="{BC7EC482-5B69-431C-AEBC-45894C7BF38C}" type="presParOf" srcId="{84F88280-8B37-4AFD-A9FF-73941289B92F}" destId="{536F9592-D5DB-4F86-96FE-4F7CD3EDB2B4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Candar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ndara" pitchFamily="34" charset="0"/>
              </a:defRPr>
            </a:lvl1pPr>
          </a:lstStyle>
          <a:p>
            <a:pPr>
              <a:defRPr/>
            </a:pPr>
            <a:fld id="{D341FD64-39FC-43F2-AB27-9B27CFDD8407}" type="datetimeFigureOut">
              <a:rPr lang="ru-RU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59643"/>
            <a:ext cx="5510530" cy="450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Candar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7546"/>
            <a:ext cx="2984871" cy="501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ndara" pitchFamily="34" charset="0"/>
              </a:defRPr>
            </a:lvl1pPr>
          </a:lstStyle>
          <a:p>
            <a:pPr>
              <a:defRPr/>
            </a:pPr>
            <a:fld id="{33177C3B-BEAA-474C-8683-508D1294EB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72495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z="1500" dirty="0"/>
              <a:t>В настоящее время внедрение информационно-коммуникационных технологий влияет на систему образования, вызывая значительные изменения в содержании, методах обучения. Перед современным воспитателем встает проблема поиска </a:t>
            </a:r>
            <a:r>
              <a:rPr lang="ru-RU" sz="1500" dirty="0" smtClean="0"/>
              <a:t>нового. педагогического </a:t>
            </a:r>
            <a:r>
              <a:rPr lang="ru-RU" sz="1500" dirty="0"/>
              <a:t>инструмента. </a:t>
            </a:r>
          </a:p>
          <a:p>
            <a:pPr eaLnBrk="1" hangingPunct="1"/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6086331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177C3B-BEAA-474C-8683-508D1294EBD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762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177C3B-BEAA-474C-8683-508D1294EBD8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6678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177C3B-BEAA-474C-8683-508D1294EBD8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783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416708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28195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628107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82195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8143658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4259084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7550217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3306543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E0B918-27ED-4B57-8884-44C6771A36DE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11F0F-B652-4057-819A-DD4B6AA255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3B6563-383C-4E13-9AAF-87CD5943B6E7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236958-2CFD-429B-BB58-B27CF7C430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090704-CA9F-449C-B700-14D85650EE54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3548F-CB3B-4F27-8483-4B921A05C3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A806B9-E956-49EE-AC48-38B536D5B1D8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1A2B8A-94E7-42DA-B594-1F3A52C817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62624D-C11D-4CCE-8550-830225DDF9B6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71A2CD-ECD7-4A0A-9808-C049363E7D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F5E584-7C73-4D6D-8773-B62174FAB65B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02BA86-45AD-4D1F-81D5-1210DEFCEA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172C50-641B-437F-8654-51284F6ABFCF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FD7719-6538-4415-9354-C9902B0B05E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1091E9-7B83-4DD7-8F2A-FA6A81EC3160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E5473C-8B17-447D-A721-EEA82BB5F5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0D38188-5537-4358-93C7-1C21EBD2F865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052F4E-A493-4F30-994D-A48B834745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2B7D0-5596-419B-91A0-557B5D124B5A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25B4D7-9303-417D-9428-916992E766C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E48938-D2FA-4967-BB82-8A5780ACC212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D8F5-25ED-4760-B89E-C72CC0D3FB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CBE4C563-597B-4EAD-BF42-A5B9F3DC4BD0}" type="datetimeFigureOut">
              <a:rPr lang="ru-RU" smtClean="0"/>
              <a:pPr>
                <a:defRPr/>
              </a:pPr>
              <a:t>26.10.2014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32A40185-390E-444E-A03A-456002DC69F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1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5"/>
          <p:cNvSpPr>
            <a:spLocks noChangeArrowheads="1"/>
          </p:cNvSpPr>
          <p:nvPr/>
        </p:nvSpPr>
        <p:spPr bwMode="auto">
          <a:xfrm>
            <a:off x="755650" y="404813"/>
            <a:ext cx="7631113" cy="411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endParaRPr lang="ru-RU" sz="4000" b="1" u="sng" dirty="0"/>
          </a:p>
          <a:p>
            <a:pPr algn="ctr"/>
            <a:r>
              <a:rPr lang="ru-RU" sz="3200" b="1" u="sng" dirty="0">
                <a:latin typeface="Candara" pitchFamily="34" charset="0"/>
              </a:rPr>
              <a:t>«Использование информационно- </a:t>
            </a:r>
            <a:endParaRPr lang="ru-RU" sz="3200" dirty="0">
              <a:latin typeface="Candara" pitchFamily="34" charset="0"/>
            </a:endParaRPr>
          </a:p>
          <a:p>
            <a:pPr algn="ctr"/>
            <a:r>
              <a:rPr lang="ru-RU" sz="3200" b="1" u="sng" dirty="0">
                <a:latin typeface="Candara" pitchFamily="34" charset="0"/>
              </a:rPr>
              <a:t>коммуникационных технологий во взаимодействии </a:t>
            </a:r>
            <a:endParaRPr lang="ru-RU" sz="3200" dirty="0">
              <a:latin typeface="Candara" pitchFamily="34" charset="0"/>
            </a:endParaRPr>
          </a:p>
          <a:p>
            <a:pPr algn="ctr"/>
            <a:r>
              <a:rPr lang="ru-RU" sz="3200" b="1" u="sng" dirty="0">
                <a:latin typeface="Candara" pitchFamily="34" charset="0"/>
              </a:rPr>
              <a:t>с семьями воспитанников дошкольного образовательного учреждения»</a:t>
            </a:r>
            <a:endParaRPr lang="ru-RU" sz="3200" dirty="0">
              <a:latin typeface="Candara" pitchFamily="34" charset="0"/>
            </a:endParaRPr>
          </a:p>
          <a:p>
            <a:pPr algn="ctr"/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14339" name="Picture 7" descr="http://www.ilook.by/content/images/comput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4508500"/>
            <a:ext cx="18716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3348038" y="4581525"/>
            <a:ext cx="51847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600" b="1" dirty="0" smtClean="0"/>
              <a:t>Составила воспитатель МБУ </a:t>
            </a:r>
            <a:r>
              <a:rPr lang="ru-RU" sz="1600" b="1" dirty="0"/>
              <a:t>ООШ № 7</a:t>
            </a:r>
          </a:p>
          <a:p>
            <a:pPr algn="r"/>
            <a:r>
              <a:rPr lang="ru-RU" sz="1600" b="1" dirty="0"/>
              <a:t> </a:t>
            </a:r>
            <a:r>
              <a:rPr lang="ru-RU" sz="1600" b="1" dirty="0" smtClean="0"/>
              <a:t>Минеева </a:t>
            </a:r>
            <a:r>
              <a:rPr lang="ru-RU" sz="1600" b="1" smtClean="0"/>
              <a:t>Ирина Александровна</a:t>
            </a:r>
            <a:endParaRPr lang="ru-RU" sz="1600" b="1" dirty="0"/>
          </a:p>
          <a:p>
            <a:pPr algn="r"/>
            <a:r>
              <a:rPr lang="ru-RU" sz="1600" b="1" dirty="0"/>
              <a:t> 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987675" y="620713"/>
            <a:ext cx="3240088" cy="711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rgbClr val="D60093"/>
                </a:solidFill>
                <a:latin typeface="Arial" charset="0"/>
                <a:cs typeface="Arial" charset="0"/>
              </a:rPr>
              <a:t>Риски</a:t>
            </a:r>
            <a:r>
              <a:rPr lang="ru-RU" sz="40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000" b="1">
                <a:solidFill>
                  <a:srgbClr val="403152"/>
                </a:solidFill>
                <a:latin typeface="Bookman Old Style" pitchFamily="18" charset="0"/>
                <a:cs typeface="Arial" charset="0"/>
              </a:rPr>
              <a:t> </a:t>
            </a:r>
          </a:p>
        </p:txBody>
      </p:sp>
      <p:pic>
        <p:nvPicPr>
          <p:cNvPr id="31747" name="Picture 2" descr="http://im4-tub-ru.yandex.net/i?id=148718741-03-72&amp;n=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5300663"/>
            <a:ext cx="129698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Text Box 7"/>
          <p:cNvSpPr txBox="1">
            <a:spLocks noChangeArrowheads="1"/>
          </p:cNvSpPr>
          <p:nvPr/>
        </p:nvSpPr>
        <p:spPr bwMode="auto">
          <a:xfrm>
            <a:off x="611188" y="1557338"/>
            <a:ext cx="8143875" cy="33877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dirty="0"/>
              <a:t>1.Личностные особенности отдельных участников</a:t>
            </a:r>
          </a:p>
          <a:p>
            <a:r>
              <a:rPr lang="ru-RU" b="1" dirty="0"/>
              <a:t> образовательного процесса (родители, дети), </a:t>
            </a:r>
          </a:p>
          <a:p>
            <a:r>
              <a:rPr lang="ru-RU" b="1" dirty="0"/>
              <a:t>препятствующие достижению оптимально результата.</a:t>
            </a:r>
          </a:p>
          <a:p>
            <a:r>
              <a:rPr lang="ru-RU" b="1" dirty="0"/>
              <a:t>2.Перегрузка воспитанников.</a:t>
            </a:r>
          </a:p>
          <a:p>
            <a:r>
              <a:rPr lang="ru-RU" b="1" dirty="0"/>
              <a:t>Возникновение дополнительных расходов на содержание </a:t>
            </a:r>
          </a:p>
          <a:p>
            <a:r>
              <a:rPr lang="ru-RU" b="1" dirty="0"/>
              <a:t>технической базы, препятствующих обновлению и обслуживанию </a:t>
            </a:r>
          </a:p>
          <a:p>
            <a:r>
              <a:rPr lang="ru-RU" b="1" dirty="0"/>
              <a:t>компонентов ИОС.</a:t>
            </a:r>
          </a:p>
          <a:p>
            <a:r>
              <a:rPr lang="ru-RU" b="1" dirty="0"/>
              <a:t>3.Отсутствие возможности повышения квалификации при работе </a:t>
            </a:r>
          </a:p>
          <a:p>
            <a:r>
              <a:rPr lang="ru-RU" b="1" dirty="0"/>
              <a:t>с компьютерной техникой и  интерактивной доской.</a:t>
            </a:r>
          </a:p>
          <a:p>
            <a:r>
              <a:rPr lang="ru-RU" b="1" dirty="0"/>
              <a:t>4. Недостаток методического, программного и дидактического обеспечения </a:t>
            </a:r>
          </a:p>
          <a:p>
            <a:r>
              <a:rPr lang="ru-RU" b="1" dirty="0"/>
              <a:t>по работе с детьми применяя ИКТ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755576" y="1165543"/>
            <a:ext cx="7487816" cy="5219186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180975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позволяют увеличить на занятии количество иллюстративного материала;</a:t>
            </a:r>
            <a:endParaRPr lang="ru-RU" sz="1600" b="1" dirty="0">
              <a:solidFill>
                <a:schemeClr val="tx1"/>
              </a:solidFill>
              <a:latin typeface="Bookman Old Style" pitchFamily="18" charset="0"/>
              <a:cs typeface="Arial" charset="0"/>
            </a:endParaRPr>
          </a:p>
          <a:p>
            <a:pPr indent="180975" eaLnBrk="0" hangingPunct="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использование мультимедийных презентаций обеспечивает наглядность, которая способствует восприятию и лучшему запоминанию материала, что очень важно, учитывая наглядно-образное мышление детей дошкольного возраста;</a:t>
            </a:r>
            <a:endParaRPr lang="ru-RU" sz="1600" b="1" dirty="0">
              <a:solidFill>
                <a:schemeClr val="tx1"/>
              </a:solidFill>
              <a:latin typeface="Bookman Old Style" pitchFamily="18" charset="0"/>
              <a:cs typeface="Arial" charset="0"/>
            </a:endParaRPr>
          </a:p>
          <a:p>
            <a:pPr indent="180975" eaLnBrk="0" hangingPunct="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одновременно используется графическая, текстовая, аудиовизуальная информация;</a:t>
            </a:r>
            <a:endParaRPr lang="ru-RU" sz="1600" b="1" dirty="0">
              <a:solidFill>
                <a:schemeClr val="tx1"/>
              </a:solidFill>
              <a:latin typeface="Bookman Old Style" pitchFamily="18" charset="0"/>
              <a:cs typeface="Arial" charset="0"/>
            </a:endParaRPr>
          </a:p>
          <a:p>
            <a:pPr indent="180975" eaLnBrk="0" hangingPunct="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при использовании анимации и вставки видеофрагментов возможен показ динамических процессов;</a:t>
            </a:r>
            <a:endParaRPr lang="ru-RU" sz="1600" b="1" dirty="0">
              <a:solidFill>
                <a:schemeClr val="tx1"/>
              </a:solidFill>
              <a:latin typeface="Bookman Old Style" pitchFamily="18" charset="0"/>
              <a:cs typeface="Arial" charset="0"/>
            </a:endParaRPr>
          </a:p>
          <a:p>
            <a:pPr indent="180975" eaLnBrk="0" hangingPunct="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ru-RU" sz="1600" b="1" dirty="0">
                <a:solidFill>
                  <a:schemeClr val="tx1"/>
                </a:solidFill>
                <a:latin typeface="Bookman Old Style" pitchFamily="18" charset="0"/>
                <a:cs typeface="Times New Roman" pitchFamily="18" charset="0"/>
              </a:rPr>
              <a:t>с помощью компьютера можно смоделировать такие жизненные ситуации, которые нельзя или сложно показать на занятии либо увидеть в повседневной жизни (например, воспроизведение звуков животных; работу транспорта и т. д.)</a:t>
            </a:r>
            <a:endParaRPr lang="ru-RU" sz="1600" b="1" dirty="0">
              <a:solidFill>
                <a:schemeClr val="tx1"/>
              </a:solidFill>
              <a:latin typeface="Bookman Old Style" pitchFamily="18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85505" y="584746"/>
            <a:ext cx="3312367" cy="584775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ПЛЮСЫ</a:t>
            </a:r>
          </a:p>
        </p:txBody>
      </p:sp>
      <p:pic>
        <p:nvPicPr>
          <p:cNvPr id="33798" name="Picture 3" descr="http://im6-tub-ru.yandex.net/i?id=81908016-61-72&amp;n=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750" y="549275"/>
            <a:ext cx="900113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 descr="http://im0-tub-ru.yandex.net/i?id=117183718-34-72&amp;n=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950" y="4868863"/>
            <a:ext cx="150018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11189" y="500063"/>
            <a:ext cx="6625107" cy="44935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</a:rPr>
              <a:t>Приобретенные в процессе работы над проектом компетенции: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</a:rPr>
              <a:t>Компетенции социального </a:t>
            </a:r>
            <a:r>
              <a:rPr lang="ru-RU" b="1" dirty="0" smtClean="0">
                <a:solidFill>
                  <a:srgbClr val="0070C0"/>
                </a:solidFill>
              </a:rPr>
              <a:t>взаимодействия</a:t>
            </a:r>
          </a:p>
          <a:p>
            <a:endParaRPr lang="ru-RU" sz="1600" dirty="0">
              <a:solidFill>
                <a:srgbClr val="FF0000"/>
              </a:solidFill>
            </a:endParaRPr>
          </a:p>
          <a:p>
            <a:r>
              <a:rPr lang="ru-RU" dirty="0"/>
              <a:t>Письменная и устная коммуникация на родном языке.</a:t>
            </a:r>
          </a:p>
          <a:p>
            <a:r>
              <a:rPr lang="ru-RU" dirty="0"/>
              <a:t>Навыки межличностных отношений</a:t>
            </a:r>
          </a:p>
          <a:p>
            <a:r>
              <a:rPr lang="ru-RU" dirty="0"/>
              <a:t>Понимание культур и обычаев других стран. </a:t>
            </a:r>
          </a:p>
          <a:p>
            <a:r>
              <a:rPr lang="ru-RU" dirty="0"/>
              <a:t>Принятие различий и </a:t>
            </a:r>
            <a:r>
              <a:rPr lang="ru-RU" dirty="0" err="1"/>
              <a:t>мультикультурности</a:t>
            </a:r>
            <a:r>
              <a:rPr lang="ru-RU" dirty="0"/>
              <a:t>  </a:t>
            </a:r>
          </a:p>
          <a:p>
            <a:r>
              <a:rPr lang="ru-RU" dirty="0"/>
              <a:t>(способность работать в иной культурной среде; </a:t>
            </a:r>
          </a:p>
          <a:p>
            <a:r>
              <a:rPr lang="ru-RU" dirty="0"/>
              <a:t>межкультурная коммуникация)</a:t>
            </a:r>
          </a:p>
          <a:p>
            <a:r>
              <a:rPr lang="ru-RU" dirty="0"/>
              <a:t>Социальная </a:t>
            </a:r>
            <a:r>
              <a:rPr lang="ru-RU" dirty="0" err="1"/>
              <a:t>коммуникативность</a:t>
            </a:r>
            <a:r>
              <a:rPr lang="ru-RU" dirty="0"/>
              <a:t> (социальное взаимодействие, </a:t>
            </a:r>
          </a:p>
          <a:p>
            <a:r>
              <a:rPr lang="ru-RU" dirty="0"/>
              <a:t>социальная интерактивность, социальное одобрение, коммуникативная компетентность).</a:t>
            </a:r>
          </a:p>
          <a:p>
            <a:r>
              <a:rPr lang="ru-RU" dirty="0"/>
              <a:t>Умение слушать.</a:t>
            </a:r>
          </a:p>
          <a:p>
            <a:r>
              <a:rPr lang="ru-RU" dirty="0"/>
              <a:t>Умение работать в команде</a:t>
            </a:r>
            <a:r>
              <a:rPr lang="ru-RU" dirty="0" smtClean="0"/>
              <a:t>.</a:t>
            </a:r>
            <a:endParaRPr lang="ru-RU" b="1" i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http://im0-tub-ru.yandex.net/i?id=117183718-34-72&amp;n=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950" y="4868863"/>
            <a:ext cx="1500188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95536" y="536417"/>
            <a:ext cx="7920880" cy="5078313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r>
              <a:rPr lang="ru-RU" b="1" i="1" dirty="0">
                <a:solidFill>
                  <a:srgbClr val="0070C0"/>
                </a:solidFill>
              </a:rPr>
              <a:t>Компетенции самоорганизации и самоуправления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/>
              <a:t>Уверенность в себе.</a:t>
            </a:r>
          </a:p>
          <a:p>
            <a:r>
              <a:rPr lang="ru-RU" dirty="0"/>
              <a:t>Способность к рефлексии.</a:t>
            </a:r>
          </a:p>
          <a:p>
            <a:r>
              <a:rPr lang="ru-RU" dirty="0"/>
              <a:t>Способность к критике и самокритике.</a:t>
            </a:r>
          </a:p>
          <a:p>
            <a:r>
              <a:rPr lang="ru-RU" dirty="0"/>
              <a:t>Способность адаптироваться в изменяющихся обстоятельствах (мобильность).</a:t>
            </a:r>
          </a:p>
          <a:p>
            <a:r>
              <a:rPr lang="ru-RU" dirty="0"/>
              <a:t>Самостоятельная работа (самостоятельность).</a:t>
            </a:r>
          </a:p>
          <a:p>
            <a:r>
              <a:rPr lang="ru-RU" dirty="0"/>
              <a:t>Способность брать на себя ответственность.</a:t>
            </a:r>
          </a:p>
          <a:p>
            <a:r>
              <a:rPr lang="ru-RU" dirty="0"/>
              <a:t>Способность работать концентрированно и дисциплинированно.</a:t>
            </a:r>
          </a:p>
          <a:p>
            <a:r>
              <a:rPr lang="ru-RU" dirty="0"/>
              <a:t>Инициативность.</a:t>
            </a:r>
            <a:endParaRPr lang="ru-RU" b="1" i="1" dirty="0"/>
          </a:p>
          <a:p>
            <a:r>
              <a:rPr lang="ru-RU" b="1" i="1" dirty="0">
                <a:solidFill>
                  <a:srgbClr val="0070C0"/>
                </a:solidFill>
              </a:rPr>
              <a:t>Компетенции самостоятельной познавательной деятельности</a:t>
            </a:r>
            <a:endParaRPr lang="ru-RU" dirty="0">
              <a:solidFill>
                <a:srgbClr val="0070C0"/>
              </a:solidFill>
            </a:endParaRPr>
          </a:p>
          <a:p>
            <a:r>
              <a:rPr lang="ru-RU" dirty="0"/>
              <a:t>Владение методами познания.</a:t>
            </a:r>
          </a:p>
          <a:p>
            <a:r>
              <a:rPr lang="ru-RU" dirty="0"/>
              <a:t>Способность распознавать трудности и проблемы в знаниях и устранять (решать) их.</a:t>
            </a:r>
          </a:p>
          <a:p>
            <a:r>
              <a:rPr lang="ru-RU" dirty="0"/>
              <a:t>Способность перерабатывать растущую массу информации и владение информационными технологиями.</a:t>
            </a:r>
          </a:p>
          <a:p>
            <a:r>
              <a:rPr lang="ru-RU" dirty="0"/>
              <a:t>Навыки работы с компьютером.</a:t>
            </a:r>
          </a:p>
          <a:p>
            <a:r>
              <a:rPr lang="ru-RU" dirty="0"/>
              <a:t>Способность учиться.</a:t>
            </a:r>
          </a:p>
        </p:txBody>
      </p:sp>
    </p:spTree>
    <p:extLst>
      <p:ext uri="{BB962C8B-B14F-4D97-AF65-F5344CB8AC3E}">
        <p14:creationId xmlns:p14="http://schemas.microsoft.com/office/powerpoint/2010/main" val="2029157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437829" y="620688"/>
            <a:ext cx="8136904" cy="212365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СПАСИБО ЗА ВНИМАНИЕ!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ТВОРЧЕСКИХ УСПЕХОВ,</a:t>
            </a:r>
          </a:p>
          <a:p>
            <a:pPr algn="ctr"/>
            <a:r>
              <a:rPr lang="ru-RU" sz="4400" b="1" dirty="0" smtClean="0">
                <a:solidFill>
                  <a:srgbClr val="FF0000"/>
                </a:solidFill>
              </a:rPr>
              <a:t>УВАЖАЕМЫЕ КОЛЛЕГИ!!!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5939" y="2996952"/>
            <a:ext cx="3293019" cy="324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763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87624" y="548680"/>
            <a:ext cx="7200800" cy="523220"/>
          </a:xfrm>
          <a:prstGeom prst="rect">
            <a:avLst/>
          </a:prstGeom>
          <a:scene3d>
            <a:camera prst="perspectiveBelow"/>
            <a:lightRig rig="threePt" dir="t"/>
          </a:scene3d>
          <a:sp3d>
            <a:bevelT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/>
              <a:t>Формулирование проблемы</a:t>
            </a:r>
            <a:endParaRPr lang="ru-RU" sz="2800" b="1" dirty="0">
              <a:latin typeface="Bookman Old Style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83568" y="1387672"/>
            <a:ext cx="7543092" cy="4082656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180975">
              <a:tabLst>
                <a:tab pos="269875" algn="l"/>
              </a:tabLst>
              <a:defRPr/>
            </a:pPr>
            <a:r>
              <a:rPr lang="ru-RU" b="1" dirty="0">
                <a:solidFill>
                  <a:schemeClr val="tx1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b="1" dirty="0">
                <a:solidFill>
                  <a:srgbClr val="4F6228"/>
                </a:solidFill>
                <a:latin typeface="Calibri" pitchFamily="34" charset="0"/>
                <a:cs typeface="Times New Roman" pitchFamily="18" charset="0"/>
              </a:rPr>
              <a:t> </a:t>
            </a:r>
            <a:r>
              <a:rPr lang="ru-RU" b="1" dirty="0">
                <a:solidFill>
                  <a:srgbClr val="000000"/>
                </a:solidFill>
                <a:cs typeface="Arial" charset="0"/>
              </a:rPr>
              <a:t>Стремительное развитие информационно-коммуникативных технологий привело к необходимости создания новой модели образовательного процесса, которая может быть решена посредством внедрения и активного использования информационно- коммуникационных технологий</a:t>
            </a:r>
            <a:r>
              <a:rPr lang="ru-RU" b="1" dirty="0">
                <a:solidFill>
                  <a:srgbClr val="4F6228"/>
                </a:solidFill>
                <a:latin typeface="Calibri" pitchFamily="34" charset="0"/>
                <a:cs typeface="Times New Roman" pitchFamily="18" charset="0"/>
              </a:rPr>
              <a:t>;</a:t>
            </a:r>
          </a:p>
          <a:p>
            <a:pPr indent="180975">
              <a:tabLst>
                <a:tab pos="269875" algn="l"/>
              </a:tabLst>
              <a:defRPr/>
            </a:pPr>
            <a:endParaRPr lang="ru-RU" b="1" dirty="0">
              <a:solidFill>
                <a:srgbClr val="4F6228"/>
              </a:solidFill>
              <a:latin typeface="Arial" charset="0"/>
              <a:cs typeface="Arial" charset="0"/>
            </a:endParaRPr>
          </a:p>
          <a:p>
            <a:pPr indent="180975" eaLnBrk="0" hangingPunct="0">
              <a:tabLst>
                <a:tab pos="269875" algn="l"/>
              </a:tabLst>
              <a:defRPr/>
            </a:pPr>
            <a:r>
              <a:rPr lang="ru-RU" b="1" dirty="0">
                <a:solidFill>
                  <a:srgbClr val="4F6228"/>
                </a:solidFill>
                <a:latin typeface="Calibri" pitchFamily="34" charset="0"/>
                <a:cs typeface="Times New Roman" pitchFamily="18" charset="0"/>
              </a:rPr>
              <a:t>•</a:t>
            </a:r>
            <a:r>
              <a:rPr lang="ru-RU" b="1" dirty="0">
                <a:solidFill>
                  <a:srgbClr val="000000"/>
                </a:solidFill>
                <a:cs typeface="Arial" charset="0"/>
              </a:rPr>
              <a:t>Современное общество не стоит на месте. Без использования информационных технологий и ИКТ в современном образовательном процессе невозможно достичь высоких показателей и ключевой взаимосвязей с семьей</a:t>
            </a:r>
            <a:r>
              <a:rPr lang="ru-RU" b="1" dirty="0">
                <a:solidFill>
                  <a:srgbClr val="4F6228"/>
                </a:solidFill>
                <a:latin typeface="Calibri" pitchFamily="34" charset="0"/>
                <a:cs typeface="Times New Roman" pitchFamily="18" charset="0"/>
              </a:rPr>
              <a:t>;</a:t>
            </a:r>
          </a:p>
          <a:p>
            <a:pPr indent="180975" eaLnBrk="0" hangingPunct="0">
              <a:tabLst>
                <a:tab pos="269875" algn="l"/>
              </a:tabLst>
              <a:defRPr/>
            </a:pPr>
            <a:endParaRPr lang="ru-RU" b="1" dirty="0">
              <a:solidFill>
                <a:srgbClr val="4F6228"/>
              </a:solidFill>
              <a:latin typeface="Arial" charset="0"/>
              <a:cs typeface="Arial" charset="0"/>
            </a:endParaRPr>
          </a:p>
          <a:p>
            <a:pPr indent="180975" eaLnBrk="0" hangingPunct="0">
              <a:tabLst>
                <a:tab pos="269875" algn="l"/>
              </a:tabLst>
              <a:defRPr/>
            </a:pPr>
            <a:r>
              <a:rPr lang="ru-RU" b="1" dirty="0">
                <a:solidFill>
                  <a:srgbClr val="4F6228"/>
                </a:solidFill>
                <a:latin typeface="Calibri" pitchFamily="34" charset="0"/>
                <a:cs typeface="Times New Roman" pitchFamily="18" charset="0"/>
              </a:rPr>
              <a:t>• </a:t>
            </a:r>
            <a:r>
              <a:rPr lang="ru-RU" b="1" dirty="0">
                <a:solidFill>
                  <a:srgbClr val="000000"/>
                </a:solidFill>
                <a:cs typeface="Arial" charset="0"/>
              </a:rPr>
              <a:t>Процесс информатизации в учреждениях дошкольного образования обусловлен требованием современного развивающегося общества</a:t>
            </a:r>
            <a:r>
              <a:rPr lang="ru-RU" b="1" dirty="0">
                <a:solidFill>
                  <a:srgbClr val="4F6228"/>
                </a:solidFill>
                <a:latin typeface="Calibri" pitchFamily="34" charset="0"/>
                <a:cs typeface="Times New Roman" pitchFamily="18" charset="0"/>
              </a:rPr>
              <a:t>;</a:t>
            </a:r>
            <a:endParaRPr lang="ru-RU" b="1" dirty="0">
              <a:solidFill>
                <a:srgbClr val="4F6228"/>
              </a:solidFill>
              <a:latin typeface="Arial" charset="0"/>
              <a:cs typeface="Arial" charset="0"/>
            </a:endParaRPr>
          </a:p>
          <a:p>
            <a:pPr indent="180975" eaLnBrk="0" hangingPunct="0">
              <a:tabLst>
                <a:tab pos="269875" algn="l"/>
              </a:tabLst>
              <a:defRPr/>
            </a:pPr>
            <a:endParaRPr lang="ru-RU" b="1" dirty="0">
              <a:solidFill>
                <a:srgbClr val="4F6228"/>
              </a:solidFill>
              <a:latin typeface="Arial" charset="0"/>
              <a:cs typeface="Arial" charset="0"/>
            </a:endParaRPr>
          </a:p>
        </p:txBody>
      </p:sp>
      <p:pic>
        <p:nvPicPr>
          <p:cNvPr id="16390" name="Picture 3" descr="http://im7-tub-ru.yandex.net/i?id=71386301-60-72&amp;n=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688" y="5300663"/>
            <a:ext cx="220345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трелка вниз 2"/>
          <p:cNvSpPr/>
          <p:nvPr/>
        </p:nvSpPr>
        <p:spPr>
          <a:xfrm>
            <a:off x="1835150" y="765175"/>
            <a:ext cx="5689600" cy="1223963"/>
          </a:xfrm>
          <a:prstGeom prst="downArrow">
            <a:avLst>
              <a:gd name="adj1" fmla="val 83863"/>
              <a:gd name="adj2" fmla="val 4153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/>
              <a:t>Цель проекта</a:t>
            </a:r>
            <a:r>
              <a:rPr lang="ru-RU" sz="4000" b="1" dirty="0"/>
              <a:t> </a:t>
            </a:r>
            <a:r>
              <a:rPr lang="en-US" sz="2400" b="1" dirty="0"/>
              <a:t>– </a:t>
            </a:r>
            <a:endParaRPr lang="ru-RU" sz="2400" b="1" dirty="0"/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1547664" y="2636912"/>
            <a:ext cx="6336704" cy="2880320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</a:rPr>
              <a:t>Создание единой информационной среды дошкольного учреждения, в которой задействовано и на информационном уровне связаны все участники образовательного процесса</a:t>
            </a:r>
            <a:endParaRPr lang="ru-RU" sz="2800" b="1" dirty="0">
              <a:solidFill>
                <a:schemeClr val="tx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1403648" y="476672"/>
            <a:ext cx="6408712" cy="72008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Bookman Old Style" pitchFamily="18" charset="0"/>
              </a:rPr>
              <a:t>Задачи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821742" y="1377281"/>
          <a:ext cx="7560840" cy="4176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0486" name="Picture 3" descr="http://im7-tub-ru.yandex.net/i?id=326006380-17-72&amp;n=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388" y="4797425"/>
            <a:ext cx="1536700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8" y="15875"/>
            <a:ext cx="9143999" cy="685800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41325" y="1062038"/>
          <a:ext cx="3483097" cy="412682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483097"/>
              </a:tblGrid>
              <a:tr h="164765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Подготовительный 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43997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Содержательный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3918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FF0000"/>
                          </a:solidFill>
                          <a:effectLst/>
                        </a:rPr>
                        <a:t>Контрольный</a:t>
                      </a:r>
                      <a:endParaRPr lang="ru-RU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111" marR="60111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4067175" y="1062038"/>
          <a:ext cx="4681538" cy="4156076"/>
        </p:xfrm>
        <a:graphic>
          <a:graphicData uri="http://schemas.openxmlformats.org/drawingml/2006/table">
            <a:tbl>
              <a:tblPr/>
              <a:tblGrid>
                <a:gridCol w="4681538"/>
              </a:tblGrid>
              <a:tr h="1287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Разработка структуры внедрения использования ИКТ в воспитательно – образовательном процессе в ДОУ. Подготовка педагогических кадров к новой образовательной практике. Р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YR" charset="0"/>
                          <a:cs typeface="Times New Roman" pitchFamily="18" charset="0"/>
                        </a:rPr>
                        <a:t>азработка нормативно- правовой базы.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1735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Апробирование и внедрение ИКТ в воспитательно – образовательный процесс ДОУ. Выстраивание сотрудничества с родителями  через ИКТ. Обновление и обогащение предметно – развивающей среды ДОУ. П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YR" charset="0"/>
                          <a:cs typeface="Times New Roman" pitchFamily="18" charset="0"/>
                        </a:rPr>
                        <a:t>одготовка и переподготовка педагогических кадров.</a:t>
                      </a:r>
                      <a:endParaRPr kumimoji="0" 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Анализ результатов реализации проекта в ДОУ, корректировка содержания, подведения итогов. Обобщение опыта работы педагогов.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ADA"/>
                    </a:solidFill>
                  </a:tcPr>
                </a:tc>
              </a:tr>
            </a:tbl>
          </a:graphicData>
        </a:graphic>
      </p:graphicFrame>
      <p:sp>
        <p:nvSpPr>
          <p:cNvPr id="22550" name="TextBox 3"/>
          <p:cNvSpPr txBox="1">
            <a:spLocks noChangeArrowheads="1"/>
          </p:cNvSpPr>
          <p:nvPr/>
        </p:nvSpPr>
        <p:spPr bwMode="auto">
          <a:xfrm>
            <a:off x="2051050" y="476250"/>
            <a:ext cx="4176713" cy="57943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Candara" pitchFamily="34" charset="0"/>
              </a:rPr>
              <a:t>Этапы проекта</a:t>
            </a:r>
          </a:p>
        </p:txBody>
      </p:sp>
      <p:pic>
        <p:nvPicPr>
          <p:cNvPr id="22551" name="Picture 7" descr="http://www.ilook.by/content/images/computer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088" y="4868863"/>
            <a:ext cx="1512887" cy="151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971550" y="476250"/>
            <a:ext cx="7561263" cy="5238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rgbClr val="C00000"/>
                </a:solidFill>
                <a:latin typeface="Bookman Old Style" pitchFamily="18" charset="0"/>
              </a:rPr>
              <a:t>Средства  ИКТ</a:t>
            </a:r>
            <a:endParaRPr lang="ru-RU" sz="2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827584" y="1844824"/>
            <a:ext cx="7703840" cy="3970318"/>
          </a:xfrm>
          <a:prstGeom prst="rect">
            <a:avLst/>
          </a:prstGeom>
          <a:ln>
            <a:noFill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indent="180975" algn="ctr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Компьютер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  <a:p>
            <a:pPr indent="180975" algn="ctr" eaLnBrk="0" hangingPunct="0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Мультимедийный проектор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  <a:p>
            <a:pPr indent="180975" algn="ctr" eaLnBrk="0" hangingPunct="0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Принтер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  <a:p>
            <a:pPr indent="180975" algn="ctr" eaLnBrk="0" hangingPunct="0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Видеомагнитофон, DVD плейер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  <a:p>
            <a:pPr indent="180975" algn="ctr" eaLnBrk="0" hangingPunct="0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Телевизор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  <a:p>
            <a:pPr indent="180975" algn="ctr" eaLnBrk="0" hangingPunct="0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Магнитофон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  <a:p>
            <a:pPr indent="180975" algn="ctr" eaLnBrk="0" hangingPunct="0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Фотоаппарат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  <a:p>
            <a:pPr indent="180975" algn="ctr" eaLnBrk="0" hangingPunct="0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Видеокамера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  <a:p>
            <a:pPr indent="180975" algn="ctr" eaLnBrk="0" hangingPunct="0">
              <a:buFont typeface="Wingdings" pitchFamily="2" charset="2"/>
              <a:buChar char="ü"/>
              <a:tabLst>
                <a:tab pos="319088" algn="l"/>
              </a:tabLst>
              <a:defRPr/>
            </a:pPr>
            <a:r>
              <a:rPr lang="ru-RU" sz="2800" b="1">
                <a:solidFill>
                  <a:srgbClr val="4A452A"/>
                </a:solidFill>
                <a:latin typeface="Bookman Old Style" pitchFamily="18" charset="0"/>
                <a:cs typeface="Times New Roman" pitchFamily="18" charset="0"/>
              </a:rPr>
              <a:t>Электронные доски</a:t>
            </a:r>
            <a:endParaRPr lang="ru-RU" sz="2800" b="1">
              <a:solidFill>
                <a:srgbClr val="4A452A"/>
              </a:solidFill>
              <a:latin typeface="Bookman Old Style" pitchFamily="18" charset="0"/>
              <a:cs typeface="Arial" charset="0"/>
            </a:endParaRPr>
          </a:p>
        </p:txBody>
      </p:sp>
      <p:pic>
        <p:nvPicPr>
          <p:cNvPr id="24582" name="Picture 3" descr="http://im1-tub-ru.yandex.net/i?id=43678752-13-72&amp;n=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5289550"/>
            <a:ext cx="1150937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5" descr="http://im1-tub-ru.yandex.net/i?id=473659452-31-72&amp;n=21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35813" y="5300663"/>
            <a:ext cx="14097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91" name="Picture 7" descr="http://im0-tub-ru.yandex.net/i?id=68162112-44-72&amp;n=2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1340768"/>
            <a:ext cx="1008112" cy="951049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</p:pic>
      <p:pic>
        <p:nvPicPr>
          <p:cNvPr id="24585" name="Picture 9" descr="http://im3-tub-ru.yandex.net/i?id=163171183-15-72&amp;n=2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1268413"/>
            <a:ext cx="16049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1" descr="http://im5-tub-ru.yandex.net/i?id=501305158-28-72&amp;n=21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3933825"/>
            <a:ext cx="134461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3" descr="http://im4-tub-ru.yandex.net/i?id=652113487-12-72&amp;n=21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813" y="3933825"/>
            <a:ext cx="1247775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987675" y="620713"/>
            <a:ext cx="3240088" cy="711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4000" b="1">
                <a:solidFill>
                  <a:srgbClr val="D60093"/>
                </a:solidFill>
                <a:latin typeface="Arial" charset="0"/>
                <a:cs typeface="Arial" charset="0"/>
              </a:rPr>
              <a:t>Риски</a:t>
            </a:r>
            <a:r>
              <a:rPr lang="ru-RU" sz="4000">
                <a:solidFill>
                  <a:schemeClr val="tx1"/>
                </a:solidFill>
                <a:latin typeface="Arial" charset="0"/>
                <a:cs typeface="Arial" charset="0"/>
              </a:rPr>
              <a:t> </a:t>
            </a:r>
            <a:r>
              <a:rPr lang="ru-RU" sz="4000" b="1">
                <a:solidFill>
                  <a:srgbClr val="403152"/>
                </a:solidFill>
                <a:latin typeface="Bookman Old Style" pitchFamily="18" charset="0"/>
                <a:cs typeface="Arial" charset="0"/>
              </a:rPr>
              <a:t> </a:t>
            </a:r>
          </a:p>
        </p:txBody>
      </p:sp>
      <p:pic>
        <p:nvPicPr>
          <p:cNvPr id="26628" name="Picture 2" descr="http://im4-tub-ru.yandex.net/i?id=148718741-03-72&amp;n=2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8313" y="5300663"/>
            <a:ext cx="1296987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 Box 7"/>
          <p:cNvSpPr txBox="1">
            <a:spLocks noChangeArrowheads="1"/>
          </p:cNvSpPr>
          <p:nvPr/>
        </p:nvSpPr>
        <p:spPr bwMode="auto">
          <a:xfrm>
            <a:off x="611188" y="1557338"/>
            <a:ext cx="8143875" cy="338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/>
              <a:t>1.Личностные особенности отдельных участников</a:t>
            </a:r>
          </a:p>
          <a:p>
            <a:r>
              <a:rPr lang="ru-RU"/>
              <a:t> образовательного процесса (родители, дети), </a:t>
            </a:r>
          </a:p>
          <a:p>
            <a:r>
              <a:rPr lang="ru-RU"/>
              <a:t>препятствующие достижению оптимально результата.</a:t>
            </a:r>
          </a:p>
          <a:p>
            <a:r>
              <a:rPr lang="ru-RU"/>
              <a:t>2.Перегрузка воспитанников.</a:t>
            </a:r>
          </a:p>
          <a:p>
            <a:r>
              <a:rPr lang="ru-RU"/>
              <a:t>Возникновение дополнительных расходов на содержание </a:t>
            </a:r>
          </a:p>
          <a:p>
            <a:r>
              <a:rPr lang="ru-RU"/>
              <a:t>технической базы, препятствующих обновлению и обслуживанию </a:t>
            </a:r>
          </a:p>
          <a:p>
            <a:r>
              <a:rPr lang="ru-RU"/>
              <a:t>компонентов ИОС.</a:t>
            </a:r>
          </a:p>
          <a:p>
            <a:r>
              <a:rPr lang="ru-RU"/>
              <a:t>3.Отсутствие возможности повышения квалификации при работе </a:t>
            </a:r>
          </a:p>
          <a:p>
            <a:r>
              <a:rPr lang="ru-RU"/>
              <a:t>с компьютерной техникой и  интерактивной доской.</a:t>
            </a:r>
          </a:p>
          <a:p>
            <a:r>
              <a:rPr lang="ru-RU"/>
              <a:t>4. Недостаток методического, программного и дидактического обеспечения </a:t>
            </a:r>
          </a:p>
          <a:p>
            <a:r>
              <a:rPr lang="ru-RU"/>
              <a:t>по работе с детьми применяя ИКТ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1"/>
          <p:cNvSpPr txBox="1">
            <a:spLocks noChangeArrowheads="1"/>
          </p:cNvSpPr>
          <p:nvPr/>
        </p:nvSpPr>
        <p:spPr bwMode="auto">
          <a:xfrm>
            <a:off x="539750" y="549275"/>
            <a:ext cx="8135938" cy="10064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latin typeface="Candara" pitchFamily="34" charset="0"/>
              </a:rPr>
              <a:t>Критерии выхода и детальные характеристики конечного результата</a:t>
            </a:r>
          </a:p>
          <a:p>
            <a:r>
              <a:rPr lang="ru-RU" sz="2000" b="1">
                <a:latin typeface="Candara" pitchFamily="34" charset="0"/>
              </a:rPr>
              <a:t> </a:t>
            </a:r>
          </a:p>
        </p:txBody>
      </p:sp>
      <p:graphicFrame>
        <p:nvGraphicFramePr>
          <p:cNvPr id="20513" name="Group 33"/>
          <p:cNvGraphicFramePr>
            <a:graphicFrameLocks noGrp="1"/>
          </p:cNvGraphicFramePr>
          <p:nvPr/>
        </p:nvGraphicFramePr>
        <p:xfrm>
          <a:off x="539750" y="1412875"/>
          <a:ext cx="7993063" cy="4894263"/>
        </p:xfrm>
        <a:graphic>
          <a:graphicData uri="http://schemas.openxmlformats.org/drawingml/2006/table">
            <a:tbl>
              <a:tblPr/>
              <a:tblGrid>
                <a:gridCol w="3816350"/>
                <a:gridCol w="4176713"/>
              </a:tblGrid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Критерии: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Показатели: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12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1. Использование ИКТ в воспитательно- образовательном процессе.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1. Наличие банка и методов работы с использованием ИКТ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2. Повышение квалификации педагогов.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2. Нормативно-правовая база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 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1. Использование нормативно-правовой базы по реализации проекта.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254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3. Уровень привлечения родителей.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1. Сформированность представлений родителей об основных сферах жизнедеятельности ДОУ.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2. Участие родителей в учебно-воспитательном процессе.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112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4. Уровень использования ИКТ в работе ДОУ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1. Активное использование педагогами ИКТ в воспитательно- образовательном процессе ДОУ. (80 % педагогов)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2. Повышение уровня профессиональной компетентности педагогов.  </a:t>
                      </a: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01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5. Уровень заинтересованности родителей во взаимодействии их с ДОУ.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ndara" pitchFamily="34" charset="0"/>
                          <a:cs typeface="Arial" charset="0"/>
                        </a:rPr>
                        <a:t>1. Участие родителей в учебно- воспитательном процессе</a:t>
                      </a: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503" marR="62503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4" descr="http://freeppt.ru/MyShablony/FreePptSlaidPre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7" descr="http://im2-tub-ru.yandex.net/i?id=411304741-18-72&amp;n=2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3663" y="4076700"/>
            <a:ext cx="23034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684213" y="765175"/>
            <a:ext cx="798512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3200" b="1"/>
              <a:t>Ожидаемый результат:   </a:t>
            </a:r>
          </a:p>
          <a:p>
            <a:pPr algn="ctr"/>
            <a:endParaRPr lang="ru-RU" sz="3200"/>
          </a:p>
          <a:p>
            <a:pPr algn="ctr"/>
            <a:r>
              <a:rPr lang="ru-RU" sz="3200"/>
              <a:t>Повышение  качества и  эффективности </a:t>
            </a:r>
          </a:p>
          <a:p>
            <a:pPr algn="ctr"/>
            <a:r>
              <a:rPr lang="ru-RU" sz="3200"/>
              <a:t>процесса обучения.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256</TotalTime>
  <Words>767</Words>
  <Application>Microsoft Office PowerPoint</Application>
  <PresentationFormat>Экран (4:3)</PresentationFormat>
  <Paragraphs>130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4" baseType="lpstr">
      <vt:lpstr>Arial</vt:lpstr>
      <vt:lpstr>Arial Black</vt:lpstr>
      <vt:lpstr>Bookman Old Style</vt:lpstr>
      <vt:lpstr>Calibri</vt:lpstr>
      <vt:lpstr>Candara</vt:lpstr>
      <vt:lpstr>Georgia</vt:lpstr>
      <vt:lpstr>Times New Roman</vt:lpstr>
      <vt:lpstr>Times New Roman CYR</vt:lpstr>
      <vt:lpstr>Wingdings</vt:lpstr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Ирина</cp:lastModifiedBy>
  <cp:revision>33</cp:revision>
  <cp:lastPrinted>2014-10-26T16:21:53Z</cp:lastPrinted>
  <dcterms:modified xsi:type="dcterms:W3CDTF">2014-10-26T17:59:37Z</dcterms:modified>
</cp:coreProperties>
</file>