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1" r:id="rId3"/>
    <p:sldId id="264" r:id="rId4"/>
    <p:sldId id="265" r:id="rId5"/>
    <p:sldId id="263" r:id="rId6"/>
    <p:sldId id="266" r:id="rId7"/>
    <p:sldId id="267" r:id="rId8"/>
    <p:sldId id="268" r:id="rId9"/>
    <p:sldId id="256" r:id="rId10"/>
    <p:sldId id="259" r:id="rId11"/>
    <p:sldId id="26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-n.ru/communities.aspx?cat_no=5025&amp;lib_no=23224&amp;tmpl=lib" TargetMode="External"/><Relationship Id="rId2" Type="http://schemas.openxmlformats.org/officeDocument/2006/relationships/hyperlink" Target="http://www.lenagold.ru/fon/clipart/k/kar/karanda16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t-n.ru/communities.aspx?cat_no=5025&amp;lib_no23224&amp;tmpl=lib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204864"/>
            <a:ext cx="85905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Звук [</a:t>
            </a:r>
            <a:r>
              <a:rPr lang="ru-RU" sz="8000" dirty="0" smtClean="0">
                <a:solidFill>
                  <a:srgbClr val="FF0000"/>
                </a:solidFill>
              </a:rPr>
              <a:t>и</a:t>
            </a:r>
            <a:r>
              <a:rPr lang="ru-RU" sz="8000" dirty="0" smtClean="0"/>
              <a:t>], буквы </a:t>
            </a:r>
            <a:r>
              <a:rPr lang="ru-RU" sz="8000" b="1" i="1" dirty="0" smtClean="0"/>
              <a:t>И</a:t>
            </a:r>
            <a:r>
              <a:rPr lang="ru-RU" sz="8000" dirty="0" smtClean="0"/>
              <a:t>,</a:t>
            </a:r>
            <a:r>
              <a:rPr lang="ru-RU" sz="8000" b="1" i="1" dirty="0" smtClean="0"/>
              <a:t> и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Колотова М.В.</a:t>
            </a:r>
          </a:p>
          <a:p>
            <a:pPr algn="ctr"/>
            <a:r>
              <a:rPr lang="ru-RU" dirty="0" smtClean="0"/>
              <a:t>учитель начальных классов</a:t>
            </a:r>
          </a:p>
          <a:p>
            <a:pPr algn="ctr"/>
            <a:r>
              <a:rPr lang="ru-RU" dirty="0" smtClean="0"/>
              <a:t>ГБОУ лицея №344</a:t>
            </a:r>
          </a:p>
          <a:p>
            <a:pPr algn="ctr"/>
            <a:r>
              <a:rPr lang="ru-RU" dirty="0" smtClean="0"/>
              <a:t> Невского района Санкт – Петербурга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12474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rial Narrow" pitchFamily="34" charset="0"/>
              </a:rPr>
              <a:t>Тема урока:</a:t>
            </a:r>
            <a:endParaRPr lang="ru-RU" sz="4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467544" y="404664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0661" name="Picture 5" descr="3B01A7D9"/>
          <p:cNvPicPr>
            <a:picLocks noChangeAspect="1" noChangeArrowheads="1"/>
          </p:cNvPicPr>
          <p:nvPr/>
        </p:nvPicPr>
        <p:blipFill>
          <a:blip r:embed="rId2" cstate="print"/>
          <a:srcRect l="51260" t="68755" r="25212"/>
          <a:stretch>
            <a:fillRect/>
          </a:stretch>
        </p:blipFill>
        <p:spPr bwMode="auto">
          <a:xfrm>
            <a:off x="2987824" y="4005064"/>
            <a:ext cx="251936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539899" y="2277864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466874" y="4005064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3706961" y="3933627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065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80721" flipV="1">
            <a:off x="6515249" y="4365427"/>
            <a:ext cx="1944687" cy="511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9514 -0.12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-0.12119 C -0.30556 -0.09159 -0.3158 -0.06175 -0.32518 -0.03169 C -0.33455 -0.00162 -0.34306 0.03237 -0.35122 0.05966 C -0.35938 0.08695 -0.37084 0.11401 -0.37448 0.13251 C -0.37813 0.15101 -0.37552 0.16211 -0.37309 0.1709 C -0.37066 0.17969 -0.3658 0.18223 -0.35938 0.18547 C -0.35295 0.18871 -0.34618 0.19588 -0.33473 0.19102 C -0.32327 0.18617 -0.30417 0.16975 -0.29098 0.15633 C -0.27778 0.14292 -0.26754 0.12974 -0.25539 0.11054 C -0.24323 0.09135 -0.22934 0.06475 -0.21841 0.04139 C -0.20747 0.01804 -0.19809 -0.00555 -0.18959 -0.02984 C -0.18108 -0.05412 -0.17275 -0.09043 -0.16771 -0.10477 C -0.16268 -0.11911 -0.15886 -0.11864 -0.15938 -0.11564 C -0.1599 -0.11263 -0.16545 -0.10292 -0.17049 -0.0865 C -0.17552 -0.07008 -0.17986 -0.04533 -0.18959 -0.01712 C -0.19931 0.0111 -0.21927 0.05504 -0.22934 0.08325 C -0.23941 0.11147 -0.24775 0.13529 -0.24983 0.15263 C -0.25191 0.16998 -0.24549 0.18154 -0.24167 0.18732 C -0.23785 0.1931 -0.23264 0.18917 -0.22657 0.18732 C -0.22049 0.18547 -0.21111 0.18085 -0.20469 0.17645 C -0.19827 0.17206 -0.19479 0.1672 -0.1882 0.16165 C -0.1816 0.1561 -0.17014 0.14731 -0.16493 0.14338 C -0.15973 0.13945 -0.15834 0.13876 -0.15677 0.13806 " pathEditMode="relative" rAng="0" ptsTypes="aaaaaaaaaaaaaaaaaaaaaaA">
                                      <p:cBhvr>
                                        <p:cTn id="10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5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467544" y="54868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1685" name="Picture 5" descr="3B01A7D9"/>
          <p:cNvPicPr>
            <a:picLocks noChangeAspect="1" noChangeArrowheads="1"/>
          </p:cNvPicPr>
          <p:nvPr/>
        </p:nvPicPr>
        <p:blipFill>
          <a:blip r:embed="rId2" cstate="print"/>
          <a:srcRect t="13942" r="56299" b="1123"/>
          <a:stretch>
            <a:fillRect/>
          </a:stretch>
        </p:blipFill>
        <p:spPr bwMode="auto">
          <a:xfrm>
            <a:off x="2339975" y="836613"/>
            <a:ext cx="3943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468313" y="24209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395288" y="42926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323850" y="6237288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2700338" y="191611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68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86535" flipV="1">
            <a:off x="6372225" y="4581525"/>
            <a:ext cx="1944688" cy="511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9757 -0.42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7 -0.42531 C -0.38836 -0.43386 -0.37899 -0.44242 -0.37014 -0.45098 C -0.36128 -0.45953 -0.35208 -0.46925 -0.34409 -0.47642 C -0.33611 -0.48358 -0.32951 -0.48914 -0.32222 -0.49469 C -0.31493 -0.50024 -0.30764 -0.50532 -0.30017 -0.50926 C -0.2927 -0.51319 -0.28472 -0.5192 -0.27691 -0.51851 C -0.26909 -0.51781 -0.25868 -0.51388 -0.25364 -0.50579 C -0.24861 -0.49769 -0.24635 -0.48266 -0.24687 -0.46925 C -0.24739 -0.45583 -0.2493 -0.44959 -0.25642 -0.42531 C -0.26354 -0.40102 -0.27621 -0.36333 -0.28923 -0.32332 C -0.30225 -0.28331 -0.31857 -0.23428 -0.33455 -0.18456 C -0.35052 -0.13483 -0.3717 -0.06892 -0.38524 -0.02568 C -0.39878 0.01757 -0.40885 0.05134 -0.41527 0.07469 C -0.4217 0.09805 -0.42239 0.10407 -0.42361 0.1147 C -0.42482 0.12534 -0.42413 0.13274 -0.42222 0.13852 C -0.42031 0.14431 -0.4177 0.14569 -0.4125 0.14939 C -0.40729 0.15309 -0.39895 0.16003 -0.39062 0.16026 C -0.38229 0.16049 -0.37205 0.15679 -0.36198 0.15124 C -0.35191 0.14569 -0.34392 0.14084 -0.33038 0.12742 C -0.31684 0.11401 -0.29583 0.09204 -0.28107 0.07099 C -0.26632 0.04995 -0.25503 0.02728 -0.24132 0.00161 C -0.2276 -0.02406 -0.21371 -0.05158 -0.19895 -0.08234 C -0.1842 -0.11309 -0.16892 -0.14108 -0.15225 -0.18271 C -0.13559 -0.22433 -0.11493 -0.28469 -0.09895 -0.33234 C -0.08298 -0.37998 -0.06649 -0.43756 -0.05642 -0.46925 C -0.04635 -0.50093 -0.0408 -0.51527 -0.03854 -0.52221 C -0.03628 -0.52914 -0.0368 -0.52914 -0.0427 -0.51111 C -0.04861 -0.49307 -0.06267 -0.45098 -0.0743 -0.41444 C -0.08593 -0.3779 -0.09878 -0.33419 -0.1125 -0.2921 C -0.12621 -0.25 -0.1434 -0.20259 -0.15642 -0.16259 C -0.16944 -0.12258 -0.1809 -0.08395 -0.19062 -0.05135 C -0.20034 -0.01874 -0.20711 0.00531 -0.21527 0.0326 C -0.22343 0.05989 -0.23576 0.09528 -0.23993 0.11285 C -0.24409 0.13043 -0.24114 0.13182 -0.23993 0.13852 C -0.23871 0.14523 -0.23732 0.14893 -0.23316 0.15309 C -0.22899 0.15726 -0.22309 0.16512 -0.21527 0.16396 C -0.20746 0.16281 -0.19843 0.15541 -0.18663 0.14569 C -0.17482 0.13598 -0.1533 0.11517 -0.14409 0.10568 C -0.13489 0.0962 -0.13333 0.09273 -0.13177 0.08926 " pathEditMode="relative" rAng="0" ptsTypes="aaaaaaaaaaaaaaaaaaaaaaaaaaaaaaaaaaaaaaA">
                                      <p:cBhvr>
                                        <p:cTn id="10" dur="8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Используемые материалы: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276475"/>
            <a:ext cx="7920038" cy="2808288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10000"/>
              </a:lnSpc>
            </a:pPr>
            <a:r>
              <a:rPr lang="ru-RU" sz="1800" dirty="0"/>
              <a:t>1. Голованов Ф.Г. </a:t>
            </a:r>
            <a:r>
              <a:rPr lang="ru-RU" sz="1800" b="1" i="1" dirty="0"/>
              <a:t>Демонстрационные карточки печатных и письменных букв.</a:t>
            </a:r>
            <a:r>
              <a:rPr lang="ru-RU" sz="1800" dirty="0"/>
              <a:t> М., Просвещение, 1971 г.</a:t>
            </a:r>
          </a:p>
          <a:p>
            <a:pPr algn="l">
              <a:lnSpc>
                <a:spcPct val="110000"/>
              </a:lnSpc>
            </a:pPr>
            <a:r>
              <a:rPr lang="ru-RU" sz="1800" dirty="0"/>
              <a:t>2. </a:t>
            </a:r>
            <a:r>
              <a:rPr lang="ru-RU" sz="1800" dirty="0">
                <a:hlinkClick r:id="rId2"/>
              </a:rPr>
              <a:t>http://www.lenagold.ru/fon/clipart/k/kar/karanda16.png</a:t>
            </a:r>
            <a:r>
              <a:rPr lang="ru-RU" sz="2400" dirty="0"/>
              <a:t> </a:t>
            </a:r>
            <a:r>
              <a:rPr lang="ru-RU" sz="1800" dirty="0"/>
              <a:t> </a:t>
            </a:r>
            <a:r>
              <a:rPr lang="ru-RU" sz="1600" dirty="0"/>
              <a:t>(картинка с изображением ручки)</a:t>
            </a:r>
          </a:p>
          <a:p>
            <a:pPr algn="l">
              <a:lnSpc>
                <a:spcPct val="110000"/>
              </a:lnSpc>
            </a:pPr>
            <a:endParaRPr lang="en-US" sz="1600" dirty="0"/>
          </a:p>
          <a:p>
            <a:pPr algn="l">
              <a:lnSpc>
                <a:spcPct val="110000"/>
              </a:lnSpc>
            </a:pPr>
            <a:r>
              <a:rPr lang="ru-RU" sz="1600" dirty="0"/>
              <a:t>3. </a:t>
            </a:r>
            <a:r>
              <a:rPr lang="ru-RU" sz="1800" dirty="0" err="1">
                <a:hlinkClick r:id="rId3"/>
              </a:rPr>
              <a:t>www.it-n.ru</a:t>
            </a:r>
            <a:r>
              <a:rPr lang="ru-RU" sz="1800" dirty="0">
                <a:hlinkClick r:id="rId3"/>
              </a:rPr>
              <a:t>/communities.aspx?cat_no=5025&amp;lib_no=23224&amp;tmpl=lib</a:t>
            </a:r>
            <a:r>
              <a:rPr lang="en-US" sz="1800" dirty="0"/>
              <a:t> </a:t>
            </a:r>
            <a:endParaRPr lang="ru-RU" sz="1800" dirty="0"/>
          </a:p>
          <a:p>
            <a:pPr algn="l">
              <a:lnSpc>
                <a:spcPct val="110000"/>
              </a:lnSpc>
            </a:pPr>
            <a:r>
              <a:rPr lang="ru-RU" sz="1600" dirty="0"/>
              <a:t>(шаблон с изображением школьной доски</a:t>
            </a:r>
            <a:r>
              <a:rPr lang="ru-RU" sz="1600" dirty="0" smtClean="0"/>
              <a:t>)</a:t>
            </a:r>
          </a:p>
          <a:p>
            <a:pPr algn="l">
              <a:lnSpc>
                <a:spcPct val="110000"/>
              </a:lnSpc>
            </a:pPr>
            <a:endParaRPr lang="ru-RU" sz="1600" dirty="0" smtClean="0"/>
          </a:p>
          <a:p>
            <a:pPr algn="l">
              <a:lnSpc>
                <a:spcPct val="110000"/>
              </a:lnSpc>
            </a:pPr>
            <a:r>
              <a:rPr lang="ru-RU" sz="1600" dirty="0" smtClean="0"/>
              <a:t>4. Азбука. 1 класс Учебник для </a:t>
            </a:r>
            <a:r>
              <a:rPr lang="ru-RU" sz="1600" dirty="0" err="1" smtClean="0"/>
              <a:t>общеобразоват</a:t>
            </a:r>
            <a:r>
              <a:rPr lang="ru-RU" sz="1600" dirty="0" smtClean="0"/>
              <a:t>. Учреждений </a:t>
            </a:r>
            <a:r>
              <a:rPr lang="en-US" sz="1600" dirty="0" smtClean="0"/>
              <a:t>[</a:t>
            </a:r>
            <a:r>
              <a:rPr lang="ru-RU" sz="1600" dirty="0" smtClean="0"/>
              <a:t>В, Г, Горецкий, В. А. Кирюшкин, Л. А. Виноградская, М. В. </a:t>
            </a:r>
            <a:r>
              <a:rPr lang="ru-RU" sz="1600" dirty="0" err="1" smtClean="0"/>
              <a:t>Бойкина</a:t>
            </a:r>
            <a:r>
              <a:rPr lang="en-US" sz="1600" dirty="0" smtClean="0"/>
              <a:t>]</a:t>
            </a:r>
            <a:r>
              <a:rPr lang="ru-RU" sz="1600" dirty="0" smtClean="0"/>
              <a:t>.</a:t>
            </a:r>
            <a:r>
              <a:rPr lang="en-US" sz="1600" dirty="0" smtClean="0"/>
              <a:t> 4</a:t>
            </a:r>
            <a:r>
              <a:rPr lang="ru-RU" sz="1600" dirty="0" smtClean="0"/>
              <a:t>-е изд. – М. : Просвещение, 2013.</a:t>
            </a:r>
            <a:endParaRPr lang="ru-RU" sz="1600" dirty="0"/>
          </a:p>
          <a:p>
            <a:pPr algn="l">
              <a:lnSpc>
                <a:spcPct val="110000"/>
              </a:lnSpc>
            </a:pPr>
            <a:r>
              <a:rPr lang="en-US" sz="1800" dirty="0"/>
              <a:t>  </a:t>
            </a:r>
            <a:r>
              <a:rPr lang="ru-RU" sz="1800" dirty="0"/>
              <a:t> </a:t>
            </a:r>
            <a:r>
              <a:rPr lang="ru-RU" sz="1800" dirty="0">
                <a:hlinkClick r:id="rId4"/>
              </a:rPr>
              <a:t> </a:t>
            </a:r>
            <a:endParaRPr lang="ru-RU" sz="1600" dirty="0"/>
          </a:p>
          <a:p>
            <a:pPr algn="l">
              <a:lnSpc>
                <a:spcPct val="110000"/>
              </a:lnSpc>
            </a:pPr>
            <a:endParaRPr lang="ru-RU" sz="1600" dirty="0"/>
          </a:p>
        </p:txBody>
      </p:sp>
      <p:sp>
        <p:nvSpPr>
          <p:cNvPr id="104458" name="AutoShape 10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2627313" y="6021388"/>
            <a:ext cx="4392612" cy="431800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3059113" y="6092825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/>
              <a:t>Завершить показ</a:t>
            </a:r>
          </a:p>
        </p:txBody>
      </p:sp>
      <p:sp>
        <p:nvSpPr>
          <p:cNvPr id="104460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476375" y="6021388"/>
            <a:ext cx="935038" cy="431800"/>
          </a:xfrm>
          <a:prstGeom prst="actionButtonBeginning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60648"/>
            <a:ext cx="82809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5400" dirty="0" smtClean="0"/>
              <a:t>1                            3.</a:t>
            </a:r>
          </a:p>
          <a:p>
            <a:endParaRPr lang="ru-RU" sz="4800" dirty="0" smtClean="0"/>
          </a:p>
          <a:p>
            <a:endParaRPr lang="ru-RU" sz="2000" dirty="0" smtClean="0"/>
          </a:p>
          <a:p>
            <a:r>
              <a:rPr lang="ru-RU" sz="5400" dirty="0" smtClean="0"/>
              <a:t>2.                           4.</a:t>
            </a:r>
          </a:p>
          <a:p>
            <a:endParaRPr lang="ru-RU" sz="5400" dirty="0" smtClean="0"/>
          </a:p>
          <a:p>
            <a:r>
              <a:rPr lang="ru-RU" sz="5400" dirty="0" smtClean="0"/>
              <a:t>              5.</a:t>
            </a:r>
            <a:endParaRPr lang="ru-RU" sz="5400" dirty="0"/>
          </a:p>
        </p:txBody>
      </p:sp>
      <p:pic>
        <p:nvPicPr>
          <p:cNvPr id="2" name="Рисунок 1" descr="звук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1512168" cy="18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404664"/>
            <a:ext cx="3195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Arial Narrow" pitchFamily="34" charset="0"/>
              </a:rPr>
              <a:t>План урока</a:t>
            </a:r>
            <a:endParaRPr lang="ru-RU" sz="5400" dirty="0">
              <a:latin typeface="Arial Narrow" pitchFamily="34" charset="0"/>
            </a:endParaRPr>
          </a:p>
        </p:txBody>
      </p:sp>
      <p:pic>
        <p:nvPicPr>
          <p:cNvPr id="7" name="Рисунок 6" descr="0_675b5_b9c922b6_ori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160" y="1268760"/>
            <a:ext cx="1512167" cy="21602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12976"/>
            <a:ext cx="695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05064"/>
            <a:ext cx="73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933056"/>
            <a:ext cx="781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r-zhi.ru/userfiles/02-uchitelu/uchimsa_chitat_bistro_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501008"/>
            <a:ext cx="1985020" cy="141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ice-au.com/images/writing_art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455876" y="4545124"/>
            <a:ext cx="17281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0.gstatic.com/images?q=tbn:ANd9GcRucLYVbIbjvVqdUbgpMDe12bA7VzedUzZxvvSBfBCQsOS2lpGd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1838325" cy="2486026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1475656" y="3573016"/>
            <a:ext cx="6336704" cy="2232248"/>
            <a:chOff x="1475656" y="3573016"/>
            <a:chExt cx="6336704" cy="2232248"/>
          </a:xfrm>
        </p:grpSpPr>
        <p:sp>
          <p:nvSpPr>
            <p:cNvPr id="44" name="Прямоугольный треугольник 43"/>
            <p:cNvSpPr/>
            <p:nvPr/>
          </p:nvSpPr>
          <p:spPr>
            <a:xfrm>
              <a:off x="2843808" y="4077072"/>
              <a:ext cx="1800200" cy="1368152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475656" y="4077072"/>
              <a:ext cx="1368152" cy="13681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843808" y="3789040"/>
              <a:ext cx="0" cy="20162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Прямоугольный треугольник 47"/>
            <p:cNvSpPr/>
            <p:nvPr/>
          </p:nvSpPr>
          <p:spPr>
            <a:xfrm>
              <a:off x="2843808" y="4077072"/>
              <a:ext cx="1800200" cy="1368152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644008" y="4077072"/>
              <a:ext cx="1368152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012160" y="3789040"/>
              <a:ext cx="0" cy="20162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Прямоугольный треугольник 52"/>
            <p:cNvSpPr/>
            <p:nvPr/>
          </p:nvSpPr>
          <p:spPr>
            <a:xfrm>
              <a:off x="6012160" y="4077072"/>
              <a:ext cx="1800200" cy="1368152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ый треугольник 53"/>
            <p:cNvSpPr/>
            <p:nvPr/>
          </p:nvSpPr>
          <p:spPr>
            <a:xfrm>
              <a:off x="6012160" y="4077072"/>
              <a:ext cx="1800200" cy="1368152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3779912" y="3573016"/>
              <a:ext cx="144016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87624" y="1844824"/>
            <a:ext cx="6480720" cy="2016224"/>
            <a:chOff x="1475656" y="3573016"/>
            <a:chExt cx="6336704" cy="2232248"/>
          </a:xfrm>
        </p:grpSpPr>
        <p:sp>
          <p:nvSpPr>
            <p:cNvPr id="3" name="Прямоугольный треугольник 2"/>
            <p:cNvSpPr/>
            <p:nvPr/>
          </p:nvSpPr>
          <p:spPr>
            <a:xfrm>
              <a:off x="2843808" y="4077072"/>
              <a:ext cx="1800200" cy="1368152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475656" y="4077072"/>
              <a:ext cx="1368152" cy="13681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2843808" y="3789040"/>
              <a:ext cx="0" cy="20162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ый треугольник 5"/>
            <p:cNvSpPr/>
            <p:nvPr/>
          </p:nvSpPr>
          <p:spPr>
            <a:xfrm>
              <a:off x="2843808" y="4077072"/>
              <a:ext cx="1800200" cy="1368152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44008" y="4077072"/>
              <a:ext cx="1368152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6012160" y="3789040"/>
              <a:ext cx="0" cy="20162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ый треугольник 8"/>
            <p:cNvSpPr/>
            <p:nvPr/>
          </p:nvSpPr>
          <p:spPr>
            <a:xfrm>
              <a:off x="6012160" y="4077072"/>
              <a:ext cx="1800200" cy="1368152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9"/>
            <p:cNvSpPr/>
            <p:nvPr/>
          </p:nvSpPr>
          <p:spPr>
            <a:xfrm>
              <a:off x="6012160" y="4077072"/>
              <a:ext cx="1800200" cy="1368152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3779912" y="3573016"/>
              <a:ext cx="144016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fb.ru/misc/i/gallery/11175/264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2520280" cy="2627021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Ry2fhFUSrReO4ELC5Fp61OD79y7Q2c51dQpAPk8doEDIdZnwV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39" y="4581128"/>
            <a:ext cx="2888455" cy="1800200"/>
          </a:xfrm>
          <a:prstGeom prst="rect">
            <a:avLst/>
          </a:prstGeom>
          <a:noFill/>
        </p:spPr>
      </p:pic>
      <p:pic>
        <p:nvPicPr>
          <p:cNvPr id="1030" name="Picture 6" descr="http://shkolazhizni.ru/img/content/i18/18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81128"/>
            <a:ext cx="2448272" cy="173419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67544" y="83671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rial Narrow" pitchFamily="34" charset="0"/>
              </a:rPr>
              <a:t>Слово одно, а значение разное.</a:t>
            </a:r>
            <a:endParaRPr lang="ru-RU" sz="4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1.bp.blogspot.com/-TlsU6YWo_u0/UKta8s7iNJI/AAAAAAAABwU/TUuyVhZ3JJI/s1600/%D0%BC%D0%B0%D0%BB%D1%8E%D0%BD%D0%BE%D0%BA+%D0%B1%D1%83%D0%BA%D0%B2%D0%B8+%D0%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971219"/>
            <a:ext cx="2051720" cy="1886781"/>
          </a:xfrm>
          <a:prstGeom prst="rect">
            <a:avLst/>
          </a:prstGeom>
          <a:noFill/>
        </p:spPr>
      </p:pic>
      <p:pic>
        <p:nvPicPr>
          <p:cNvPr id="2052" name="Picture 4" descr="http://detskiy-sad.com/wp-content/uploads/2011/11/alfavit-dlya-detei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-1"/>
            <a:ext cx="4644008" cy="3837419"/>
          </a:xfrm>
          <a:prstGeom prst="rect">
            <a:avLst/>
          </a:prstGeom>
          <a:noFill/>
        </p:spPr>
      </p:pic>
      <p:pic>
        <p:nvPicPr>
          <p:cNvPr id="2054" name="Picture 6" descr="http://900igr.net/datas/russkij-jazyk/Glasnye-bukvy/0005-005-Bukva-I-naiskosok-Primerjala-pojas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7012"/>
            <a:ext cx="4499992" cy="3320988"/>
          </a:xfrm>
          <a:prstGeom prst="rect">
            <a:avLst/>
          </a:prstGeom>
          <a:noFill/>
        </p:spPr>
      </p:pic>
      <p:pic>
        <p:nvPicPr>
          <p:cNvPr id="2056" name="Picture 8" descr="https://encrypted-tbn3.gstatic.com/images?q=tbn:ANd9GcT17SwYt5tSnRXvapmpAvtNOXj4vfWGX9EoYza2mKS3npg7fb4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2656"/>
            <a:ext cx="3888432" cy="27628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3861048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Молоток я раздобыл,</a:t>
            </a:r>
          </a:p>
          <a:p>
            <a:r>
              <a:rPr lang="ru-RU" sz="2400" dirty="0" smtClean="0">
                <a:latin typeface="Arial Narrow" pitchFamily="34" charset="0"/>
              </a:rPr>
              <a:t>Из дощечек букву сбил.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 Narrow" pitchFamily="34" charset="0"/>
              </a:rPr>
              <a:t>Сколько здесь дощечек?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 Narrow" pitchFamily="34" charset="0"/>
              </a:rPr>
              <a:t>- Три!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 Narrow" pitchFamily="34" charset="0"/>
              </a:rPr>
              <a:t>- А какая буква?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Arial Narrow" pitchFamily="34" charset="0"/>
              </a:rPr>
              <a:t>- И!</a:t>
            </a:r>
          </a:p>
          <a:p>
            <a:r>
              <a:rPr lang="ru-RU" sz="2400" dirty="0" smtClean="0">
                <a:latin typeface="Arial Narrow" pitchFamily="34" charset="0"/>
              </a:rPr>
              <a:t>                  </a:t>
            </a:r>
            <a:r>
              <a:rPr lang="ru-RU" sz="1600" dirty="0" smtClean="0">
                <a:latin typeface="Arial Narrow" pitchFamily="34" charset="0"/>
              </a:rPr>
              <a:t>Е. </a:t>
            </a:r>
            <a:r>
              <a:rPr lang="ru-RU" sz="1600" dirty="0" err="1" smtClean="0">
                <a:latin typeface="Arial Narrow" pitchFamily="34" charset="0"/>
              </a:rPr>
              <a:t>Тарлапан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6146" name="AutoShape 2" descr="data:image/jpeg;base64,/9j/4AAQSkZJRgABAQAAAQABAAD/2wCEAAkGBxQREhQUExQVFBQXGBoZGBcWFh0WGhwUFhkYGBYVGBYYHCgiHxslHR0ZIjEhJSkuLi4uGCA1ODMsNygtLiwBCgoKDg0OGxAQGzQkICQ4LSwvLCwuNywsLCwsOC8sLCwsLCwvLCwsLCwsLCwsLCwsLCwsLCwsLCwsLCwsLCwsLP/AABEIAMAAqAMBEQACEQEDEQH/xAAcAAABBAMBAAAAAAAAAAAAAAAABAUGBwEDCAL/xABIEAACAQIDAwcHCwIEBAcAAAABAgMAEQQSIQUGMQcTQVFxcrIUIjNTYZLRIzI0NUJzgZGhscEkUmJjgtIVwvDxFyWDoqPD4f/EABwBAQACAwEBAQAAAAAAAAAAAAAFBgMEBwIBCP/EADoRAAEDAQMJBwIFBQEBAQAAAAEAAgMEBRFxEhMhMTNBUpGxBhQ0UWGBwSIyI0Kh0fAVJHKS4WLxgv/aAAwDAQACEQMRAD8AuDAYKMxxkxoSUX7I6h7K1IIIjE0lo1DcPJbM00gkcA46zvSjyGP1ae6PhWXu0PAOQWPPy8R5o8hj9Wnuj4U7tDwDkEz8vEeaPIY/Vp7o+FO7Q8A5BM/LxHmjyGP1ae6PhTu0PAOQTPy8R5o8hj9Wnuj4U7tDwDkEz8vEeaPIY/Vp7o+FO7Q8A5BM/LxHmjyGP1ae6PhTu0PAOQTPy8R5o8hj9Wnuj4U7tDwDkEz8vEeaPIY/Vp7o+FO7Q8A5BM/LxHmjyGP1ae6PhTu0PAOQTPy8R5o8hj9Wnuj4U7tDwDkEz8vEeaPIY/Vp7o+FO7Q8A5BM/LxHmjyGP1ae6PhTu0PAOQTPy8R5o8hj9Wnuj4U7tDwDkEz8vEeaPIY/Vp7o+FO7Q8A5BM/LxHmjyGP1ae6PhTu0PAOQTPy8R5o8hj9Wnuj4U7tDwDkEz8vEeaPIY/Vp7o+FO7Q8A5BM/LxHmjyGP1ae6PhTu0PAOQTPy8R5rRj8FGIpCI0ByN9kdR9lYainiETiGDUdw8lkhmkMjQXHWN637O9FH3F8IrNTbFmA6LHPtXYlKazLEiiIoiKIiiIoiKIiiIoiKIiiIoiKIiiIoiKIiiIoiKIk+0PRSdxvCaw1OxfgeiywbVuIWNneij7i+EUptizAdEn2rsSlNZliRREURFERREURFERREURFERREURFERREURFERREURFESfaHopO43hNYanYvwPRZYNq3ELGzvRR9xfCKU2xZgOiT7V2JSmsyxIoiKIiiIoiKIiiIoiKIiiIoiKIiiIoiKIiiIoiKIiiJPtD0UncbwmsNTsX4HossG1biFjZ3oo+4vhFKbYswHRJ9q7EpTWZYkURFERREURFERREURFERREURFERREURFERREURFERREn2h6KTuN4TWGp2L8D0WWDatxCxs70UfcXwilNsWYDok+1diUprMsSKIiiIoiKIiiIoiKIiiIoiKIiiIoiKIiiIoiKIiiIoiT7Q9FJ3G8JrDU7F+B6LLBtW4hY2d6KPuL4RSm2LMB0SfauxKU1mWJFERREURFERREURFERREURFERREURFERREURBoiwKIs0RJ9oeik7jeE1hqdi/A9Flg2rcQsbO9FH3F8IpTbFmA6JPtXYlKazLEtGNxSQo0kjBEUXZmNgAOkmvTWue4NaLyUVbbP5YcO+LaN1KYYlRHLw1+00gPBSbdlteOlgl7N1DKcSA3u3t/bzWITC+5WcrX1GoqurKvVEXljRFXW8nKWI5FXChZQp+UZtFYDTKhHi/Q1OUliSTRl7zk+SlILNc9pL9HkpVuzvVBjh8mSrgXaNvnAcL6aEcNRUbVUc1M66QLSnppITc8J9rVWBFERRFg0RQDfnf4YfNBhjecGzNa6pob263HV0Vqz1Ij0DWp6ybDkq/rk0M895w/dbNz+UKPEBYsSVjnJsDayNwC2JOjEnhSCpEmg615tOw5qS97fqZ5+WKnYraUGvGImWNWdiFVRck6AAcTX1rS43DWvrWlxuaLyqp3i33lxDZYSYolYFSPntl4M3UOnL+fVVmorJY1l8wvJ3eX/VcLPsJjWZVQL3Hd5f9Un3S31GIIinskx0BAsrdXY3sqOrrLdB9bNLf1CibSsZ9N9celv6hTIVEqEWjaHopO43hNYanYvwPRZYNq3ELGzvRR9xfCKU2xZgOiT7V2JWrbe1I8JBJPKbJGLm3E9QA6zwrahhdNI2Nms6FhJu0lc277b8T7TYZ/k4l1WJTcA9bGwzN7bfhXSLLseKibeNLt5+FqPkLlFjUyFiVkcnXKY2CywYkl8MBZSBdo7XOlvnL0W6NKqttWEJgZ4dDtZG4/8AVnjlu0FX6r3AI6RfXTj7DVDW0qg3/wB8pZZZcPE2SFSUbLxci6vmPQL3Fh1catNkWWxzRUSafIeSm6CibkiR2knV6KDGrOFLrZh5mR1dCVZSCrDiCOBrDNC2ZhY8aCvjmNeMly6A3R2i2JwcEz2zulzl0F7kaD8K5xI0NeWjzVRkaGvIG4lPFeV4RRFCeVTaU0GFURNl5x+bYjRspVm81r6fNse3orWqnlrNG9SlkRU75y6oNzWjK06tCptIfy9lRYZ5rZtPt21hMdEy/wD9HV7BezGCCLca93BVGHtJXNq21Mkhdp0t/KRvF2pWlyT7enxHPQzNzgiEbKx1azmQFSekDJoeOvTUlTSOe36tys9sU8EcjXwfa8ZQ9MFjlWxbBoIgbIyuxXrKlAL9lzVmsJrS9xI0rf7NsYZHkjSLlAKsquKwRXwhfCL1bHJvjXlwpzuXKSFQTqQLKQt/YDVNtSFsVQQ0aDpXPrZp2wVRa0XA3FSbaHopO43hNRNTsX4HotCDatxCxs70UfcXwilNsWYDok+1diUw8pkStszF5he0ZYd4WIP51KWWbqyI/wDoLA/7SuXia6uFoLFfUWH4HsrDUbF+B6L6Na7IrjykFQe/cYXaGJCgAZ72AtqVUk/iST+NX2xz/Zs9+qs9Bpp2pPgd2cXMgkigd0PBhbX9a9yWrSxuLXO0hen1kLDc52lIMZg5IXKSoUccVPH9K2YKmOoZlRm8LNFK2QZTdSvHk5W2zcIOqO36mudyi6R2JVUmF0jh6lSSsaxooiqvlZ2uHkjwy8I/lH77CyD8FLfmOqtKqeNDFEWnPoEQxKhuzNjT4nNzMTSZbZrW0vwGprWbG532hRkdPJKL2C9eto7CxGHUNNE0YJsL24/gaOjc0XkL7JTSxtynC5SzkccjE4oWuDFESeoh5LA97MfcNbdJqKnbPqXS04jd+S8DA6U9crHo8P15m/YVaLCP4jx6K4dmj+K8egVcVZlckURWRyT4gGKePXMsiueqzrlH4+Yf0qq2426cH0VJ7Rt/uWn0+SprtD0UncbwmoCp2L8D0UJBtW4hY2d6KPuL4RSm2LMB0SfauxKbd9lBwGKBFxzL6HsNb9GbqiM+o6rC7UuUTXXFHor6iw/A9lYajZOwPRfRrXZNcfUgqE3++sMT3x4Fq92P4Nnv1Vms/wAO33Vq8nH1fB2N4jVQtDxUmJUFWbd2KrXlMH9c/D5o/njVosHwvuVM2YfwFZ/J6P8Ay7C9z/mNVGoF0zx6nqoOo2z8T1UirCsKZ96tuLgsO0ptm+bGv90hBIH6E9gNeJHhjbysM8wiYXFUZh4JMTKFW7yyNxPSx1LH9TUWAXuu3lVlofNJ6lXvu9sdMJAkKa21Zv7nPzmNSkbAxuSFZ4YhEwNCifK49oI/bIv7NWKq2axVdNJUMEcQJcSLgPVMXI3iD5TiEsLNEpv0/JvYD/5DWCiN+UrJadlR2bTwQt13G8+Z0J85Wj5uG70n7LVpsPbOwWfs4f7h2CrurSrqiiKweSUfSv8A0v8A7KrNuj8RmCp3aQfjMPop5tD0Uncbwmq5U7F+B6KvwbVuIWNneij7i+EUptizAdEn2rsSkm9GH5zB4lL2zROL2v8AZPRW5T7Zl3mOqwlclV18KPRX1Fh+BrDPsnYFfRrXZNceUgqD39+sMT3x4Fq92N4Nvv1Vms7w7fdWtycfV8HY3iNVG0PFSYlQVZt3Yqs+UpbY5/aF/mrRYPhfcqaszYe6s3k3xKybPgym+UMp9jKxuKqdX4iTF3VQVTtn4nqn7FYyOK3OSIl72zMFvbja/HiPzrXWFUtvzvH5bP5pPMpogOgPXJbrP7dtRs8uWfQKu11TnX3N1BTTk03b5iPymQfKSDzAR82M637W49gFbNPFkjKOsqQoKXNty3az+iesFvOJsa2GRbqiks9+DAgZbVkEoL8kLZbUh0pjG5MHK/8AR0+8X9mrDW7NWrsz40YFRTkv2pDh8VI00ixqYWALG1znjNqw0H5vZSXaxt+Zu/8AXwpFyibYwmJji5qZZJFc2CG/mkecT+Qq02If7g4KL7PXiqN43fsoLVrV3RRFKNyttPhRNkiSTNkuWlMdsua1rRtfj7KrHaBwa6P3+FWbdpTM9hBu0FWVFimlwnOOnNs8RYoGz5SVJtmsL9thVdqNi/A9FVIdq0eo6pVs/wBFH3F8IpTbFmA6JPtHYlQnfudhLKodwvkymwZgLkzg6A26F/SszCc9Hd5jqFs0jGuY8kX3Bc7V2RQKkOL3TljwKY0uhRyBlB84BtAf/wAqrU/amnntd9lBjstoOndo0/OtZzARHlqO1aH/AGlYArzkw6kklQSSSSRxJNyTXDwTcrvkMG5QnbygTuALC40HYK6JYRvoWe/VbEQuACuXk4+r4OxvEaqloeKkxKrNZt3YqtOUof1z6fZX+atFg+E9ypqzD+B7pw3fA8njtpprbrvqdOmqbagLayQepWYtF5xTfvNiwAIwBc6k24D2X6/4qMkddoVZ7QV4iZ3dmgnXh/1btwN3PLJyzg8zFYt1M3FU/k+y3XXyniy3adQVboabOvvdqCsLfveEYSCyn5V7hB1dbdguP0rcmkyG+pUtWVAhj0azqUJ5KJAMawJ1MbWudSbi9a1L9xKjbL2jin7lgP8ATp31/ZqyVuzV+7M+N9ioFuaTzr2P2P8AmFadNvVmtq/8P3+E9bxKTGpJOjfncEVZbAddVXehUdQH8YJs2OsJkHPlgljw6+gEjWp23H2g2lJs8AyXjX5b7r9F6k6504i/AGlaceE5x+auY7+aTxtW3ZpqTSsNUAJLvqA1XrJS53NDO/dvTtulhZJnlSNcxCBuIHSRxNQnaJuU+O71+FDW3UsiezK8j8K1+aKYXKeKw2PaEsar1RsX4HoqhDtW4hKNn+ij7i+EUptizAdEn2rsSo5ygbLz4aabnHBjhfKoy5bnUk3F7mwHHoFbcDA6ZmI6pHO6NrgN65jrsCil7505ctzlve19L9dqxZhmXnMkZWq+7Tdil5uuWpuBr7Ns3YFBrXU7box+sk/9v+2uMiIKe/qEvoqi31wYhxksYYsFI1a19QD0ACr7YYuo2jFTVFIZIg4q2eTj6vg7G8Rqp2h4qTEqArNu7FVnylH+uk7F/mrRYPhfcqas3YKX7r4PCxbNTEzLfKGJ846nMbALe1ydKq1rZIqpHHzURX1bopHm+4BV7DFJjMRZQOclbgBoL8f9IH7VXtMjsVS3GSqmvOklXbgcJFs7ChQbKguzHS5+0xqTa0MbcrFG1kMd24Knto4mTaOJd+A6L65UvoO01HkmV15UOyN9dMdNwUn3RwITEwxx2uGLuTxyKCCT+JAt7a2oWgHQp6OnZBHc0aDvTjyv/R076/s1ea3Zqw9mfG+xUQ5LsOkmOyuocc2+jajS3RWvQ/cVMdqiWwxkeZ6Kc7/7GiTCs8USKwdSSoANr2qyWRoqm+6r1iyONay8+fRVlVyV9RRFM+Sn6VN9yPHVat77me/wqh2m2keDvhWVtD0Uncbwmq3U7F+B6KvQbVuIWNneij7i+EUptizAdEn2rsSmPlJ+q8Z9y1b9H4iPEdVhdqK5bNdcUeivqLDcDWKfZuwK+jWuya48pBUPyh/WOI7V8C1d7D8IMSrJZuwCtLk4+r4OxvEaqloeKkxKhKvbuxVZ8pR/rpOxf5q0WD4X3KmrN2AxSTHbcZ8LBhgLJHdmv9p7m34AH9fZVItmbKq5ANV5VIt2py6l8bdQKsDcHYYwUDYufR3W4Fvmx8QO83wrDTxZDco617s+lzbct2spl3gxM+KRlMhXM2bLfzR/h7NB+VeZCXi5b1VTGaPIBuKjcBOGic/Jly2TMJBYEXsDcDzvZXgRljfp1rJZVFDC8NldoJ0kJ35IHzY1ze/yTa3v9pa8URJe4lW7tKyNlPC2L7dN12AUj5X/AKOnfX9mrNW7JaPZnx3sVFOSb6wH3b/xWtQ/cVM9q/Dx4/Csrf8A+gy/6fEKstleKb7qt2J41nv0VO1cl0BFEUz5KR/Uz/dL46rdvD6me/wqh2mH1xn0PwrK2h6KTuN4TVaqdi/A9FXYNq3ELGzvRR9xfCKU2xZgOiT7V2JTLyjfVmM+5apGh8TH/k3qsJ1LlmutKPRX1Fh+B7Kw1Gydgei+jWuya48pBUPyhfWOI7y+BavFh+DGJVks3YD3VpcnH1fB2N4jVUtDxUmJUJV7d2KrXlIH9dJ2Lft1qSitEUVm5X5nEgLLJaAo6DK/MSQP3Snk83b8qm5xx8jEQTcaM/QvZ0n8OuqhBGXuynfwqo0MBnky37teKle822GmcxBSsaMQQRqzqbXI/tHEdfGtuRx1BWRjd6j0IBLMOnQH2DTQ9t6xlZU14baGHVjEiOywqGmWNcykMFdI4wB8/iCdeJPRWXJAuJWLKJTxyayFseXMTQ87AzBG4gZl0P6V5jYBISFuS1BfRsjJ0tJuwI/4nflha2HT2yLb8mrHW7JSHZo/3wwKivJN9PH3b/xWtQ/ecFOdq/DMx+FZO/8A9Bl/0+IVZbJ8U33VYsTxrPfoqeq5LoKKIpvyUr8vOf8ALXxGq9bo0MOKqnaYbM4qxtoeik7jeE1V6nYvwPRVmDatxCxs/wBFH3F8IpTbFmA6JPtXYlN++TAYHFEm3yL+E1v0XiI8R1WE6lyfXXFHor6iDXl4vaQvoXVO+eLeOAc3mBZ1Usv2Rqbn2XAH41xh5uCkmi8qnd8sWJsZM4FrkaHuir1YRvo2nHqrHZwugHurb5OPq+DsbxGqpaHipMSoOr27sVBN8cBJitp81GAWYAdgFyWNugVC1Bc+QRg6v081W64PmqBGN36easiGGLZ2FsNEjUknpJHFj7Sa2wBG3BSrWsgj9AqX21t6XESPIzsga+gOip1flWg175JBk6STqUI2sldPlA6yNA8lKUIsMtsttLcLdFZzrVpSXaELTQukbmJmBAa2qnpNga+jRpQpJyY7rSw7RRpcW0uRHYJdjxAFzmPtrM14JuCxujcG5e7VepTyx+gj+8HhesFZslN9m/HDAqL8k308fdv/ABWtQ/ecFO9q/DM/y+CrJ3/+gy/6fEKstleKb7qsWL41nuqeq5LoKKIpnyW4i2JkS180d79WVhp+N/0qAt77GYlVftN9keJ+FZW0PRSdxvCaqtTsX4HoqtBtW4hY2f6KPuL4RSm2LMB0SfauxKh29u9CvhsXEsTkhZI811tcAgm2a9r/ALVtUsgFQweo6r33SR0WcGpc412C9Q63vgpAgkKOI2Ng5UhSeoNwrXbW07pTA14LxpLbxeBgvuSbr7knrZXldBYra4xGDw6KjB0SIgswCkhAGvlueBNtONq4vO9pe4ep6qwsoJNDrwq5259Ik7R+wq72CQKFpx6qZpG5uPJduVzcnH1fB2N4jVUrJGyTve3USVXKiRskpc03gp2g2VHHK84HyjgAt/hGtvz/AIrVyRfetYRtDsoDT5qs+UreLnpPJ0PmIfP6buOA7B+9aVTLecgKGtGpyjmm6hrUZ2dsYYhGzlgnAZTYk9P4Csln1D6WUTMAvGq/Ssll0mX+I7VuS/YeAkw94jNzi8EuvzMupB16QR09FSNpVsdZIJGxhp33HWfNT7IXMZffeCjeCXm7Ne7dABsCCCPOHTY1EyvyG5QUvZFJ3qQxHUbifPR5fKX8j7f1jj/KP6EVjoje8kqZ7URtjpo2sFwv+FIOWM/IR/eDwtWxW7JQ/ZvxwwKge5WKeLFBo2ynK3EZgR1WNadI7JcVZu0MLZYWNd5/BUu3r2xNNh8rMLZlvlAF9eB46dlWCyZCaxgx6KAoKOOOpY5vn8KJYTDNK6oguzGwFXGsq4qSF08xua3SSrXNM2Fhe/UFu2ps18O+SQAEi4sbi1alk2xTWpCZqcm4G7SLjesNJVx1Lcpi37vm0twSDlPAkdI6jWn2h2LcVqWowOa2/wA1amxXDYAWYtaNwSSScwzBrk9N71VZ9g7A9FSGgCoA9flOuA9FH3F8Ir7TbFmA6LHPtHYlV9t3ASDythC+QGQ3CnpXNmHSePEe3qr3G055p9R1UhDURiDIJ03KgjXZwFWlK9o77vPgFwTRIAuW0gNjZCCBltx9t6pVH2NipLadajJTpyjknzdr07x5C73Ww6oLo8i5ROrstZXxsbZsz4eFlicgxp0W+yOg2riksbst143nqrcyrhDACdwUK3iw7JipVdSpBBsRbSw17KmjXGmskRj7nEj23rRte0hDRnIOl5IHyrM3K3jwsGDijkmRXANweIuSag4pGhgF6gaapibE0Fw1L1vVvvCsB8nkV5DoLdH+I9lJZ2tb9J0r5UVzGR3sN5VUYWHnGAva/Fj0DpJrQY0uKiaOmNTMI+Z8lMRg8qfJnIo0+Zm101v1/GtzVoV87tAGgMdcAl0Gw5JEDLG7q1zmUhb9Btrw0r0Gu8l7y6UNyCb1H999lyQxRs8boDIdWN7sVYgcT0A1r1TSGaVM2C+E1N0XkVu5KCFxbOSAFjN7kDiRbjxrHQ/cVsdq9gwevwpHysTpJhkKsptIvAg9DdFbNaRm1Ddmmnvt/oVBNy8K8uJCxrmbIxtcDTTW7ECtSkblOKsXaGcRRRkjf8KVbybJxEcDNJGEUFdS6nXNwst6n7KjLathv/lyr9BXNkqo2gHX8KKRuVIKkgjUEcQau80LJmGOQXtOgg6irg9jXtyXC8L1icQ0jFnYsx6Sb1ipaOCljzcDA1vkF5ihZE3JYLgnzcfZvlGIK5ioCE3Av0gW1qKt5uVC0eqhbemdFE0t81Z2F2aMNhGiDFrLISx4ktmYmw4amqnUC6F2B6KnxOypg47yOqXbP9FH3F8Ir7TbFmA6LzPtXYladu6Yaf7qTwNWww3OCxLkWuxqORREURdWbp40Ps/DSsMo5hSdb2CrYm9vZeuQVAumePInqVvg6FTW8m2PLMQ89soawUcbKBYAn/rjULLJln0Vaq6gzSX7hqTZWJaqKYL6ASbgpJuwq82zDjmsT2AW/epSeifSODH6yAeat9NZ/c2gO+4i8/spLsvDzYy65yEUlXk08y1ja395BBF9Nb+yvLW36VmcQFM5NqQwQBowDGtkUJ7OgVhmrooos6DeNWhRVRaUMUGeByhfdoUU5ZJAcLEAQSJxcX1F4pbXpWn8P3Vz7Lkd9P8AifhVJUUuhXBYCil6+ZIvvuUy5KnAx63IF43Aubam1gPbW7QkB5vVV7WXd3Z/l8Kc7xbQGJw2NR0y8yRlOa+ZrnKbWFtRw1qUsita+rAOjJdd1Co1h17JKwX/AE5Lsn4/VVfXQ11QIr6vqlHJuT5atiQMj3HXwteoa2xfTg+qr/aJt9MD6q1doeik7jeE1T6nYvwPRU6DatxC84D0UfcXwilPsWYDok+1diVEd6ttAn5OQGNoJL2N1JKuB+PCo2orcmpYWO+k61XKivDauMtf9B0HyXOEi2JB0I0I7Oiu9xvD2hw1Fbxu3LzXpfECiLoHczeILh8Kua8K4bzxlucy8a4nadXm7UmYT9IvP6rD37JqXMv+lrQTiozylRxpi15lVVGhR7KLAks9zYdPCpyyrMprQic5/pcR63qdpLNpq+Nz3DyII9VFlatCu7O1NP8AUz62+Y18v2UTXdnain+qP62+mvksO1bvZ2yjI/vEo0D7fU+a3Oz1lFz+8SjQNQ9fNSLdo/JEW0Lm5HRov6U7RD+89h8qbtHRLf6J0lxzD5FHORiM6A+bbWzezVSPbVUtGQtpyL9arFtyNZSu06TqS/8A4geajRD5yO7ajTMSMunTbX86hDUBscbBuvPvu5KompbHFCzXk3uOJ1ckxb0SL5MFys0plEksrHUsA6gd2zH8TW7DUiRpaBp1knfgr/2FtATWnkht17XEknSfIBRCsi7KiiJfsVWMoykDp466dXtvavErw2Mkqk9u5WxWaHu3OHyprjMazJKNDnOZtOLa/wC41jsmoea+O83ZTwff+FccsSrkFpxXnJyntcfc/N9yitdrC/Q4RX1ekowErK6lWZTcC6m2lxfhVd7UX/055G65Vftff/SpSNysvZe0JJ5sYSxMQi80X0DFejts1UWOodMJdOgN+P8A6qHZVX3ioBBvAyevzp5KUYAfJR9xfCKkqfYswHRSc+1diVU+JwxgmaBzohIDHQlejp6qqlXBmnuA/nqqPaFCIi4s9Bd6eaqCeN3YtkcXu9iCSFOtySNdOmv0JQVUDaeNmWLw1o1gbhu3YKxBhaA3y9v0SrCbHd1ckMpUqACh1zf9D86j7W7QQ2fLGHaWuDr7jfddddzvK+kgaCkmIwrRtlYWYAEjquL61J0NpwVkImjOg3gX6NS+XjWrB3TnDwQi2i3FyekXrifauLN2pOfMj4UDaMGbzjwfuuWN5pWdoyxvZCq8PmBmsBb8eNXPsUT3I3+avvZdt1CP5uTMKuNysqK+6kT7sadkgbLlBLGxJ6bAfNA6ONiRe9c97UVDYqvTruCrNs1bYJQDruS7AusSoovpe/bxv+tc/qA+V7nu1rntbSS1Ekkh0+X7Le2OAvYX9vCsIgcdZWs2y5HAFzrvRNG38UWQCwAzfwTW7SwBrifRXfsNRMgtVrr7zc5MFbdy7ZeiiJZsibJMh48f2rxMzLiPsqT29iEtlZF917mp5xMpIa3T0DXiQOFZbHDRXw37iFzmx4WMrKe8fa5ulJ0jZvmqTrbQX1te2nsrrwmj4hzXZhPFryhzWkSqdLivIqYTqeOYXkVcB1PHMJds4qJPP6jxNvO6P+1QPal5NmuyNN5A0Ks9snudZL81pvIGhWFuabw4phwKgA+0K9x+o/Oue2ZG5sMxPl0BXOey9PJFK7LF15b+l/7qX7P9FH3F8IqeptizAdFZJ9q7EpDtXd2DESJJIpJUEW4Bh0Buu3R214lpY5XBzt36rUkgZI4FyaptxYWdm52YKdAobgOlbm919lazrMic6+8/z2WE0bCb7zzWG3BgPGWc9rKf3Wvn9LivvvP6fsvncWeZWItwIFN1kmB6wVv+eSn9Li0aT/PZfHUEbtZK8jk8w4+3L+a/7K9GzIyby4nl+y9dyZ5leP8Aw1wZYMxlfrBYC/blArapoX0wuikcB5A3dFniidF9jyMDct45OsBYjmjr/mN8a2s9PddnXf7H91nzkvG7mUmk5MsGb25wDqDA2/Ei9eDJU36J3/7LwXTbpHc16g3X2dCpiPFXVSxazZ3uUQlQLnXh7a1pKVso/FJcfMnTzWJ8Ik0yEuPmTpXrC7H2aGuLNlz/ADnYraK3OHXQhcwueuvDaCAG+5eBSRDcveJ2bs2QqLICQh8wkaSm0YNuGYnQGvTqKB35bsNC+upYjuWh929mMVU+cWdkUCRiS6aOBb+3pPRXkUEA1D9SvscDY3ZTCQfME3pFtDcrZsb5byqbXKR3lIH9xGViAfbXl9AxxvvI/mC3O9Ve6Z/+xWqfdDZiOBJK5Nhdb6BW+bnyr5oPttRlC1v5j/PZYs5UHXM8/wD6K9y7LghkaPBwxhxaMM685mk0LIob7KrYu59g41sCnjBvIvxXjNgm915xN/VOH/B9mtKFDWdnZVVZGHnqTcADh8027DbhWA2fATfd+qwGjhO5eV2Xs1TZWfptleSxZB52Vl0LAcba2p/T4PL9SvgoYRqC3bvbMweIiLjDgKCQC2bVATlfMwF7gX04Xr2KGAflXrucPCFsjwezHawWImzNc3AIT57K50Nri5B0uK9iliAycnR5bl77vHdk3aPLdySzBT4URSxYawtGz5QCLqwIDjMNQbWuK8yxtjge1ouFx6LYpY2skaGjeOqX4DGxiOMGRAQi/aHUPbXmCeIRNBcNQ3jyWeaGQyOIadZ3JR5dH6xPeHxrL3mHjHMLHmJeE8keXR+sT3h8ad5h4xzCZiXhPJHl0frE94fGneYeMcwmYl4TyR5dH6xPeHxp3mHjHMJmJeE8keXR+sT3h8ad5h4xzCZiXhPJHl0frE94fGneYeMcwmYl4TyR5dH6xPeHxp3mHjHMJmJeE8kHHR+sj94fGneYeMcwmYl4TyUWxu70UsjyHFgM0yyrbL8mAqqwU5vnNlHn9A0A43d4h4xzCZiThPJZ2ju3hpDZZo44xC8QjFiuZzfO3ni4BsculyONO8Q8Y5hMxLwnktkuwIDHGi4gKwZGkkDDO4QWtfN5vsOthw66d4h4xzCZiXhPJZ2ZsSHDq5jmi5y7mJmAyxK7FgioH1AuLm/nWHZTvEPGOYTMScJ5LGP2SJpucOKhQ3Xz4gUlKobhGcS2I4/Z4E07xDxjmEzEvCeSP+CoecRsTEYJJTK6AAO7FgwV5C5uosBooNgBfSneIeMcwmYl4TyWcBssQNKY8VCvOM7Zsil7uzMAzmTVQTwAHCneIeMcwmYl4TyWqLd+JFjRMQgRYpEbgXMkoAM2bOPOtfiDYE2407xDxjmEzEvCeS84fYKrC0flUObmmijcLqgItcZpWtp0Llp3iHjHMJmJOE8ktxeB53Dth2xUSo0TR+YoW17BMvyhsoAta+t+NO8Q8Y5hMxLwnkkOI3eSSJkfEw5iEAYLoFRgwQhpScptYqCBTvEPGOYTMS8J5JxwuHSKOctNE8jqbldDoGsLs7MePSewCsNRURGJwDhqO8eSyQwyCRpLTrG5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Arial Narrow" pitchFamily="34" charset="0"/>
            </a:endParaRPr>
          </a:p>
          <a:p>
            <a:endParaRPr lang="ru-RU" sz="3200" dirty="0" smtClean="0">
              <a:latin typeface="Arial Narrow" pitchFamily="34" charset="0"/>
            </a:endParaRPr>
          </a:p>
          <a:p>
            <a:pPr marL="271463"/>
            <a:r>
              <a:rPr lang="ru-RU" sz="3200" dirty="0" smtClean="0">
                <a:latin typeface="Arial Narrow" pitchFamily="34" charset="0"/>
              </a:rPr>
              <a:t>И – а      И – о      И – </a:t>
            </a:r>
            <a:r>
              <a:rPr lang="ru-RU" sz="3200" dirty="0" err="1" smtClean="0">
                <a:latin typeface="Arial Narrow" pitchFamily="34" charset="0"/>
              </a:rPr>
              <a:t>и</a:t>
            </a:r>
            <a:r>
              <a:rPr lang="ru-RU" sz="3200" dirty="0" smtClean="0">
                <a:latin typeface="Arial Narrow" pitchFamily="34" charset="0"/>
              </a:rPr>
              <a:t>         А – и      О – и      А – </a:t>
            </a:r>
            <a:r>
              <a:rPr lang="ru-RU" sz="3200" dirty="0" err="1" smtClean="0">
                <a:latin typeface="Arial Narrow" pitchFamily="34" charset="0"/>
              </a:rPr>
              <a:t>а</a:t>
            </a:r>
            <a:endParaRPr lang="ru-RU" sz="3200" dirty="0" smtClean="0">
              <a:latin typeface="Arial Narrow" pitchFamily="34" charset="0"/>
            </a:endParaRPr>
          </a:p>
          <a:p>
            <a:pPr marL="271463"/>
            <a:r>
              <a:rPr lang="ru-RU" sz="3200" dirty="0" smtClean="0">
                <a:latin typeface="Arial Narrow" pitchFamily="34" charset="0"/>
              </a:rPr>
              <a:t>А –и       О – а      И – о         О – </a:t>
            </a:r>
            <a:r>
              <a:rPr lang="ru-RU" sz="3200" dirty="0" err="1" smtClean="0">
                <a:latin typeface="Arial Narrow" pitchFamily="34" charset="0"/>
              </a:rPr>
              <a:t>о</a:t>
            </a:r>
            <a:r>
              <a:rPr lang="ru-RU" sz="3200" dirty="0" smtClean="0">
                <a:latin typeface="Arial Narrow" pitchFamily="34" charset="0"/>
              </a:rPr>
              <a:t>      И – </a:t>
            </a:r>
            <a:r>
              <a:rPr lang="ru-RU" sz="3200" dirty="0" err="1" smtClean="0">
                <a:latin typeface="Arial Narrow" pitchFamily="34" charset="0"/>
              </a:rPr>
              <a:t>и</a:t>
            </a:r>
            <a:r>
              <a:rPr lang="ru-RU" sz="3200" dirty="0" smtClean="0">
                <a:latin typeface="Arial Narrow" pitchFamily="34" charset="0"/>
              </a:rPr>
              <a:t>      А – о</a:t>
            </a:r>
          </a:p>
          <a:p>
            <a:pPr marL="271463"/>
            <a:endParaRPr lang="ru-RU" sz="3200" dirty="0" smtClean="0">
              <a:latin typeface="Arial Narrow" pitchFamily="34" charset="0"/>
            </a:endParaRPr>
          </a:p>
          <a:p>
            <a:pPr marL="271463"/>
            <a:endParaRPr lang="ru-RU" sz="3200" dirty="0" smtClean="0">
              <a:latin typeface="Arial Narrow" pitchFamily="34" charset="0"/>
            </a:endParaRPr>
          </a:p>
          <a:p>
            <a:pPr marL="1171575"/>
            <a:r>
              <a:rPr lang="ru-RU" sz="3200" dirty="0" smtClean="0">
                <a:latin typeface="Arial Narrow" pitchFamily="34" charset="0"/>
              </a:rPr>
              <a:t>И. И. И.                        И? И? И?</a:t>
            </a:r>
          </a:p>
          <a:p>
            <a:pPr marL="1171575"/>
            <a:r>
              <a:rPr lang="ru-RU" sz="3200" dirty="0" smtClean="0">
                <a:latin typeface="Arial Narrow" pitchFamily="34" charset="0"/>
              </a:rPr>
              <a:t>И! И! И!                        И –</a:t>
            </a:r>
            <a:r>
              <a:rPr lang="ru-RU" sz="3200" dirty="0" err="1" smtClean="0">
                <a:latin typeface="Arial Narrow" pitchFamily="34" charset="0"/>
              </a:rPr>
              <a:t>и</a:t>
            </a:r>
            <a:r>
              <a:rPr lang="ru-RU" sz="3200" dirty="0" smtClean="0">
                <a:latin typeface="Arial Narrow" pitchFamily="34" charset="0"/>
              </a:rPr>
              <a:t> – </a:t>
            </a:r>
            <a:r>
              <a:rPr lang="ru-RU" sz="3200" dirty="0" err="1" smtClean="0">
                <a:latin typeface="Arial Narrow" pitchFamily="34" charset="0"/>
              </a:rPr>
              <a:t>и</a:t>
            </a:r>
            <a:r>
              <a:rPr lang="ru-RU" sz="3200" dirty="0" smtClean="0">
                <a:latin typeface="Arial Narrow" pitchFamily="34" charset="0"/>
              </a:rPr>
              <a:t> !</a:t>
            </a:r>
          </a:p>
          <a:p>
            <a:endParaRPr lang="ru-RU" sz="32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Дело учит, дело мучит, дело кормит. 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916832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Arial Narrow" pitchFamily="34" charset="0"/>
              </a:rPr>
              <a:t>Нет друга – ищи,</a:t>
            </a:r>
          </a:p>
          <a:p>
            <a:r>
              <a:rPr lang="ru-RU" sz="8800" dirty="0" smtClean="0">
                <a:latin typeface="Arial Narrow" pitchFamily="34" charset="0"/>
              </a:rPr>
              <a:t>а</a:t>
            </a:r>
            <a:r>
              <a:rPr lang="ru-RU" sz="8800" dirty="0" smtClean="0">
                <a:latin typeface="Arial Narrow" pitchFamily="34" charset="0"/>
              </a:rPr>
              <a:t> </a:t>
            </a:r>
            <a:r>
              <a:rPr lang="ru-RU" sz="8800" dirty="0" smtClean="0">
                <a:latin typeface="Arial Narrow" pitchFamily="34" charset="0"/>
              </a:rPr>
              <a:t>нашёл –береги.</a:t>
            </a:r>
            <a:endParaRPr lang="ru-RU" sz="8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3B01A7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704137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248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Используемые материалы: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Федор</dc:creator>
  <cp:lastModifiedBy>Федор</cp:lastModifiedBy>
  <cp:revision>37</cp:revision>
  <dcterms:created xsi:type="dcterms:W3CDTF">2014-09-20T14:43:47Z</dcterms:created>
  <dcterms:modified xsi:type="dcterms:W3CDTF">2014-09-24T16:29:01Z</dcterms:modified>
</cp:coreProperties>
</file>