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57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81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3CC7749D-92E5-47DF-A3FA-8E88B6D729FC}" type="datetimeFigureOut">
              <a:rPr lang="ru-RU" smtClean="0"/>
              <a:pPr/>
              <a:t>01.01.2008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6A46AFA9-6EAB-4D2E-BCDB-F101D68278E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Прямоугольник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Прямоугольник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7749D-92E5-47DF-A3FA-8E88B6D729FC}" type="datetimeFigureOut">
              <a:rPr lang="ru-RU" smtClean="0"/>
              <a:pPr/>
              <a:t>01.01.2008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6AFA9-6EAB-4D2E-BCDB-F101D68278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7749D-92E5-47DF-A3FA-8E88B6D729FC}" type="datetimeFigureOut">
              <a:rPr lang="ru-RU" smtClean="0"/>
              <a:pPr/>
              <a:t>01.01.2008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6AFA9-6EAB-4D2E-BCDB-F101D68278E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Равнобедренный треугольник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7749D-92E5-47DF-A3FA-8E88B6D729FC}" type="datetimeFigureOut">
              <a:rPr lang="ru-RU" smtClean="0"/>
              <a:pPr/>
              <a:t>01.01.2008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6AFA9-6EAB-4D2E-BCDB-F101D68278E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3CC7749D-92E5-47DF-A3FA-8E88B6D729FC}" type="datetimeFigureOut">
              <a:rPr lang="ru-RU" smtClean="0"/>
              <a:pPr/>
              <a:t>01.01.2008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6A46AFA9-6EAB-4D2E-BCDB-F101D68278E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7749D-92E5-47DF-A3FA-8E88B6D729FC}" type="datetimeFigureOut">
              <a:rPr lang="ru-RU" smtClean="0"/>
              <a:pPr/>
              <a:t>01.01.2008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6AFA9-6EAB-4D2E-BCDB-F101D68278E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7749D-92E5-47DF-A3FA-8E88B6D729FC}" type="datetimeFigureOut">
              <a:rPr lang="ru-RU" smtClean="0"/>
              <a:pPr/>
              <a:t>01.01.2008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6AFA9-6EAB-4D2E-BCDB-F101D68278E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7749D-92E5-47DF-A3FA-8E88B6D729FC}" type="datetimeFigureOut">
              <a:rPr lang="ru-RU" smtClean="0"/>
              <a:pPr/>
              <a:t>01.01.2008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6AFA9-6EAB-4D2E-BCDB-F101D68278E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7749D-92E5-47DF-A3FA-8E88B6D729FC}" type="datetimeFigureOut">
              <a:rPr lang="ru-RU" smtClean="0"/>
              <a:pPr/>
              <a:t>01.01.2008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6AFA9-6EAB-4D2E-BCDB-F101D68278E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7749D-92E5-47DF-A3FA-8E88B6D729FC}" type="datetimeFigureOut">
              <a:rPr lang="ru-RU" smtClean="0"/>
              <a:pPr/>
              <a:t>01.01.2008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6AFA9-6EAB-4D2E-BCDB-F101D68278E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7749D-92E5-47DF-A3FA-8E88B6D729FC}" type="datetimeFigureOut">
              <a:rPr lang="ru-RU" smtClean="0"/>
              <a:pPr/>
              <a:t>01.01.2008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6AFA9-6EAB-4D2E-BCDB-F101D68278E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CC7749D-92E5-47DF-A3FA-8E88B6D729FC}" type="datetimeFigureOut">
              <a:rPr lang="ru-RU" smtClean="0"/>
              <a:pPr/>
              <a:t>01.01.2008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A46AFA9-6EAB-4D2E-BCDB-F101D68278E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Прямая соединительная линия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Прямая соединительная линия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Равнобедренный треугольник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C:\Users\Dmetrei\Desktop\картинки для слайдов\1806649_63503612479561625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44" y="107134"/>
            <a:ext cx="8858312" cy="6608014"/>
          </a:xfrm>
          <a:prstGeom prst="rect">
            <a:avLst/>
          </a:prstGeom>
          <a:noFill/>
        </p:spPr>
      </p:pic>
      <p:sp>
        <p:nvSpPr>
          <p:cNvPr id="5" name="Скругленный прямоугольник 4"/>
          <p:cNvSpPr/>
          <p:nvPr/>
        </p:nvSpPr>
        <p:spPr>
          <a:xfrm>
            <a:off x="1643042" y="1928802"/>
            <a:ext cx="6786610" cy="2286016"/>
          </a:xfrm>
          <a:prstGeom prst="roundRect">
            <a:avLst/>
          </a:prstGeom>
          <a:solidFill>
            <a:srgbClr val="FFC00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dirty="0" smtClean="0">
                <a:solidFill>
                  <a:schemeClr val="tx2"/>
                </a:solidFill>
              </a:rPr>
              <a:t>Презентация по  проекту:  </a:t>
            </a:r>
          </a:p>
          <a:p>
            <a:pPr algn="ctr"/>
            <a:r>
              <a:rPr lang="ru-RU" sz="3200" b="1" dirty="0" smtClean="0">
                <a:solidFill>
                  <a:schemeClr val="tx2"/>
                </a:solidFill>
              </a:rPr>
              <a:t>«Управление в создании 	условий по  развивающей 	предметно-пространственной среде   в соответствии с  ФГОС ДО»</a:t>
            </a:r>
            <a:endParaRPr lang="ru-RU" sz="3200" b="1" dirty="0">
              <a:solidFill>
                <a:schemeClr val="tx2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643306" y="4929198"/>
            <a:ext cx="4786346" cy="1357322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Подготовили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педагоги </a:t>
            </a:r>
            <a:r>
              <a:rPr lang="ru-RU" sz="12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Тимашевского</a:t>
            </a:r>
            <a:r>
              <a:rPr lang="ru-RU" sz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района </a:t>
            </a:r>
          </a:p>
          <a:p>
            <a:r>
              <a:rPr lang="ru-RU" sz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Старший </a:t>
            </a:r>
            <a:r>
              <a:rPr lang="ru-RU" sz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воспитатель  МБДОУ </a:t>
            </a:r>
            <a:r>
              <a:rPr lang="ru-RU" sz="12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sz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/с № 16  - 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Гутова Е.В.;</a:t>
            </a:r>
          </a:p>
          <a:p>
            <a:r>
              <a:rPr lang="ru-RU" sz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Старший воспитатель МБДОУ </a:t>
            </a:r>
            <a:r>
              <a:rPr lang="ru-RU" sz="12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sz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/с № 4  - </a:t>
            </a:r>
            <a:r>
              <a:rPr lang="ru-RU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Горбанева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О.В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Заведующая МБДОУ </a:t>
            </a:r>
            <a:r>
              <a:rPr lang="ru-RU" sz="12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sz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/с №  2 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Ходус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Е.В. ;</a:t>
            </a:r>
          </a:p>
          <a:p>
            <a:endParaRPr lang="ru-RU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2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2" descr="C:\Users\Dmetrei\Desktop\картинки для слайдов\Bezymyannyi9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71480"/>
            <a:ext cx="9144000" cy="7448550"/>
          </a:xfrm>
          <a:prstGeom prst="rect">
            <a:avLst/>
          </a:prstGeom>
          <a:noFill/>
        </p:spPr>
      </p:pic>
      <p:sp>
        <p:nvSpPr>
          <p:cNvPr id="34817" name="Rectangle 1"/>
          <p:cNvSpPr>
            <a:spLocks noChangeArrowheads="1"/>
          </p:cNvSpPr>
          <p:nvPr/>
        </p:nvSpPr>
        <p:spPr bwMode="auto">
          <a:xfrm>
            <a:off x="357158" y="1928802"/>
            <a:ext cx="7072362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sng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Планируемый результат для ДОУ: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1" i="1" u="sng" strike="noStrike" cap="none" normalizeH="0" baseline="0" dirty="0" smtClean="0">
              <a:ln>
                <a:noFill/>
              </a:ln>
              <a:solidFill>
                <a:srgbClr val="00B0F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1.Обеспечение всестороннего развития детей дошкольного возраста.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2.Высокое качество дошкольного образования, его доступность открытость и привлекательность для детей и родителей (законных представителей) и всего общества.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3.Охрана и укрепление психического и физического здоровья детей.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4.Комфортное состояние воспитанников и педагогических работников.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5.Педагогами изучены новые подходы в организации развивающей предметно-пространственной среды, обеспечивающей полноценное развитие дошкольников;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6.Организация развивающей предметно-пространственная среды согласно требованиям ФГОС, которая способствует полноценному развитию детей с учетом их возрастных потребностей и интересов;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7.У педагогов сформированы понятия: развивающей предметно - пространственной среды, а также практические навыки в её построении на возрастных группах соответственно ФГОС.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8.Родители содействуют созданию комфортной развивающей предметно-пространственной среды в ДОУ.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Picture 2" descr="C:\Users\Dmetrei\Desktop\картинки для слайдов\1806649_63503612479561625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44" y="142852"/>
            <a:ext cx="8858312" cy="6572296"/>
          </a:xfrm>
          <a:prstGeom prst="rect">
            <a:avLst/>
          </a:prstGeom>
          <a:noFill/>
        </p:spPr>
      </p:pic>
      <p:sp>
        <p:nvSpPr>
          <p:cNvPr id="3" name="Скругленный прямоугольник 2"/>
          <p:cNvSpPr/>
          <p:nvPr/>
        </p:nvSpPr>
        <p:spPr>
          <a:xfrm>
            <a:off x="1643042" y="2000240"/>
            <a:ext cx="6643734" cy="2214578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/>
              <a:t>ТВОРЧЕСКИХ ВАМ УСПЕХОВ!</a:t>
            </a:r>
            <a:endParaRPr lang="ru-RU" sz="3600" b="1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786182" y="4786322"/>
            <a:ext cx="4714908" cy="1285884"/>
          </a:xfrm>
          <a:prstGeom prst="round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СПАСИБО ЗА ВНИМАНИЕ!</a:t>
            </a:r>
            <a:endParaRPr lang="ru-RU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Dmetrei\Desktop\картинки для слайдов\Bezymyannyi_6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214291"/>
            <a:ext cx="8572560" cy="6523576"/>
          </a:xfrm>
          <a:prstGeom prst="rect">
            <a:avLst/>
          </a:prstGeom>
          <a:noFill/>
        </p:spPr>
      </p:pic>
      <p:sp>
        <p:nvSpPr>
          <p:cNvPr id="5" name="Скругленный прямоугольник 4"/>
          <p:cNvSpPr/>
          <p:nvPr/>
        </p:nvSpPr>
        <p:spPr>
          <a:xfrm>
            <a:off x="214282" y="1214422"/>
            <a:ext cx="5500726" cy="1357322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u="sng" dirty="0" smtClean="0"/>
              <a:t>Проблема: </a:t>
            </a:r>
            <a:r>
              <a:rPr lang="ru-RU" dirty="0" smtClean="0"/>
              <a:t>созданная развивающая предметно-пространственная среда, не отвечает в полной мере требованиям ФГОС и не несет той положительной роли в развитии детей, которую могла бы нести.</a:t>
            </a:r>
            <a:endParaRPr lang="ru-RU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14282" y="2786058"/>
            <a:ext cx="2214578" cy="20002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u="sng" dirty="0" smtClean="0"/>
              <a:t>Объект проектирования: </a:t>
            </a:r>
            <a:r>
              <a:rPr lang="ru-RU" dirty="0" smtClean="0"/>
              <a:t>профессиональные компетенции педагогических кадров ДОУ</a:t>
            </a:r>
            <a:endParaRPr lang="ru-RU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571736" y="4143380"/>
            <a:ext cx="2571768" cy="21431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u="sng" dirty="0" smtClean="0"/>
              <a:t>Субъект проектирования: </a:t>
            </a:r>
            <a:r>
              <a:rPr lang="ru-RU" dirty="0" smtClean="0"/>
              <a:t>педагоги проектной группы</a:t>
            </a:r>
            <a:endParaRPr lang="ru-RU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429256" y="4643446"/>
            <a:ext cx="3357586" cy="20002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u="sng" dirty="0" smtClean="0"/>
              <a:t>Предмет проектирования:  </a:t>
            </a:r>
            <a:r>
              <a:rPr lang="ru-RU" dirty="0" smtClean="0"/>
              <a:t>создание развивающей предметно-пространственной среды, обеспечивающей развитие ребенка</a:t>
            </a:r>
            <a:endParaRPr lang="ru-RU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5572132" y="2571744"/>
            <a:ext cx="3429024" cy="1357322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u="sng" dirty="0" smtClean="0"/>
              <a:t>Гипотеза:  </a:t>
            </a:r>
            <a:r>
              <a:rPr lang="ru-RU" dirty="0" smtClean="0"/>
              <a:t>включение  в план работы ДОУ мероприятий направленных на повышения квалификации педагогов даст положительный результат</a:t>
            </a:r>
            <a:endParaRPr lang="ru-RU" dirty="0"/>
          </a:p>
        </p:txBody>
      </p:sp>
      <p:sp>
        <p:nvSpPr>
          <p:cNvPr id="10" name="Стрелка вправо 9"/>
          <p:cNvSpPr/>
          <p:nvPr/>
        </p:nvSpPr>
        <p:spPr>
          <a:xfrm rot="2445369">
            <a:off x="5826005" y="1832222"/>
            <a:ext cx="978408" cy="484632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низ 10"/>
          <p:cNvSpPr/>
          <p:nvPr/>
        </p:nvSpPr>
        <p:spPr>
          <a:xfrm>
            <a:off x="6929454" y="4143380"/>
            <a:ext cx="484632" cy="428628"/>
          </a:xfrm>
          <a:prstGeom prst="down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низ 11"/>
          <p:cNvSpPr/>
          <p:nvPr/>
        </p:nvSpPr>
        <p:spPr>
          <a:xfrm rot="3185332">
            <a:off x="5123633" y="3798702"/>
            <a:ext cx="484632" cy="549780"/>
          </a:xfrm>
          <a:prstGeom prst="down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низ 12"/>
          <p:cNvSpPr/>
          <p:nvPr/>
        </p:nvSpPr>
        <p:spPr>
          <a:xfrm rot="4897727">
            <a:off x="3733653" y="1949209"/>
            <a:ext cx="484632" cy="2475732"/>
          </a:xfrm>
          <a:prstGeom prst="down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вал 2"/>
          <p:cNvSpPr/>
          <p:nvPr/>
        </p:nvSpPr>
        <p:spPr>
          <a:xfrm>
            <a:off x="3071802" y="1643050"/>
            <a:ext cx="2571768" cy="2571768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51" name="Picture 3" descr="C:\Users\Dmetrei\Desktop\картинки для слайдов\c03f54ef4b0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44" y="142852"/>
            <a:ext cx="8858312" cy="6572296"/>
          </a:xfrm>
          <a:prstGeom prst="rect">
            <a:avLst/>
          </a:prstGeom>
          <a:noFill/>
        </p:spPr>
      </p:pic>
      <p:sp>
        <p:nvSpPr>
          <p:cNvPr id="5" name="Овал 4"/>
          <p:cNvSpPr/>
          <p:nvPr/>
        </p:nvSpPr>
        <p:spPr>
          <a:xfrm>
            <a:off x="3143240" y="1643050"/>
            <a:ext cx="2500330" cy="250033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2285984" y="1643050"/>
            <a:ext cx="4643470" cy="171451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u="sng" dirty="0" smtClean="0">
                <a:solidFill>
                  <a:srgbClr val="FF0000"/>
                </a:solidFill>
              </a:rPr>
              <a:t>Цель проекта:</a:t>
            </a:r>
            <a:r>
              <a:rPr lang="ru-RU" u="sng" dirty="0" smtClean="0">
                <a:solidFill>
                  <a:schemeClr val="tx2"/>
                </a:solidFill>
              </a:rPr>
              <a:t> </a:t>
            </a:r>
          </a:p>
          <a:p>
            <a:r>
              <a:rPr lang="ru-RU" sz="2000" b="1" dirty="0" smtClean="0">
                <a:solidFill>
                  <a:schemeClr val="tx2"/>
                </a:solidFill>
              </a:rPr>
              <a:t>Создание развивающей предметно-пространственной среды, обеспечивающей индивидуальную траекторию развития ребенка, как показателя профессиональной компетентности педагога ДОУ</a:t>
            </a:r>
            <a:endParaRPr lang="ru-RU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Dmetrei\Desktop\картинки для слайдов\fon_pp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44" y="142852"/>
            <a:ext cx="8858311" cy="6572295"/>
          </a:xfrm>
          <a:prstGeom prst="rect">
            <a:avLst/>
          </a:prstGeom>
          <a:solidFill>
            <a:schemeClr val="bg1"/>
          </a:solidFill>
          <a:ln>
            <a:solidFill>
              <a:srgbClr val="92D050"/>
            </a:solidFill>
          </a:ln>
        </p:spPr>
      </p:pic>
      <p:sp>
        <p:nvSpPr>
          <p:cNvPr id="3" name="Прямоугольник 2"/>
          <p:cNvSpPr/>
          <p:nvPr/>
        </p:nvSpPr>
        <p:spPr>
          <a:xfrm>
            <a:off x="428596" y="500042"/>
            <a:ext cx="8286808" cy="54292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357158" y="571480"/>
            <a:ext cx="8429684" cy="492922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i="1" u="sng" dirty="0" smtClean="0">
                <a:solidFill>
                  <a:srgbClr val="FF0000"/>
                </a:solidFill>
              </a:rPr>
              <a:t>Задачи проекта</a:t>
            </a:r>
            <a:r>
              <a:rPr lang="ru-RU" dirty="0" smtClean="0">
                <a:solidFill>
                  <a:srgbClr val="FF0000"/>
                </a:solidFill>
              </a:rPr>
              <a:t>: </a:t>
            </a:r>
          </a:p>
          <a:p>
            <a:pPr algn="ctr"/>
            <a:r>
              <a:rPr lang="ru-RU" dirty="0" smtClean="0">
                <a:solidFill>
                  <a:srgbClr val="002060"/>
                </a:solidFill>
              </a:rPr>
              <a:t>-создание развивающей предметно-пространственной среды, обеспечивающей уважение к личности каждого ребенка, развивающей его уверенность в себе, инициативность, творческие способности, самостоятельность и ответственность, умение принимать и осуществлять перемены, критически мыслить, осуществлять выбор, ставить и решать задачи, проявлять творчество, фантазию, изобретательность, заботу о людях, обществе, окружающем мире;</a:t>
            </a:r>
          </a:p>
          <a:p>
            <a:pPr algn="ctr"/>
            <a:r>
              <a:rPr lang="ru-RU" dirty="0" smtClean="0">
                <a:solidFill>
                  <a:srgbClr val="00B0F0"/>
                </a:solidFill>
              </a:rPr>
              <a:t>-освоение педагогами новых образовательных технологий, формирующих в детях желание осваивать новое, учится на протяжении всей жизни;</a:t>
            </a:r>
          </a:p>
          <a:p>
            <a:pPr algn="ctr">
              <a:buFontTx/>
              <a:buChar char="-"/>
            </a:pPr>
            <a:r>
              <a:rPr lang="ru-RU" dirty="0" smtClean="0">
                <a:solidFill>
                  <a:srgbClr val="7030A0"/>
                </a:solidFill>
              </a:rPr>
              <a:t>овладение педагогами новыми  образовательными технологиями и методами работы с детьми в использовании развивающей предметно-пространственной среды, способствующими повышению их профессиональной компетенции;</a:t>
            </a:r>
          </a:p>
          <a:p>
            <a:pPr algn="ctr">
              <a:buFontTx/>
              <a:buChar char="-"/>
            </a:pPr>
            <a:r>
              <a:rPr lang="ru-RU" dirty="0" err="1">
                <a:solidFill>
                  <a:schemeClr val="accent5">
                    <a:lumMod val="75000"/>
                  </a:schemeClr>
                </a:solidFill>
              </a:rPr>
              <a:t>э</a:t>
            </a:r>
            <a:r>
              <a:rPr lang="ru-RU" dirty="0" err="1" smtClean="0">
                <a:solidFill>
                  <a:schemeClr val="accent5">
                    <a:lumMod val="75000"/>
                  </a:schemeClr>
                </a:solidFill>
              </a:rPr>
              <a:t>стетизация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 и модернизация пространства детского учреждения с учетом требований современного дизайна и компетентности педагогов ДОУ. </a:t>
            </a:r>
          </a:p>
          <a:p>
            <a:pPr algn="ctr"/>
            <a:r>
              <a:rPr lang="ru-RU" dirty="0" smtClean="0">
                <a:solidFill>
                  <a:srgbClr val="002060"/>
                </a:solidFill>
              </a:rPr>
              <a:t> </a:t>
            </a:r>
          </a:p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0" y="214290"/>
            <a:ext cx="8929718" cy="62478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Методическая работа осуществлялась в 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три этапа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согласно разработанному плану. </a:t>
            </a:r>
          </a:p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 первом – подготовительном – этапе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педагоги изучали  следующие нормативные документы: 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приказ Министерства образования и науки Российской Федерации (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Минобрнауки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России) от 17 октября 2013 г. N 1155 г. "Об утверждении федерального государственного образовательного стандарта дошкольного образования»,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который включает ряд требований к созданию предметно-развивающей среды ДОУ. 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 проект Федерального института развития образования «Требования к созданию предметной развивающей среды, обеспечивающие реализацию основной образовательной программы дошкольного образования», которые являются обязательными для дошкольных образовательных учреждений с дифференциацией по видам в зависимости от приоритетности тех или иных направлений развития ребенка,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СанПиН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Данные документы дают определенные ориентиры для построения развивающей предметно-пространственной среды. 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-изучаются специализированную литературу,  по вопросам организации индивидуализированной среды, а затем с учетом приобретенных знаний сформированная творческая группа обсуждала и предлагала индивидуализированный дизайн пространства учреждения. </a:t>
            </a:r>
            <a:b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 втором – основном – этапе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разрабатываются и вносятся в годовой план индивидуальные проекты для каждой группы, план функционирования развивающей  предметно-пространственной среды ДОУ. Параллельно производится обмен опытом: в методическом кабинете формируется библиотека и выставка для воспитателей по теме проекта, изготавливаются и систематизируются дидактический и раздаточный материалы. Педагоги участвуют в смотрах-конкурсах. Руководитель изыскивает материальные средства на приобретение предметно-пространственной среды.</a:t>
            </a: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 последнем этапе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подводятся итоги (что удалось в проекте, на что стоит сделать больший акцент в работе, какие мероприятия добавить и др.), планировалась работа на следующий год.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7410" name="Picture 2" descr="C:\Users\Dmetrei\Desktop\картинки для слайдов\Bezymyannyi9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6215082"/>
            <a:ext cx="8715436" cy="358658"/>
          </a:xfrm>
          <a:prstGeom prst="rect">
            <a:avLst/>
          </a:prstGeom>
          <a:solidFill>
            <a:srgbClr val="0070C0"/>
          </a:solidFill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642909" y="1468438"/>
          <a:ext cx="7929618" cy="4889520"/>
        </p:xfrm>
        <a:graphic>
          <a:graphicData uri="http://schemas.openxmlformats.org/drawingml/2006/table">
            <a:tbl>
              <a:tblPr/>
              <a:tblGrid>
                <a:gridCol w="559240"/>
                <a:gridCol w="3405154"/>
                <a:gridCol w="1982612"/>
                <a:gridCol w="1982612"/>
              </a:tblGrid>
              <a:tr h="24447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ru-RU" sz="1300" dirty="0">
                          <a:latin typeface="Times New Roman"/>
                          <a:ea typeface="Times New Roman"/>
                          <a:cs typeface="Times New Roman"/>
                        </a:rPr>
                        <a:t>№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ru-RU" sz="1300" dirty="0">
                          <a:latin typeface="Times New Roman"/>
                          <a:ea typeface="Times New Roman"/>
                          <a:cs typeface="Times New Roman"/>
                        </a:rPr>
                        <a:t>Мероприятия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ru-RU" sz="1300" dirty="0">
                          <a:latin typeface="Times New Roman"/>
                          <a:ea typeface="Times New Roman"/>
                          <a:cs typeface="Times New Roman"/>
                        </a:rPr>
                        <a:t>Сроки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ru-RU" sz="1300" dirty="0">
                          <a:latin typeface="Times New Roman"/>
                          <a:ea typeface="Times New Roman"/>
                          <a:cs typeface="Times New Roman"/>
                        </a:rPr>
                        <a:t>Исполнители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24447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ru-RU" sz="1300" b="1">
                          <a:latin typeface="Times New Roman"/>
                          <a:ea typeface="Times New Roman"/>
                          <a:cs typeface="Times New Roman"/>
                        </a:rPr>
                        <a:t>1.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ru-RU" sz="1300" b="1">
                          <a:latin typeface="Times New Roman"/>
                          <a:ea typeface="Times New Roman"/>
                          <a:cs typeface="Times New Roman"/>
                        </a:rPr>
                        <a:t>Организационно-подготовительный этап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22238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1.1.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ru-RU" sz="1300" dirty="0">
                          <a:latin typeface="Times New Roman"/>
                          <a:ea typeface="Times New Roman"/>
                          <a:cs typeface="Times New Roman"/>
                        </a:rPr>
                        <a:t>Формирование и утверждение состава проектной группы, проведение мероприятий по согласованию и утверждению примерной программы проекта.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endParaRPr lang="ru-RU" sz="13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Times New Roman"/>
                          <a:cs typeface="Times New Roman"/>
                        </a:rPr>
                        <a:t>10 / 2014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Times New Roman"/>
                          <a:cs typeface="Times New Roman"/>
                        </a:rPr>
                        <a:t>02 / 2015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Заведующий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Старший воспитатель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342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1.2.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ru-RU" sz="1300" dirty="0">
                          <a:latin typeface="Times New Roman"/>
                          <a:ea typeface="Times New Roman"/>
                          <a:cs typeface="Times New Roman"/>
                        </a:rPr>
                        <a:t>Изучение научно-методической литературы по исследуемой проблеме, имеющегося опыта.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Педагоги ДОУ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7790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1.3.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ru-RU" sz="1300" dirty="0">
                          <a:latin typeface="Times New Roman"/>
                          <a:ea typeface="Times New Roman"/>
                          <a:cs typeface="Times New Roman"/>
                        </a:rPr>
                        <a:t>Уточнение представлений о профессиональных компетенциях педагогов ДОУ с учетом требований ФГОС 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endParaRPr lang="ru-RU" sz="13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03 / 2015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04 / 2015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Старший воспитатель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6685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1.4.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ru-RU" sz="1300" dirty="0">
                          <a:latin typeface="Times New Roman"/>
                          <a:ea typeface="Times New Roman"/>
                          <a:cs typeface="Times New Roman"/>
                        </a:rPr>
                        <a:t>Организация в методическом кабинете выставки методической литературы и пособий по созданию развивающей предметно-пространственной среды ДОУ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ru-RU" sz="1300" dirty="0">
                          <a:latin typeface="Times New Roman"/>
                          <a:ea typeface="Times New Roman"/>
                          <a:cs typeface="Times New Roman"/>
                        </a:rPr>
                        <a:t>Старший воспитатель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357158" y="428604"/>
            <a:ext cx="821537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71500" algn="l"/>
              </a:tabLst>
            </a:pPr>
            <a:r>
              <a:rPr kumimoji="0" lang="ru-RU" sz="2800" i="1" u="sng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Предварительный план реализации проекта:</a:t>
            </a:r>
            <a:endParaRPr kumimoji="0" lang="ru-RU" sz="2800" i="1" u="sng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928662" y="357166"/>
          <a:ext cx="7715304" cy="6032310"/>
        </p:xfrm>
        <a:graphic>
          <a:graphicData uri="http://schemas.openxmlformats.org/drawingml/2006/table">
            <a:tbl>
              <a:tblPr/>
              <a:tblGrid>
                <a:gridCol w="544127"/>
                <a:gridCol w="3313123"/>
                <a:gridCol w="1929027"/>
                <a:gridCol w="1929027"/>
              </a:tblGrid>
              <a:tr h="18184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2.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9584" marR="395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Реализационный этап (внедрения знаний и умений)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9584" marR="395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0921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2.1.</a:t>
                      </a:r>
                    </a:p>
                  </a:txBody>
                  <a:tcPr marL="39584" marR="395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Проведение педагогического часа на тему: Предметно-развивающая среда, как основа развития детей дошкольного возраста»</a:t>
                      </a:r>
                    </a:p>
                  </a:txBody>
                  <a:tcPr marL="39584" marR="395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04 / 2015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09/ 2015</a:t>
                      </a:r>
                    </a:p>
                  </a:txBody>
                  <a:tcPr marL="39584" marR="395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Заведующий</a:t>
                      </a: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Старший воспитатель</a:t>
                      </a: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Педагоги ДОУ</a:t>
                      </a:r>
                    </a:p>
                  </a:txBody>
                  <a:tcPr marL="39584" marR="395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868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2.2.</a:t>
                      </a:r>
                    </a:p>
                  </a:txBody>
                  <a:tcPr marL="39584" marR="395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Проведение консультаций: «Нормативно-правовая основа принципов построения предметно-развивающей среды ДОУ в соответствии с требованиями к учебно-материальному обеспечению»;</a:t>
                      </a:r>
                    </a:p>
                    <a:p>
                      <a:pPr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«О проблеме подбора материалов и оборудования для детского сада»;</a:t>
                      </a:r>
                    </a:p>
                    <a:p>
                      <a:pPr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«Понятия «Развивающая среда», «средства обучения»;</a:t>
                      </a:r>
                    </a:p>
                    <a:p>
                      <a:pPr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«Общие рекомендации по построению развивающей среды в современном дошкольном образовательном учреждении»;</a:t>
                      </a:r>
                    </a:p>
                    <a:p>
                      <a:pPr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«Организация уголков активности детей дошкольного возраста в групповых ячейках ДОУ»</a:t>
                      </a:r>
                    </a:p>
                  </a:txBody>
                  <a:tcPr marL="39584" marR="395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Старший воспитатель</a:t>
                      </a: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Педагоги проектной группы</a:t>
                      </a:r>
                    </a:p>
                  </a:txBody>
                  <a:tcPr marL="39584" marR="395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9105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2.3.</a:t>
                      </a:r>
                    </a:p>
                  </a:txBody>
                  <a:tcPr marL="39584" marR="395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Разработка анкет для педагогов ДОУ по отношению к необходимости изменений в построении развивающей предметно-пространственной среды, в соответствии с ФГОС.</a:t>
                      </a:r>
                    </a:p>
                  </a:txBody>
                  <a:tcPr marL="39584" marR="395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05 / 2015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10 / 2016</a:t>
                      </a:r>
                    </a:p>
                  </a:txBody>
                  <a:tcPr marL="39584" marR="395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Старший воспитатель</a:t>
                      </a: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Педагоги проектной группы</a:t>
                      </a:r>
                    </a:p>
                  </a:txBody>
                  <a:tcPr marL="39584" marR="395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714348" y="285726"/>
          <a:ext cx="8001056" cy="6143669"/>
        </p:xfrm>
        <a:graphic>
          <a:graphicData uri="http://schemas.openxmlformats.org/drawingml/2006/table">
            <a:tbl>
              <a:tblPr/>
              <a:tblGrid>
                <a:gridCol w="3696530"/>
                <a:gridCol w="2152263"/>
                <a:gridCol w="2152263"/>
              </a:tblGrid>
              <a:tr h="115193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Подбор и приобретение необходимых игрушек, дидактических пособий, детской и игровой мебели и игровых уголков.</a:t>
                      </a:r>
                    </a:p>
                  </a:txBody>
                  <a:tcPr marL="40821" marR="408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821" marR="408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Заведующий</a:t>
                      </a: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Старший воспитатель</a:t>
                      </a: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Педагоги ДОУ</a:t>
                      </a: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Родители воспитанников</a:t>
                      </a:r>
                    </a:p>
                  </a:txBody>
                  <a:tcPr marL="40821" marR="408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4392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Создание развивающей      предметно-пространственной среды в групповых комнатах в соответствии с требованиями пожарной безопасности, санитарно-гигиеническими нормами.</a:t>
                      </a:r>
                    </a:p>
                  </a:txBody>
                  <a:tcPr marL="40821" marR="408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Педагоги ДОУ</a:t>
                      </a: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Родители воспитанников</a:t>
                      </a:r>
                    </a:p>
                  </a:txBody>
                  <a:tcPr marL="40821" marR="408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5193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Зонирование групповых помещений согласно рекомендациям и принципам построения развивающей предметно-пространственной среды.</a:t>
                      </a:r>
                    </a:p>
                  </a:txBody>
                  <a:tcPr marL="40821" marR="408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05 / 2015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10 / 2016</a:t>
                      </a:r>
                    </a:p>
                  </a:txBody>
                  <a:tcPr marL="40821" marR="408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Старший воспитатель</a:t>
                      </a: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Педагоги ДОУ</a:t>
                      </a:r>
                    </a:p>
                  </a:txBody>
                  <a:tcPr marL="40821" marR="408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795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Проведение смотров-конкурсов групповых помещений. Участие в грантах.</a:t>
                      </a:r>
                    </a:p>
                  </a:txBody>
                  <a:tcPr marL="40821" marR="408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Заведующий</a:t>
                      </a: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Старший воспитатель</a:t>
                      </a: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Педагоги ДОУ</a:t>
                      </a:r>
                    </a:p>
                  </a:txBody>
                  <a:tcPr marL="40821" marR="408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5193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Декоративное оформление коридоров детского сада: информационные, познавательно-развивающие стенды, стенды достижений и др.</a:t>
                      </a:r>
                    </a:p>
                  </a:txBody>
                  <a:tcPr marL="40821" marR="408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Старший воспитатель</a:t>
                      </a: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Педагоги ДОУ</a:t>
                      </a:r>
                    </a:p>
                  </a:txBody>
                  <a:tcPr marL="40821" marR="408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596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Оформление территории ДОУ</a:t>
                      </a:r>
                    </a:p>
                  </a:txBody>
                  <a:tcPr marL="40821" marR="408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05 / 2015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10 / 2016</a:t>
                      </a:r>
                    </a:p>
                  </a:txBody>
                  <a:tcPr marL="40821" marR="408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Старший воспитатель</a:t>
                      </a: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Педагоги ДОУ</a:t>
                      </a:r>
                    </a:p>
                  </a:txBody>
                  <a:tcPr marL="40821" marR="408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785787" y="428603"/>
          <a:ext cx="7643866" cy="5929355"/>
        </p:xfrm>
        <a:graphic>
          <a:graphicData uri="http://schemas.openxmlformats.org/drawingml/2006/table">
            <a:tbl>
              <a:tblPr/>
              <a:tblGrid>
                <a:gridCol w="539088"/>
                <a:gridCol w="3282446"/>
                <a:gridCol w="1911166"/>
                <a:gridCol w="1911166"/>
              </a:tblGrid>
              <a:tr h="31207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Заключительный этап: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3621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3.1.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Написание и оформление проекта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11 / 2016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12 / 2016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Педагоги проектной группы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3621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3.2.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Описание опыта построения развивающей предметно-пространственной среды 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01 / 2017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05 / 2017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Педагоги проектной группы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3621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3.3.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Написание конспектов консультаций для педагогов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06 / 2017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10 / 2017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Педагоги проектной группы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6035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3.4.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Составление картотеки методической литературы и пособий по созданию развивающей предметно-пространственной среде в ДОУ.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06 / 2017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10 / 2017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Педагоги проектной группы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4828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3.5.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Заключительный смотр-конкурс на лучшую организацию развивающей предметно-пространственной среды в ДОУ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Педагоги проектной группы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3793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ачальная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Начальная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377</TotalTime>
  <Words>980</Words>
  <Application>Microsoft Office PowerPoint</Application>
  <PresentationFormat>Экран (4:3)</PresentationFormat>
  <Paragraphs>148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Начальная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Dmetrei</dc:creator>
  <cp:lastModifiedBy>Dmetrei</cp:lastModifiedBy>
  <cp:revision>39</cp:revision>
  <dcterms:created xsi:type="dcterms:W3CDTF">2008-01-01T23:43:51Z</dcterms:created>
  <dcterms:modified xsi:type="dcterms:W3CDTF">2008-01-01T03:53:11Z</dcterms:modified>
</cp:coreProperties>
</file>