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73E8E-755C-48A9-8F28-0040C0A16B3D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D800E-D78A-4C61-BD0B-CF0AEC9EF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i="1" smtClean="0"/>
              <a:t>Воспитатель</a:t>
            </a:r>
            <a:r>
              <a:rPr lang="ru-RU" smtClean="0"/>
              <a:t>: Сегодня мы снова будем говорить о здоровье. Но вначале давайте поздороваемся друг с другом: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Ты пришёл и я пришёл,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Вместе нам хорошо.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Будем думать, отвечать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друг другу помогать.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Я очень рада видеть вас, ребята. С каким на­строением вы сегодня пришли на урок? </a:t>
            </a:r>
            <a:r>
              <a:rPr lang="ru-RU" i="1" smtClean="0"/>
              <a:t>(Ответы детей).</a:t>
            </a: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Я надеюсь, что после сегодняшнего занятия настроение у вас будет ещё лучше, потому что  мы сделаем ещё один шаг в направ­лении к здоровому образу жизни.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A23C7-E59C-430A-AB62-ABCB3A2383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- Давайте ещё раз повторим, о каких эмоциях мы говорили. </a:t>
            </a:r>
            <a:r>
              <a:rPr lang="ru-RU" i="1" smtClean="0"/>
              <a:t>(Ответы детей).</a:t>
            </a:r>
            <a:r>
              <a:rPr lang="ru-RU" smtClean="0"/>
              <a:t> Попробуйте самостоятельно поделить эти эмоции на две группы. 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Детям раздаются карточки с названиями эмоций.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	Радость                Грусть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Интерес                             Страх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Удивление                          Вина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             Злость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- </a:t>
            </a:r>
            <a:r>
              <a:rPr lang="ru-RU" smtClean="0"/>
              <a:t>Как вы назовёте эмоции 1-й группы? </a:t>
            </a:r>
            <a:r>
              <a:rPr lang="ru-RU" i="1" smtClean="0"/>
              <a:t>(Хорошие, приятные.)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Их принято называть - положительные. А эмоции другой группы как можно назвать? </a:t>
            </a:r>
            <a:r>
              <a:rPr lang="ru-RU" i="1" smtClean="0"/>
              <a:t>(Плохие, неприятные). </a:t>
            </a:r>
            <a:r>
              <a:rPr lang="ru-RU" smtClean="0"/>
              <a:t> Отрицательные.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BD849-C5B6-4532-A2C7-D79DCD6AD5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Ребята, сегодня к нам на занятие прилетели вол­шебные воздушные шары. Давным-давно в одной сказочной стране жили-были волшебные воздушные шары. Кто-то был веселым, кто-то грустным, один шарик был злой, а другой всего боялся. Все они были разные, и им друг с другом было интересно. Но вот однажды случился сильный-сильный дождь, и личики шариков смыла вода. И теперь они стали одинаковые и неин­тересные. Сделайте их снова разными.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Дети с помощью маркера рисуют на шарике.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Молодцы, ребята, шарики очень обрадовались, а теперь им пора улетать. </a:t>
            </a:r>
            <a:r>
              <a:rPr lang="ru-RU" i="1" dirty="0" smtClean="0"/>
              <a:t>Шарики улетают под музыку.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А сейчас мы поиграем в игру «Мои цыплята». Вы будете не просто мальчиками и девочками, а маленькими цыплятами, а я буду вашей мамой-курицей. Внимательно слушайте и выполняйте то, что я вам буду говорить.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 вместе с детьми садится на пол и накрывает всех «волшебным платком».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	- Раз, два, три, четыре, пять!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Будем мы в цыплят играть.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Желтые, хорошие,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 солнышко похожие.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Долго-долго мама-наседка высиживала своих цыплят. И вот скорлупки начали трескаться, и цыплята стали появляться на свет.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Первый цыплёнок очень удивился: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Как просторно вокруг, а в скорлупке так тесно.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изображает это</a:t>
            </a:r>
            <a:r>
              <a:rPr lang="ru-RU" dirty="0" smtClean="0"/>
              <a:t>  </a:t>
            </a:r>
            <a:r>
              <a:rPr lang="ru-RU" i="1" dirty="0" smtClean="0"/>
              <a:t>соответ­ствующей мимикой: брови подняты вверх, глаза и рот широко раскрыты (удивление).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Второй  цыпленок  рассердился,   нахмурив свои желтенькие брови: он так хотел по­явиться на свет первым, но его опередили.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это состояние: брови сведены к носу, глаза прищурены, рот закрыт, губы сжаты.</a:t>
            </a:r>
            <a:r>
              <a:rPr lang="ru-RU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i="1" dirty="0" smtClean="0"/>
              <a:t>Воспитатель:</a:t>
            </a:r>
            <a:r>
              <a:rPr lang="ru-RU" dirty="0" smtClean="0"/>
              <a:t>  Третий цыпленок появился на свет и сразу расплакался: ему так хорошо и уютно было в скорлупке, а тут всюду опасность.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сведе­ны к носу, глаза и уголки рта опущены вниз.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Четвертый цыпленок очень обрадовался сво­ему появлению на свет и воскликнул: «Какой чудесный мир вокруг!»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i="1" dirty="0" smtClean="0"/>
              <a:t>Ребенок повторяет слова: «Какой чудесный мир вокруг!» — улыбается и смеется.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</a:t>
            </a:r>
            <a:r>
              <a:rPr lang="ru-RU" i="1" dirty="0" smtClean="0"/>
              <a:t>Воспитатель:</a:t>
            </a:r>
            <a:r>
              <a:rPr lang="ru-RU" dirty="0" smtClean="0"/>
              <a:t> Пятому цыпленку, как только он родился, все было интересно, и он сразу же стал рассмат­ривать своих братьев и сестер, заглядывал им в глаза, дотрагивался до них.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выполняет действия, указанные воспитателем, при этом брови подняты вверх, глаза и рот широко раскрыты.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</a:t>
            </a:r>
            <a:r>
              <a:rPr lang="ru-RU" dirty="0" smtClean="0"/>
              <a:t>: Шестой цыпленок очень испугался, когда треснула скорлупка.  Ему стало очень страшно, потому что он не знал, что будет дальше.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приподняты, сведены к переносице, глаза очень широко открыты, он дрожит от испуга.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Седьмой цыпленок открыл глаза и увидел, что все уже вылупились и ждут его. Ему стало так стыдно, что он всех задерживал.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сдви­нуты к носу, глаза опущены вниз.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Мои хорошенькие цыплятки, я так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рада видеть вас (улыбается). Вы все такие разные, но я всех вас очень люблю: и грустных, и весёлых, и удивлённых, и тех, кто боится. </a:t>
            </a:r>
            <a:r>
              <a:rPr lang="ru-RU" i="1" dirty="0" smtClean="0"/>
              <a:t>Воспитатель накрывает детей платком.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Раз, два, три, четыре, пять!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Поиграли мы в цыплят.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 сейчас хотим опять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Превратиться мы в ребят.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ребята, как вы думаете,  влияют ли эмоции на состояние нашего здоровья?</a:t>
            </a:r>
            <a:r>
              <a:rPr lang="ru-RU" i="1" dirty="0" smtClean="0"/>
              <a:t> (Ответы детей).</a:t>
            </a:r>
            <a:r>
              <a:rPr lang="ru-RU" dirty="0" smtClean="0"/>
              <a:t> Конечно, влияют. Мы выяснили, что эмоции бывают отрицательные и положительные.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Как отрицательные  эмоции влияют на здоровье? </a:t>
            </a:r>
            <a:r>
              <a:rPr lang="ru-RU" i="1" dirty="0" smtClean="0"/>
              <a:t>(Человек может плохо спать, пропадает аппетит, болит голова и т.д.) 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Как положительные эмоции влияют на здоровье? </a:t>
            </a:r>
            <a:r>
              <a:rPr lang="ru-RU" i="1" dirty="0" smtClean="0"/>
              <a:t>( Человек будет бодрый, весёлый,  будет хороший сон, аппетит, может вылечится от болезней).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Вот представьте, что у вас плохое настроение. Оно заставляет тебя делать и го­ворить разные вещи, от которых сердятся и огорчаются дети и взрослые. А после того как злость ушла, вам бывает грустно или неприятно. Открою  секрет – каждый большой и маленький человек имеет право злиться.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Есть много способов, которые помогают нам избавиться от плохих эмоций. Вспомните, пожалуйста, какие способы и приёмы вы знаете. </a:t>
            </a:r>
            <a:r>
              <a:rPr lang="ru-RU" i="1" dirty="0" smtClean="0"/>
              <a:t>(Снеговик, подушка для битья, стаканчик, </a:t>
            </a:r>
            <a:r>
              <a:rPr lang="ru-RU" i="1" dirty="0" err="1" smtClean="0"/>
              <a:t>мирилочка</a:t>
            </a:r>
            <a:r>
              <a:rPr lang="ru-RU" i="1" dirty="0" smtClean="0"/>
              <a:t> без слов, разрывание бумаги, упражнения на расслабление).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Правильно! Есть много игр, которые учат нас «сердиться правильно», то есть так, чтобы не обижать других. Одну из таких игр вам подарит мокрый песок. Давайте с по­мощью песка вылепим собственную злость, а потом победим ее.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Дети работают с песком.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о чём мы с вами сегодня говорили?</a:t>
            </a:r>
            <a:r>
              <a:rPr lang="ru-RU" i="1" dirty="0" smtClean="0"/>
              <a:t>(Об эмоциях).</a:t>
            </a:r>
            <a:r>
              <a:rPr lang="ru-RU" dirty="0" smtClean="0"/>
              <a:t>Правильно, что такое эмоции? (</a:t>
            </a:r>
            <a:r>
              <a:rPr lang="ru-RU" i="1" dirty="0" smtClean="0"/>
              <a:t>Эмоции это чувства, состояния человека).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На какие две группы оделяться эмоции? </a:t>
            </a:r>
            <a:r>
              <a:rPr lang="ru-RU" i="1" dirty="0" smtClean="0"/>
              <a:t>(Положительные, отрицательные).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 Итак, ребята, в жизни нам случается выражать и положительные, и отрицательные эмоции. Давайте вспомним наш девиз. Какие эмоции мы выберем для своего здоровья? </a:t>
            </a:r>
            <a:r>
              <a:rPr lang="ru-RU" i="1" dirty="0" smtClean="0"/>
              <a:t>Ответы детей.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A1561-7FCB-4B0C-B24A-CEFD0B6E94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- А как сделать, что­бы положительных эмоций стало больше? </a:t>
            </a:r>
            <a:r>
              <a:rPr lang="ru-RU" i="1" smtClean="0"/>
              <a:t>Быть всегда весёлыми,</a:t>
            </a:r>
            <a:r>
              <a:rPr lang="ru-RU" smtClean="0"/>
              <a:t> </a:t>
            </a:r>
            <a:r>
              <a:rPr lang="ru-RU" i="1" smtClean="0"/>
              <a:t>делать друг другу больше приятного, сначала хорошо подумать, а потом сделать, больше улыбаться. 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 - Вспомним совет Кота Леопольда: «Давайте жить дружно!»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(Сюрпризный момент: в класс влетают воздушные шарики с нарисованными на них весёлыми мордашками, к шарикам при­вязаны конфеты.)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Учитель. Ребята, это сюрприз! Держите шарики, ешьте конфеты, вы их заслужили!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А теперь я попрошу вас и  гостей выразить эмоции от нашего со­вместного общения с помощью смайликов.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1681-AA46-4CD8-90E9-459E3DA9CB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- Вы молодцы, правильно определили чувства и состояния героев мультфильма. Все чувства, состояния можно назвать одним словом - эмоции.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Сейчас мы поговорим о тех чувствах, которые может испытывать человек.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0826D9-3153-43D1-9873-676D6B38403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Весела я, весела,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Ножками я топаю.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Я танцую и пою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Ив ладошки хлопаю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И. Лопухина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девочка?</a:t>
            </a:r>
            <a:r>
              <a:rPr lang="ru-RU" i="1" smtClean="0"/>
              <a:t> (Радость).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7EDBC-EE80-406E-BBB0-0D8D7B1225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Зайку бросила хозяйка –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Под дождём остался зайка.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А. Барто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герой? </a:t>
            </a:r>
            <a:r>
              <a:rPr lang="ru-RU" i="1" smtClean="0"/>
              <a:t>(Грусть.)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664F9A-2009-4E0B-9D78-800847FF55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i="1" smtClean="0"/>
              <a:t> Гуси и Люся.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На дороге гуси ущипнули Люся,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болела долго у неё нога.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- Я вам, злые гуси! – погрозила Люся.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А они в ответ ей: «Га-га-га»!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Л.Успенская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- Какие гуси? </a:t>
            </a:r>
            <a:r>
              <a:rPr lang="ru-RU" i="1" smtClean="0"/>
              <a:t>(Злые).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9709B1-2E06-4B19-9AD7-6F42029963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Лепит девочка из глины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Ушки, лапки, хвостик длинный.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Удивляется братишка: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вышла серенькая мышка.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    Мариджан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братик? </a:t>
            </a:r>
            <a:r>
              <a:rPr lang="ru-RU" i="1" smtClean="0"/>
              <a:t>(Удивление).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8407A-C26C-4218-893B-C13D5AB258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У опушки две старушки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Брали грузди и волнушки.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Филин: «</a:t>
            </a:r>
            <a:r>
              <a:rPr lang="ru-RU" dirty="0" err="1" smtClean="0"/>
              <a:t>У-у-х</a:t>
            </a:r>
            <a:r>
              <a:rPr lang="ru-RU" dirty="0" smtClean="0"/>
              <a:t>!», Филин: «</a:t>
            </a:r>
            <a:r>
              <a:rPr lang="ru-RU" dirty="0" err="1" smtClean="0"/>
              <a:t>У-у-х</a:t>
            </a:r>
            <a:r>
              <a:rPr lang="ru-RU" dirty="0" smtClean="0"/>
              <a:t>!»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У старушек замер дух: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«Жутко!»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                Е.Благинина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Какое чувство испытывают старушки? </a:t>
            </a:r>
            <a:r>
              <a:rPr lang="ru-RU" i="1" dirty="0" smtClean="0"/>
              <a:t>(Страх).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FDE01-4BA3-4B6E-81E9-86488580C2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i="1" smtClean="0"/>
              <a:t>Кролики.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 старой корзине на кухонном столике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Смирно сидели пушистые кролики.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Мама сказала: «Их трогать не нужно.»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Только, наверно, им, бедненьким, душно,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Маленьким крошкам жарко и тесно.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Сколько их там – посмотреть интересно.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З. Александрова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герой? </a:t>
            </a:r>
            <a:r>
              <a:rPr lang="ru-RU" i="1" smtClean="0"/>
              <a:t>(Интерес).</a:t>
            </a: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95A79-9D96-409D-B998-74161DCBC2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i="1" smtClean="0"/>
              <a:t>Мама недовольна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Ваза синяя разбита,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Лужа на паркете...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Мать на мальчиков сердита: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 Отвечайте, дети,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Кто из вас с цветами вазу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Уронил с окошка?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Может быть, ответить маме: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«Виновата кошка»?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Володя, и Сережа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Покраснели сразу.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Мама спрашивает строже: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—Кто же трогал вазу?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Младший прячется за брата,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Старший смотрит прямо, Говорит: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 Прости нас, мама,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Оба виноваты.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                                   </a:t>
            </a:r>
            <a:r>
              <a:rPr lang="ru-RU" smtClean="0"/>
              <a:t>З.</a:t>
            </a:r>
            <a:r>
              <a:rPr lang="ru-RU" i="1" smtClean="0"/>
              <a:t> </a:t>
            </a:r>
            <a:r>
              <a:rPr lang="ru-RU" smtClean="0"/>
              <a:t>Александрова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испытывают мальчики? </a:t>
            </a:r>
            <a:r>
              <a:rPr lang="ru-RU" i="1" smtClean="0"/>
              <a:t>(Стыд, вину).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799A9-A8DE-487E-823D-FBC3B78049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0F09EC-2FA6-48A6-BC43-1DA7F394343B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941F83-2E8C-4F11-8456-228957BFA8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rzilka.org/data/files/Image/OldSite/magazine/articles/37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4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500174"/>
            <a:ext cx="5529274" cy="7143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/>
                </a:solidFill>
                <a:latin typeface="Arial Black" pitchFamily="34" charset="0"/>
              </a:rPr>
              <a:t>«Эмоции»</a:t>
            </a:r>
            <a:endParaRPr lang="ru-RU" sz="2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4" name="i-main-pic" descr="Картинка 1536 из 3832">
            <a:hlinkClick r:id="rId3" tgtFrame="_blank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571744"/>
            <a:ext cx="3240088" cy="388778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786188" y="585787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cs typeface="Arial" charset="0"/>
              </a:rPr>
              <a:t>Воронеж 2012 </a:t>
            </a:r>
            <a:r>
              <a:rPr lang="ru-RU" dirty="0">
                <a:solidFill>
                  <a:schemeClr val="accent2"/>
                </a:solidFill>
                <a:cs typeface="Arial" charset="0"/>
              </a:rPr>
              <a:t>год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4572000" y="4214818"/>
            <a:ext cx="3643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Воспитатель </a:t>
            </a:r>
            <a:r>
              <a:rPr lang="ru-RU" dirty="0" smtClean="0">
                <a:solidFill>
                  <a:schemeClr val="accent2"/>
                </a:solidFill>
              </a:rPr>
              <a:t>МБДОУ  детский сад комбинированного вида №</a:t>
            </a:r>
            <a:r>
              <a:rPr lang="ru-RU" dirty="0" smtClean="0">
                <a:solidFill>
                  <a:schemeClr val="accent2"/>
                </a:solidFill>
              </a:rPr>
              <a:t>88 Блохина Наталья Михайловна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9144000" y="6357958"/>
            <a:ext cx="2786082" cy="500042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Prezentacii.com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785794"/>
            <a:ext cx="2484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Презентация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2143116"/>
            <a:ext cx="185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(средняя группа)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14375" y="571500"/>
            <a:ext cx="8001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/>
            <a:endParaRPr lang="ru-RU" sz="14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/>
            <a:endParaRPr lang="ru-RU" sz="14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/>
            <a:r>
              <a:rPr lang="ru-RU" dirty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Положительные  </a:t>
            </a:r>
          </a:p>
          <a:p>
            <a:pPr indent="228600" algn="just"/>
            <a:r>
              <a:rPr lang="ru-RU" dirty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эмоции</a:t>
            </a:r>
          </a:p>
          <a:p>
            <a:pPr indent="228600" algn="just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     Радость                                                                                                                  </a:t>
            </a:r>
            <a:endParaRPr lang="ru-RU" sz="2000" dirty="0">
              <a:solidFill>
                <a:schemeClr val="accent2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cs typeface="Times New Roman" pitchFamily="18" charset="0"/>
              </a:rPr>
              <a:t>     Интерес                                                                                      </a:t>
            </a:r>
            <a:endParaRPr lang="ru-RU" sz="2000" dirty="0">
              <a:solidFill>
                <a:schemeClr val="accent2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cs typeface="Times New Roman" pitchFamily="18" charset="0"/>
              </a:rPr>
              <a:t>     Удивление</a:t>
            </a:r>
            <a:endParaRPr lang="ru-RU" sz="2000" dirty="0">
              <a:solidFill>
                <a:schemeClr val="accent2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 dirty="0">
                <a:solidFill>
                  <a:schemeClr val="accent2"/>
                </a:solidFill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 indent="228600" algn="just" eaLnBrk="0" hangingPunct="0"/>
            <a:endParaRPr lang="ru-RU" sz="14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 eaLnBrk="0" hangingPunct="0"/>
            <a:endParaRPr lang="ru-RU" sz="800" dirty="0"/>
          </a:p>
          <a:p>
            <a:pPr indent="228600" algn="just" eaLnBrk="0" hangingPunct="0"/>
            <a:r>
              <a:rPr lang="ru-RU" sz="1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929188" y="1000125"/>
            <a:ext cx="2308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Отрицательные </a:t>
            </a:r>
          </a:p>
          <a:p>
            <a:r>
              <a:rPr lang="ru-RU" dirty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эмоции</a:t>
            </a:r>
            <a:endParaRPr lang="ru-RU" dirty="0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143500" y="1643063"/>
            <a:ext cx="8361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Грусть</a:t>
            </a:r>
            <a:endParaRPr lang="ru-RU" sz="2000" dirty="0">
              <a:solidFill>
                <a:schemeClr val="accent2"/>
              </a:solidFill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143500" y="2071688"/>
            <a:ext cx="810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Страх</a:t>
            </a:r>
            <a:endParaRPr lang="ru-RU" sz="2000" dirty="0">
              <a:solidFill>
                <a:schemeClr val="accent2"/>
              </a:solidFill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214938" y="2500313"/>
            <a:ext cx="750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Вина</a:t>
            </a:r>
            <a:endParaRPr lang="ru-RU" sz="2000" dirty="0">
              <a:solidFill>
                <a:schemeClr val="accent2"/>
              </a:solidFill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214938" y="2928938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Злость</a:t>
            </a:r>
            <a:endParaRPr lang="ru-RU" sz="2000" dirty="0">
              <a:solidFill>
                <a:schemeClr val="accent2"/>
              </a:solidFill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0488" name="Picture 3" descr="F:\АНИМАШКИ\Герои мультиков\dis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071813"/>
            <a:ext cx="21304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5" descr="F:\АНИМАШКИ\Герои мультиков\dis5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3643313"/>
            <a:ext cx="19494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428992" y="428604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Эмоции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500306"/>
            <a:ext cx="5429250" cy="24288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accent2"/>
                </a:solidFill>
                <a:latin typeface="Arial Black" pitchFamily="34" charset="0"/>
              </a:rPr>
              <a:t>Я умею думать,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accent2"/>
                </a:solidFill>
                <a:latin typeface="Arial Black" pitchFamily="34" charset="0"/>
              </a:rPr>
              <a:t>я умею рассуждать.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accent2"/>
                </a:solidFill>
                <a:latin typeface="Arial Black" pitchFamily="34" charset="0"/>
              </a:rPr>
              <a:t>Что полезно для здоровья,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accent2"/>
                </a:solidFill>
                <a:latin typeface="Arial Black" pitchFamily="34" charset="0"/>
              </a:rPr>
              <a:t>то и буду выбирать.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22531" name="Picture 7" descr="1e5f5d4b1dd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7166"/>
            <a:ext cx="29876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38" y="1798638"/>
            <a:ext cx="8723312" cy="1189037"/>
          </a:xfrm>
          <a:prstGeom prst="rect">
            <a:avLst/>
          </a:prstGeom>
          <a:noFill/>
        </p:spPr>
      </p:pic>
      <p:pic>
        <p:nvPicPr>
          <p:cNvPr id="23555" name="Picture 2" descr="F:\АНИМАШКИ\Бабочки\butterfly4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383952">
            <a:off x="5086350" y="608013"/>
            <a:ext cx="1714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286124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4786322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286124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 descr="F:\АНИМАШКИ\Бабочки\butterfly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379754">
            <a:off x="1677988" y="600075"/>
            <a:ext cx="952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58204" cy="1357322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2"/>
                </a:solidFill>
                <a:latin typeface="Arial Black" pitchFamily="34" charset="0"/>
              </a:rPr>
              <a:t>Все чувства, переживания можно назвать одним словом - </a:t>
            </a:r>
            <a:r>
              <a:rPr lang="ru-RU" sz="2400" b="1" u="sng" dirty="0" smtClean="0">
                <a:solidFill>
                  <a:schemeClr val="accent2"/>
                </a:solidFill>
                <a:latin typeface="Arial Black" pitchFamily="34" charset="0"/>
              </a:rPr>
              <a:t>эмоции. </a:t>
            </a:r>
            <a:endParaRPr lang="ru-RU" sz="2400" b="1" u="sng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3" name="Picture 8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5000625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5357813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357813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5643563"/>
            <a:ext cx="8651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5786438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7182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12000"/>
          </a:blip>
          <a:srcRect b="25627"/>
          <a:stretch>
            <a:fillRect/>
          </a:stretch>
        </p:blipFill>
        <p:spPr bwMode="auto">
          <a:xfrm>
            <a:off x="1214438" y="2786063"/>
            <a:ext cx="4706937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5"/>
          <p:cNvSpPr>
            <a:spLocks noChangeAspect="1" noChangeArrowheads="1"/>
          </p:cNvSpPr>
          <p:nvPr/>
        </p:nvSpPr>
        <p:spPr bwMode="auto">
          <a:xfrm>
            <a:off x="7358082" y="428604"/>
            <a:ext cx="1536700" cy="1584325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" name="AutoShape 4"/>
          <p:cNvSpPr>
            <a:spLocks noChangeAspect="1" noChangeArrowheads="1"/>
          </p:cNvSpPr>
          <p:nvPr/>
        </p:nvSpPr>
        <p:spPr bwMode="auto">
          <a:xfrm rot="745044">
            <a:off x="5165725" y="2659063"/>
            <a:ext cx="3600450" cy="1258887"/>
          </a:xfrm>
          <a:prstGeom prst="cloudCallout">
            <a:avLst>
              <a:gd name="adj1" fmla="val -22134"/>
              <a:gd name="adj2" fmla="val 3111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197821">
            <a:off x="4318000" y="2713038"/>
            <a:ext cx="2447925" cy="1152525"/>
          </a:xfrm>
          <a:prstGeom prst="cloudCallout">
            <a:avLst>
              <a:gd name="adj1" fmla="val -29509"/>
              <a:gd name="adj2" fmla="val 38157"/>
            </a:avLst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>
            <a:off x="3643313" y="3786188"/>
            <a:ext cx="1428750" cy="1143000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5072063" y="3786188"/>
            <a:ext cx="1071562" cy="1500187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5715000" y="3857625"/>
            <a:ext cx="1000125" cy="2286000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7215188" y="3857625"/>
            <a:ext cx="142875" cy="1785938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8001000" y="4000500"/>
            <a:ext cx="642938" cy="1785938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71480"/>
            <a:ext cx="8651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5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37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0419 L -0.00174 0.14259 C 0.0177 0.16551 0.04687 0.17847 0.07725 0.17847 C 0.11198 0.17847 0.13958 0.16551 0.15902 0.14259 L 0.25208 0.0419 " pathEditMode="relative" rAng="0" ptsTypes="FffFF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6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7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000"/>
                            </p:stCondLst>
                            <p:childTnLst>
                              <p:par>
                                <p:cTn id="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4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3" grpId="2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57188"/>
            <a:ext cx="3529013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0" y="1928813"/>
            <a:ext cx="4071938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Arial Black" pitchFamily="34" charset="0"/>
              </a:rPr>
              <a:t>Радость</a:t>
            </a:r>
          </a:p>
          <a:p>
            <a:endParaRPr lang="ru-RU" sz="2400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Я улыбаюсь.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2"/>
                </a:solidFill>
                <a:cs typeface="Arial" charset="0"/>
              </a:rPr>
              <a:t>Мои глаза слегка прищурены.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Уголки рта слегка приподняты.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Я смеюсь.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2"/>
                </a:solidFill>
                <a:cs typeface="Arial" charset="0"/>
              </a:rPr>
              <a:t>Я пою.</a:t>
            </a:r>
          </a:p>
        </p:txBody>
      </p:sp>
      <p:pic>
        <p:nvPicPr>
          <p:cNvPr id="13316" name="Picture 3" descr="F:\АНИМАШКИ\Бабочки\butterfly6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371811">
            <a:off x="6705600" y="403225"/>
            <a:ext cx="1619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928813"/>
            <a:ext cx="6043613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857750"/>
            <a:ext cx="223837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928670"/>
            <a:ext cx="3714750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 Black" pitchFamily="34" charset="0"/>
              </a:rPr>
              <a:t>Грусть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Мне грустно.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Глаза слегка сужены.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Уголки рта опущены.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плачу.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2063" y="785813"/>
            <a:ext cx="3857625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 Black" pitchFamily="34" charset="0"/>
              </a:rPr>
              <a:t>Злость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Мои брови нахмурены и сдвинуты.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Зубы стиснуты.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Губы плотно сжаты.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Ноздри расширены и дрожат.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сжимаю кулаки.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хочу ударить.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кричу.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071563"/>
            <a:ext cx="3919538" cy="4786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50" y="214313"/>
            <a:ext cx="4643438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accent2"/>
                </a:solidFill>
                <a:latin typeface="Arial Black" pitchFamily="34" charset="0"/>
              </a:rPr>
              <a:t>Удивление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Мои брови приподняты.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Рот слегка приоткрыт, округлён.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Глаза широко раскрыты.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восклицаю: «О-о-о!» или «Ах!»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E:\АНИМАШКИ\Бабочки\butterfly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524272">
            <a:off x="6226175" y="617538"/>
            <a:ext cx="1714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2550" y="2919413"/>
            <a:ext cx="5992813" cy="36528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25" y="214313"/>
            <a:ext cx="7072313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 Black" pitchFamily="34" charset="0"/>
              </a:rPr>
              <a:t>Страх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Мои брови приподняты и слегка сведены к переносице.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Глаза очень широко открыты.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От испуга я дрожу.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хочу защитится, спрятаться, убежать.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 Black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928938"/>
            <a:ext cx="5976937" cy="36004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0" y="142875"/>
            <a:ext cx="578643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 Black" pitchFamily="34" charset="0"/>
              </a:rPr>
              <a:t>Интерес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Когда мне интересно, я сосредотачиваюсь.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смотрю внимательно на предмет.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Мои брови слегка сведены.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Глаза широко раскрыты.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Рот слегка приоткрыт.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3143250"/>
            <a:ext cx="5038725" cy="3429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928934"/>
            <a:ext cx="4892675" cy="36004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214290"/>
            <a:ext cx="485775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/>
                </a:solidFill>
                <a:latin typeface="Arial Black" pitchFamily="34" charset="0"/>
              </a:rPr>
              <a:t>Вина, стыд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опускаю и отворачиваю голову в сторону.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Я прячу глаза.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меня краснеет лицо, уши.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940</Words>
  <Application>Microsoft Office PowerPoint</Application>
  <PresentationFormat>Экран (4:3)</PresentationFormat>
  <Paragraphs>225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«Эмоции»</vt:lpstr>
      <vt:lpstr>Все чувства, переживания можно назвать одним словом - эмоции.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«Эмоции»</dc:title>
  <dc:creator>User</dc:creator>
  <cp:lastModifiedBy>User</cp:lastModifiedBy>
  <cp:revision>4</cp:revision>
  <dcterms:created xsi:type="dcterms:W3CDTF">2014-12-26T21:57:54Z</dcterms:created>
  <dcterms:modified xsi:type="dcterms:W3CDTF">2014-12-28T21:08:18Z</dcterms:modified>
</cp:coreProperties>
</file>