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3" d="100"/>
          <a:sy n="63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1415CA-54D6-4FF1-8A0B-031F53D776ED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9292A5-6701-4585-8799-7885788AF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942820-5A14-4749-9F4C-AF3F5EABDCD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14DB7-0A9D-4A6C-A87C-60A4A83F88FC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1D12-D4F3-4FE7-9503-F46482C87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A9DCC-6DB2-4EE0-9ED6-C9A9E57F58ED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B79E-2AF0-46A4-BBB5-1AB424FDB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8787D-6FCB-4BBA-B1CA-A14639C17BF6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2B3B4-0231-4FE6-AE59-DC63C6D8E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8D820-EF1F-4BF9-9D36-6EFCD11A2902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CFB3A-233E-45F6-BA00-A59FD05C5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70E6-299C-45A4-A7CD-2BF18B836B74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0903-6053-45D6-9042-18BF9AB6D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C145-FFE4-4FB5-AB1C-7AC7C1145EFB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6090-5BA2-494F-A657-1E9DDC8B2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2588-9D3E-420A-964C-1F212C987607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0C9F-5A7C-450E-962F-F64870648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B0618-74BF-48C1-A734-8B50F75E7B1A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8913-8B6E-4EA8-9F8F-4BB9A306D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EA6D-0220-4AB4-B48A-B801259DFDE5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0AA38-2301-4930-B64A-AE10B8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8158-AD1A-4B33-AC95-56B8BF3C977A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944F-5C38-4EB7-8003-5A6E3602E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35367-A222-4615-84A7-726C8772EF8B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CC0F6-7D2A-4EB8-84F9-B3E6E475E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B11983-F614-4F21-AA97-1D15E0AFF930}" type="datetimeFigureOut">
              <a:rPr lang="ru-RU"/>
              <a:pPr>
                <a:defRPr/>
              </a:pPr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F8612C-7BD8-492B-A2F2-721FB5AF0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www.libex.ru/dimg/18272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hyperlink" Target="http://www.neshima.com/images/25000363460.jp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357188"/>
            <a:ext cx="8715375" cy="2428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Л.Н.Толстой « Два товарища».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3000375"/>
            <a:ext cx="8461375" cy="37147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449E"/>
                </a:solidFill>
              </a:rPr>
              <a:t>Литературное чтение в 1-м классе УМК</a:t>
            </a:r>
          </a:p>
          <a:p>
            <a:pPr eaLnBrk="1" hangingPunct="1"/>
            <a:r>
              <a:rPr lang="ru-RU" b="1" smtClean="0">
                <a:solidFill>
                  <a:srgbClr val="00449E"/>
                </a:solidFill>
              </a:rPr>
              <a:t> «Гармония» с использованием технологии РКМЧП в начальной школе.</a:t>
            </a:r>
          </a:p>
          <a:p>
            <a:pPr eaLnBrk="1" hangingPunct="1"/>
            <a:endParaRPr lang="ru-RU" b="1" smtClean="0">
              <a:solidFill>
                <a:srgbClr val="00449E"/>
              </a:solidFill>
            </a:endParaRPr>
          </a:p>
          <a:p>
            <a:pPr eaLnBrk="1" hangingPunct="1"/>
            <a:endParaRPr lang="ru-RU" b="1" smtClean="0">
              <a:solidFill>
                <a:srgbClr val="00449E"/>
              </a:solidFill>
            </a:endParaRPr>
          </a:p>
          <a:p>
            <a:pPr eaLnBrk="1" hangingPunct="1"/>
            <a:r>
              <a:rPr lang="ru-RU" smtClean="0">
                <a:solidFill>
                  <a:srgbClr val="00449E"/>
                </a:solidFill>
              </a:rPr>
              <a:t>Составитель:  </a:t>
            </a:r>
            <a:r>
              <a:rPr lang="ru-RU" smtClean="0">
                <a:solidFill>
                  <a:srgbClr val="00449E"/>
                </a:solidFill>
                <a:latin typeface="Arial" charset="0"/>
              </a:rPr>
              <a:t>Кесаркевич Лидия Николаевна</a:t>
            </a:r>
            <a:r>
              <a:rPr lang="ru-RU" sz="1600" smtClean="0">
                <a:solidFill>
                  <a:srgbClr val="00449E"/>
                </a:solidFill>
              </a:rPr>
              <a:t>                             </a:t>
            </a:r>
          </a:p>
          <a:p>
            <a:pPr eaLnBrk="1" hangingPunct="1"/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chemeClr val="accent2"/>
                </a:solidFill>
                <a:latin typeface="Monotype Corsiva" pitchFamily="66" charset="0"/>
              </a:rPr>
              <a:t>Наши законы дружбы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Если товарищ попал в беду, помоги ему.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Поделись с товарищем тем, что есть у тебя.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Останови товарища, если он делает что-то плохое.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Что такое дружба, каждый знает</a:t>
            </a:r>
            <a:b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Может быть,  и спрашивать смешно</a:t>
            </a:r>
            <a:b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Ну а все же ,что оно обозначает?</a:t>
            </a:r>
            <a:b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Это слово? Значит что оно? </a:t>
            </a:r>
            <a:endParaRPr lang="ru-RU" sz="3200" i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5362" name="Picture 3" descr="C:\Documents and Settings\Yellowcard\Рабочий стол\урок\Копия 3d19edd8b30a818d17947051037d97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2714625"/>
            <a:ext cx="48768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25" y="0"/>
            <a:ext cx="142875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Дружба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– близкие отношения, основанные на взаимном доверии, привязанности,        общности интересов.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( толковый словарь </a:t>
            </a:r>
            <a:r>
              <a:rPr lang="ru-RU" sz="5400" dirty="0" err="1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Ожигова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Monotype Corsiva" pitchFamily="66" charset="0"/>
              </a:rPr>
              <a:t>Л.Н.Толстой « Два товарища».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7410" name="Picture 2" descr="C:\Documents and Settings\Yellowcard\Рабочий стол\урок\abe8634b26d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71813" y="2071688"/>
            <a:ext cx="3071812" cy="3981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tolstoj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1857375"/>
            <a:ext cx="2986088" cy="431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Лев Николаевич Толстой</a:t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143375" y="2071688"/>
            <a:ext cx="48577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Лев Николаевич Толстой родился 9 сентября 1828 года в усадьбе Ясная Поляна. Среди предков писателя по отцовской линии — сподвижник Петра I — П. А. Толстой, одним из первых в России получивший графский титул. Участником Отечественной войны 1812 г. был отец писателя гр. Н. И. Толстой. По материнской линии Толстой принадлежал к роду князей Болконских, связанных родством с князьями Трубецкими, Голицыными, Одоевскими, Лыковыми и другими знатными семьями. По матери Толстой был родственником А. С. Пушкина.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3"/>
          <p:cNvSpPr>
            <a:spLocks noGrp="1" noChangeArrowheads="1"/>
          </p:cNvSpPr>
          <p:nvPr>
            <p:ph type="title"/>
          </p:nvPr>
        </p:nvSpPr>
        <p:spPr>
          <a:xfrm>
            <a:off x="179388" y="571500"/>
            <a:ext cx="8435975" cy="1479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 Ясной Поляне Л. Н. Толстой родился и прожил более 50 лет.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20482" name="Picture 6" descr="Л.Н. Толсто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500313"/>
            <a:ext cx="301783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 descr="C:\Documents and Settings\Yellowcard\Рабочий стол\урок\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286000"/>
            <a:ext cx="3810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 flipV="1">
            <a:off x="-285750" y="6286500"/>
            <a:ext cx="142875" cy="35718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Книги для детей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1" descr="Картинка 10 из 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3714750"/>
            <a:ext cx="242887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i?id=6097667&amp;tov=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1857375"/>
            <a:ext cx="2478087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Картинка 26 из 8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285750"/>
            <a:ext cx="22542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C:\Documents and Settings\Yellowcard\Рабочий стол\урок\30a645d0390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5" y="3571875"/>
            <a:ext cx="2381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 descr="C:\Documents and Settings\Yellowcard\Рабочий стол\урок\1234218073_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75" y="214313"/>
            <a:ext cx="2366963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rgbClr val="AB0043"/>
                </a:solidFill>
                <a:latin typeface="Monotype Corsiva" pitchFamily="66" charset="0"/>
              </a:rPr>
              <a:t>Как вы понимаете смысл словосочетаний?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420938"/>
            <a:ext cx="5435600" cy="928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smtClean="0">
                <a:solidFill>
                  <a:srgbClr val="E90062"/>
                </a:solidFill>
              </a:rPr>
              <a:t> </a:t>
            </a:r>
            <a:r>
              <a:rPr lang="ru-RU" sz="4000" b="1" smtClean="0">
                <a:solidFill>
                  <a:srgbClr val="E90062"/>
                </a:solidFill>
                <a:latin typeface="Arial" charset="0"/>
              </a:rPr>
              <a:t>Бросился бежать-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2363" y="2420938"/>
            <a:ext cx="4211637" cy="17287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000" b="1" smtClean="0">
                <a:solidFill>
                  <a:srgbClr val="E90062"/>
                </a:solidFill>
                <a:latin typeface="Arial" charset="0"/>
              </a:rPr>
              <a:t>(побежал очень быстро)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750" y="4365625"/>
            <a:ext cx="385286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4000" b="1">
                <a:solidFill>
                  <a:srgbClr val="E90062"/>
                </a:solidFill>
              </a:rPr>
              <a:t>Упал наземь</a:t>
            </a:r>
            <a:r>
              <a:rPr lang="ru-RU" sz="4000">
                <a:solidFill>
                  <a:srgbClr val="E90062"/>
                </a:solidFill>
              </a:rPr>
              <a:t> –</a:t>
            </a:r>
            <a:r>
              <a:rPr lang="ru-RU">
                <a:solidFill>
                  <a:srgbClr val="E90062"/>
                </a:solidFill>
              </a:rPr>
              <a:t> </a:t>
            </a:r>
          </a:p>
          <a:p>
            <a:endParaRPr lang="ru-RU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643438" y="4437063"/>
            <a:ext cx="4256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E90062"/>
                </a:solidFill>
              </a:rPr>
              <a:t>(упал на землю)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24581" grpId="0"/>
      <p:bldP spid="245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Пословицы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           Друг познаётся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Нет друга ищи, </a:t>
            </a:r>
          </a:p>
          <a:p>
            <a:pPr eaLnBrk="1" hangingPunct="1"/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Когда нет друга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а нашёл береги.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и свет не мил.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 беде.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0026 -0.2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6 -0.00208 L -0.04063 0.02037 C -0.0224 0.03102 -0.00938 0.07454 -0.01736 0.09931 L -0.0349 0.15486 " pathEditMode="relative" rAng="1375290" ptsTypes="FfFF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4 0.01227 L -0.10834 0.159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209</Words>
  <PresentationFormat>On-screen Show (4:3)</PresentationFormat>
  <Paragraphs>37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Monotype Corsiva</vt:lpstr>
      <vt:lpstr>Times New Roman</vt:lpstr>
      <vt:lpstr>Тема Office</vt:lpstr>
      <vt:lpstr>Л.Н.Толстой « Два товарища». </vt:lpstr>
      <vt:lpstr>Что такое дружба, каждый знает Может быть,  и спрашивать смешно Ну а все же ,что оно обозначает? Это слово? Значит что оно? </vt:lpstr>
      <vt:lpstr>Слайд 3</vt:lpstr>
      <vt:lpstr>Л.Н.Толстой « Два товарища». </vt:lpstr>
      <vt:lpstr>    Лев Николаевич Толстой </vt:lpstr>
      <vt:lpstr>В Ясной Поляне Л. Н. Толстой родился и прожил более 50 лет. </vt:lpstr>
      <vt:lpstr>                         Книги для детей</vt:lpstr>
      <vt:lpstr>Как вы понимаете смысл словосочетаний?</vt:lpstr>
      <vt:lpstr>Пословицы</vt:lpstr>
      <vt:lpstr>Наши законы дружбы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Л.Н.Толстой « Два товарища». </dc:title>
  <cp:lastModifiedBy>1</cp:lastModifiedBy>
  <cp:revision>26</cp:revision>
  <dcterms:modified xsi:type="dcterms:W3CDTF">2014-10-04T11:59:17Z</dcterms:modified>
</cp:coreProperties>
</file>