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5" r:id="rId4"/>
    <p:sldId id="263" r:id="rId5"/>
    <p:sldId id="264" r:id="rId6"/>
    <p:sldId id="266" r:id="rId7"/>
    <p:sldId id="267" r:id="rId8"/>
    <p:sldId id="270" r:id="rId9"/>
    <p:sldId id="271" r:id="rId10"/>
    <p:sldId id="28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00CC00"/>
    <a:srgbClr val="FF33CC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E8D17-BB8D-46EA-B930-28B13982A6C9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BFDD5-BB7A-4442-B541-7CF3D163B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FC16C-2B87-4154-80CB-DB574C9333CC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0602C-D5C5-4D9B-BA85-E66169AE8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CC03A-6E50-441E-88A5-B545BF187D6B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E76D8-4593-426F-AC3A-18B737225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EAB66-83E4-4504-98DC-86BB331FBCDC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C82B2-A348-4D4D-A74F-3CBD61745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36FE-0EE5-46CC-8C15-DAA983CD72C0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3418C-3A10-42F8-A1B5-96A8BA6D0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1F80F-1986-43F0-8285-F718BBDA0B64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775E7-412B-4A34-B460-BD882E47A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3D234-EAB9-4EE7-AD4D-B6105F2395FC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19F3E-F311-4B6C-B5D7-826FDF5B2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57814-8C1D-4215-A814-6342EE03A6BC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85584-0705-41D1-B855-7F5604537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B4988-E04E-4DB1-AB1C-E6D91962CA33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3C121-189E-4F28-A920-2FF923F9E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24E9A-29A2-4572-8CA2-801172069DEC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41C04-7F93-407C-A969-17F697AAD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CC43-EAB9-4522-8A9B-4565A2E3822D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984D7-392B-4D27-AF44-A544C9640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B60927-6B10-4F8B-BA7B-2F48425CD832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B6269E-B286-47AF-96E1-126F12319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strips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1;&#1102;&#1076;&#1084;&#1080;&#1083;&#1072;\&#1055;&#1056;&#1054;&#1045;&#1050;&#1058;\&#1043;&#1054;&#1058;&#1054;&#1042;&#1067;&#1049;%20&#1052;&#1040;&#1058;&#1045;&#1056;&#1048;&#1040;&#1051;\&#1055;&#1056;&#1054;&#1045;&#1050;&#1058;%20&#1063;&#1048;&#1057;&#1058;&#1070;&#1051;&#1068;&#1050;&#1040;\Ussatiy%20nan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3.jpe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Содержимое 3" descr="Рисунок12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 l="1514" r="2272" b="2557"/>
          <a:stretch>
            <a:fillRect/>
          </a:stretch>
        </p:blipFill>
        <p:spPr>
          <a:xfrm>
            <a:off x="0" y="0"/>
            <a:ext cx="9144000" cy="6856413"/>
          </a:xfrm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5621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 ПРОЕКТ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1760" y="2780928"/>
            <a:ext cx="4392488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«ЧИСТЮЛЬКА»</a:t>
            </a:r>
          </a:p>
        </p:txBody>
      </p:sp>
      <p:pic>
        <p:nvPicPr>
          <p:cNvPr id="13316" name="Picture 7" descr="D:\Людмила\ДЛЯ САЙТА\АНИМАЦИЯ\121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725" y="3933825"/>
            <a:ext cx="2871788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59632" y="4221088"/>
            <a:ext cx="4536504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ВТОРАЯ МЛАДШАЯ</a:t>
            </a:r>
          </a:p>
          <a:p>
            <a:pPr algn="ctr">
              <a:defRPr/>
            </a:pPr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 «КОЛОБКИ»</a:t>
            </a:r>
          </a:p>
          <a:p>
            <a:pPr algn="ctr">
              <a:defRPr/>
            </a:pPr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2012-2013 г.г.</a:t>
            </a:r>
          </a:p>
        </p:txBody>
      </p:sp>
      <p:pic>
        <p:nvPicPr>
          <p:cNvPr id="7" name="Ussatiy n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459788" y="6921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1044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051" grpId="0"/>
      <p:bldP spid="5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одержимое 3" descr="Рисунок1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1988840"/>
            <a:ext cx="7488832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ЧЕМУ МЫ НАУЧИЛИСЬ?</a:t>
            </a:r>
          </a:p>
        </p:txBody>
      </p:sp>
    </p:spTree>
  </p:cSld>
  <p:clrMapOvr>
    <a:masterClrMapping/>
  </p:clrMapOvr>
  <p:transition spd="med" advTm="4758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Содержимое 3" descr="Рисунок1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11760" y="764704"/>
            <a:ext cx="424847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ПРОЕКТ:</a:t>
            </a:r>
          </a:p>
        </p:txBody>
      </p:sp>
      <p:sp>
        <p:nvSpPr>
          <p:cNvPr id="14339" name="TextBox 8"/>
          <p:cNvSpPr txBox="1">
            <a:spLocks noChangeArrowheads="1"/>
          </p:cNvSpPr>
          <p:nvPr/>
        </p:nvSpPr>
        <p:spPr bwMode="auto">
          <a:xfrm>
            <a:off x="2339975" y="1341438"/>
            <a:ext cx="446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4213" y="1773238"/>
            <a:ext cx="8064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ДОЛГОСРОЧНЫЙ;</a:t>
            </a:r>
          </a:p>
          <a:p>
            <a:pPr>
              <a:buFontTx/>
              <a:buBlip>
                <a:blip r:embed="rId3"/>
              </a:buBlip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ИНФОРМАЦИОННО-ПРАКТИКО-ОРИЕНТИРОВАННЫЙ ПРОЕКТ;</a:t>
            </a:r>
          </a:p>
          <a:p>
            <a:pPr>
              <a:buFontTx/>
              <a:buBlip>
                <a:blip r:embed="rId3"/>
              </a:buBlip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ГРУППОВОЙ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536" y="3140968"/>
            <a:ext cx="842493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СРОКИ РЕАЛИЗАЦИИ ПРОЕКТА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95513" y="4005263"/>
            <a:ext cx="46799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ОКТЯБРЬ 2012 г. - ЯНВАРЬ 2013 г.</a:t>
            </a:r>
          </a:p>
        </p:txBody>
      </p:sp>
      <p:pic>
        <p:nvPicPr>
          <p:cNvPr id="14343" name="Picture 9" descr="D:\Людмила\ДЛЯ САЙТА\АНИМАЦИЯ\detia-611.gif"/>
          <p:cNvPicPr>
            <a:picLocks noChangeAspect="1" noChangeArrowheads="1" noCrop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>
            <a:off x="6084888" y="5157788"/>
            <a:ext cx="14287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Box 12"/>
          <p:cNvSpPr txBox="1">
            <a:spLocks noChangeArrowheads="1"/>
          </p:cNvSpPr>
          <p:nvPr/>
        </p:nvSpPr>
        <p:spPr bwMode="auto">
          <a:xfrm>
            <a:off x="1763713" y="4724400"/>
            <a:ext cx="5761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75656" y="4437112"/>
            <a:ext cx="603761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ПЕРВЫЙ ГОД ОБУЧЕНИЯ</a:t>
            </a:r>
          </a:p>
        </p:txBody>
      </p:sp>
    </p:spTree>
  </p:cSld>
  <p:clrMapOvr>
    <a:masterClrMapping/>
  </p:clrMapOvr>
  <p:transition spd="med" advTm="10685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3" descr="Рисунок1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63688" y="1916832"/>
            <a:ext cx="5400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ГИПОТЕЗА ПРОЕКТА:</a:t>
            </a:r>
          </a:p>
        </p:txBody>
      </p:sp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2339975" y="1341438"/>
            <a:ext cx="446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endParaRPr lang="ru-RU"/>
          </a:p>
        </p:txBody>
      </p:sp>
      <p:pic>
        <p:nvPicPr>
          <p:cNvPr id="15364" name="Picture 2" descr="D:\Людмила\ДЛЯ САЙТА\АНИМАЦИЯ\detia-821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838" y="404813"/>
            <a:ext cx="12763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95536" y="2780928"/>
            <a:ext cx="8208912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КУЛЬТУРНО-ГИГИЕНИЧЕСКИХ НАВЫКОВ РЕБЕНКА – ПЕРВЫЙ ШАГ К ЗДОРОВЬЮ ЧЕЛОВЕКА!</a:t>
            </a:r>
          </a:p>
        </p:txBody>
      </p:sp>
      <p:pic>
        <p:nvPicPr>
          <p:cNvPr id="15368" name="Picture 3" descr="D:\Людмила\ПРОЕКТ\КАРТИНКИ ПО ГИГИЕНЕ\soapguylg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4149725"/>
            <a:ext cx="2497137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6396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300192" y="2420888"/>
            <a:ext cx="2088232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Формировать потребность в соблюдении навыков гигиены и опрятности в повседневной жизни</a:t>
            </a:r>
          </a:p>
        </p:txBody>
      </p:sp>
      <p:pic>
        <p:nvPicPr>
          <p:cNvPr id="16388" name="Содержимое 3" descr="Рисунок9.png"/>
          <p:cNvPicPr>
            <a:picLocks noChangeAspect="1"/>
          </p:cNvPicPr>
          <p:nvPr/>
        </p:nvPicPr>
        <p:blipFill>
          <a:blip r:embed="rId2" cstate="email"/>
          <a:srcRect r="1160"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ПРОЕКТА:</a:t>
            </a:r>
          </a:p>
        </p:txBody>
      </p:sp>
      <p:sp>
        <p:nvSpPr>
          <p:cNvPr id="163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1547813" y="2060575"/>
            <a:ext cx="792162" cy="649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2924944"/>
            <a:ext cx="2592288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 культурно-гигиенических навыков, формирование простейших навыков поведения во время еды, умывания.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4068763" y="2708275"/>
            <a:ext cx="1150938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03848" y="3501008"/>
            <a:ext cx="2952328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привычки следить за своим внешним видом, умения правильно пользоваться мылом, мыть руки, лицо, пользоваться полотенцем, расческой, носовым платком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H="1">
            <a:off x="6048375" y="1881188"/>
            <a:ext cx="576263" cy="503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15394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5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50"/>
                            </p:stCondLst>
                            <p:childTnLst>
                              <p:par>
                                <p:cTn id="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5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50"/>
                            </p:stCondLst>
                            <p:childTnLst>
                              <p:par>
                                <p:cTn id="3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156176" y="2564904"/>
            <a:ext cx="2520280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Привлечение родителей к соблюдению и развитию навыков личной гигиены дома.</a:t>
            </a:r>
          </a:p>
        </p:txBody>
      </p:sp>
      <p:pic>
        <p:nvPicPr>
          <p:cNvPr id="17412" name="Содержимое 3" descr="Рисунок9.png"/>
          <p:cNvPicPr>
            <a:picLocks noChangeAspect="1"/>
          </p:cNvPicPr>
          <p:nvPr/>
        </p:nvPicPr>
        <p:blipFill>
          <a:blip r:embed="rId2" cstate="email"/>
          <a:srcRect r="1160"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ПРОЕКТА:</a:t>
            </a:r>
          </a:p>
        </p:txBody>
      </p:sp>
      <p:sp>
        <p:nvSpPr>
          <p:cNvPr id="174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1620838" y="2060575"/>
            <a:ext cx="719137" cy="576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5536" y="2780928"/>
            <a:ext cx="2592288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навыков поведения за столом: не крошить хлеб, пережевывать пищу с закрытым ртом, не разговаривать за столом.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4068763" y="2708275"/>
            <a:ext cx="1150938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31840" y="3356992"/>
            <a:ext cx="2952328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Формировать начальные представления о ценности здоровья, что здоровье начинается с чистоты тела, что «чистота», «красота», «здоровье» – это неразделимые понятия.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H="1">
            <a:off x="6192045" y="1951831"/>
            <a:ext cx="576262" cy="504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14903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5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50"/>
                            </p:stCondLst>
                            <p:childTnLst>
                              <p:par>
                                <p:cTn id="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5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50"/>
                            </p:stCondLst>
                            <p:childTnLst>
                              <p:par>
                                <p:cTn id="3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1560" y="2852936"/>
            <a:ext cx="792088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младшем дошкольном возрасте дети могут освоить все основные культурно-гигиенические навыки, научиться понимать их важность, легко, быстро и правильно выполнять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988840"/>
            <a:ext cx="792088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Именно в дошкольном возрасте очень важно воспитать у ребенка привычку к чистоте, аккуратности, порядку</a:t>
            </a:r>
          </a:p>
        </p:txBody>
      </p:sp>
      <p:pic>
        <p:nvPicPr>
          <p:cNvPr id="18439" name="Содержимое 3" descr="Рисунок9.png"/>
          <p:cNvPicPr>
            <a:picLocks noChangeAspect="1"/>
          </p:cNvPicPr>
          <p:nvPr/>
        </p:nvPicPr>
        <p:blipFill>
          <a:blip r:embed="rId2" cstate="email"/>
          <a:srcRect r="1160"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11413" y="836613"/>
            <a:ext cx="4608512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000" b="1" dirty="0"/>
          </a:p>
        </p:txBody>
      </p:sp>
      <p:pic>
        <p:nvPicPr>
          <p:cNvPr id="18441" name="Picture 2" descr="D:\Людмила\ПРОЕКТ\КАРТИНКИ ПО ГИГИЕНЕ\baby-boy-tub-w-bears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3733800"/>
            <a:ext cx="26098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411760" y="4005064"/>
            <a:ext cx="4752528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Навыки и привычки, прочно сформированные в дошкольном возрасте, сохраняются на всю жизнь</a:t>
            </a:r>
          </a:p>
        </p:txBody>
      </p:sp>
    </p:spTree>
  </p:cSld>
  <p:clrMapOvr>
    <a:masterClrMapping/>
  </p:clrMapOvr>
  <p:transition spd="med" advTm="19219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D:\Людмила\ПРОЕКТ\ГОТОВЫЙ МАТЕРИАЛ\ФОТО ДЕТЕЙ\В ДЕТСКОМ САДУ\ГИГИЕНА\SAM_2093.JPG"/>
          <p:cNvPicPr>
            <a:picLocks noChangeAspect="1" noChangeArrowheads="1"/>
          </p:cNvPicPr>
          <p:nvPr/>
        </p:nvPicPr>
        <p:blipFill>
          <a:blip r:embed="rId2" cstate="email"/>
          <a:srcRect l="22864" t="12130" r="5875"/>
          <a:stretch>
            <a:fillRect/>
          </a:stretch>
        </p:blipFill>
        <p:spPr bwMode="auto">
          <a:xfrm>
            <a:off x="5429256" y="2357430"/>
            <a:ext cx="3357586" cy="3105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85786" y="1714488"/>
            <a:ext cx="763284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</p:txBody>
      </p:sp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2339975" y="1341438"/>
            <a:ext cx="446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endParaRPr lang="ru-RU"/>
          </a:p>
        </p:txBody>
      </p:sp>
      <p:pic>
        <p:nvPicPr>
          <p:cNvPr id="18434" name="Picture 2" descr="D:\Людмила\ПРОЕКТ\КАРТИНКИ ПО ГИГИЕНЕ\chistulk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8400" y="620713"/>
            <a:ext cx="1727200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00034" y="2357430"/>
            <a:ext cx="3816424" cy="21852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РЕАЛИЗАЦИЯ: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 New Roman" pitchFamily="18" charset="0"/>
              <a:buChar char="☺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Федотова Елена Васильевна</a:t>
            </a:r>
          </a:p>
          <a:p>
            <a:pPr>
              <a:buFont typeface="Times New Roman" pitchFamily="18" charset="0"/>
              <a:buChar char="☺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Габриелян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Асмик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Камоевна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 New Roman" pitchFamily="18" charset="0"/>
              <a:buChar char="☺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Воспитанники группы «Колобки» (возраст 2,5-3,5 лет)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8" name="Рисунок 7" descr="2012-10-16 08.19.25.jpg"/>
          <p:cNvPicPr>
            <a:picLocks noChangeAspect="1"/>
          </p:cNvPicPr>
          <p:nvPr/>
        </p:nvPicPr>
        <p:blipFill>
          <a:blip r:embed="rId5" cstate="email"/>
          <a:srcRect t="19445" r="4167"/>
          <a:stretch>
            <a:fillRect/>
          </a:stretch>
        </p:blipFill>
        <p:spPr>
          <a:xfrm>
            <a:off x="1714480" y="3929066"/>
            <a:ext cx="4079322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Содержимое 3" descr="Рисунок1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0437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Содержимое 3" descr="Рисунок1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71472" y="2786058"/>
            <a:ext cx="8208912" cy="1631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Разработка конспектов занятий и тематических бесед по теме «Чистота и аккуратность – залог здоровья»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Составление картотеки дидактических игр и художественно-словесного материала по воспитанию и развитию у младших дошкольников культурно-гигиенических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навыков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928802"/>
            <a:ext cx="828092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ПРОДУКТЫ РЕАЛИЗАЦИИ ПРОЕКТА</a:t>
            </a:r>
          </a:p>
        </p:txBody>
      </p:sp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2339975" y="1341438"/>
            <a:ext cx="446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endParaRPr lang="ru-RU"/>
          </a:p>
        </p:txBody>
      </p:sp>
      <p:pic>
        <p:nvPicPr>
          <p:cNvPr id="21511" name="Picture 5" descr="D:\Людмила\ПРОЕКТ\КАРТИНКИ ПО ГИГИЕНЕ\j0091689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404813"/>
            <a:ext cx="2290763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7316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552" y="2348880"/>
            <a:ext cx="8208912" cy="1631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Оформление стенда «Детский сад день за днем» с непосредственным творческим участием детей</a:t>
            </a:r>
          </a:p>
          <a:p>
            <a:pPr marL="342900" indent="-342900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Постоянное консультирование родителей по теме «Воспитание и развитие культурно-гигиенических навыков у малышей»</a:t>
            </a:r>
          </a:p>
          <a:p>
            <a:pPr marL="342900" indent="-342900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6. Презентация проекта.</a:t>
            </a:r>
          </a:p>
        </p:txBody>
      </p:sp>
      <p:pic>
        <p:nvPicPr>
          <p:cNvPr id="22532" name="Содержимое 3" descr="Рисунок1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D:\Людмила\ПРОЕКТ\КАРТИНКИ ПО ГИГИЕНЕ\1235572606_c29aa45c4a5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3789363"/>
            <a:ext cx="320357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1772816"/>
            <a:ext cx="828092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ПРОДУКТЫ РЕАЛИЗАЦИИ ПРОЕКТА</a:t>
            </a:r>
          </a:p>
        </p:txBody>
      </p:sp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2339975" y="1341438"/>
            <a:ext cx="446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4"/>
              </a:buBlip>
            </a:pPr>
            <a:endParaRPr lang="ru-RU"/>
          </a:p>
        </p:txBody>
      </p:sp>
      <p:pic>
        <p:nvPicPr>
          <p:cNvPr id="22536" name="Picture 5" descr="D:\Людмила\ПРОЕКТ\КАРТИНКИ ПО ГИГИЕНЕ\j0091689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404813"/>
            <a:ext cx="2290763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D:\Людмила\ДЛЯ САЙТА\АНИМАЦИЯ\babochkia-503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08175" y="558958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122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7.42831E-6 C 0.00192 -0.00069 0.00417 -0.00023 0.00574 -0.00185 C 0.00695 -0.003 0.00678 -0.00578 0.0073 -0.00763 C 0.00834 -0.01156 0.00903 -0.01549 0.01008 -0.01919 C 0.01129 -0.02358 0.01164 -0.02844 0.01303 -0.03283 C 0.01511 -0.03931 0.01841 -0.04509 0.02032 -0.05203 C 0.02136 -0.06521 0.02153 -0.07516 0.02605 -0.08672 C 0.02726 -0.09944 0.02778 -0.11586 0.03629 -0.12349 C 0.0382 -0.13159 0.0441 -0.15217 0.04931 -0.15633 C 0.06146 -0.16628 0.09098 -0.1672 0.10139 -0.16789 C 0.1066 -0.17021 0.11216 -0.17136 0.11737 -0.17368 C 0.12327 -0.17969 0.12639 -0.18085 0.13334 -0.18339 C 0.15139 -0.21507 0.18664 -0.21808 0.21442 -0.21993 C 0.23369 -0.21646 0.23178 -0.21715 0.24497 -0.20837 C 0.254 -0.18963 0.24827 -0.16535 0.23907 -0.14847 C 0.23646 -0.13737 0.23976 -0.14754 0.23334 -0.13899 C 0.23212 -0.13737 0.2316 -0.13482 0.23039 -0.1332 C 0.22258 -0.1228 0.2007 -0.11887 0.19133 -0.11771 C 0.18889 -0.11702 0.18646 -0.11632 0.18403 -0.11563 C 0.18108 -0.11493 0.1783 -0.1147 0.17535 -0.11378 C 0.16876 -0.11193 0.16303 -0.10777 0.15643 -0.10615 C 0.15313 -0.10314 0.14931 -0.10152 0.14636 -0.09828 C 0.14497 -0.0969 0.14497 -0.09366 0.14341 -0.0925 C 0.1408 -0.09042 0.13473 -0.0888 0.13473 -0.0888 C 0.13872 -0.06776 0.13577 -0.07539 0.14775 -0.06752 C 0.15799 -0.05388 0.20851 -0.06591 0.2231 -0.06752 C 0.23212 -0.0703 0.23074 -0.07446 0.24063 -0.07724 C 0.24792 -0.08371 0.25035 -0.0851 0.25799 -0.0888 C 0.26442 -0.09736 0.27379 -0.09828 0.28264 -0.10036 C 0.28942 -0.09967 0.29653 -0.10106 0.30296 -0.09828 C 0.30487 -0.09736 0.3033 -0.09273 0.30435 -0.09065 C 0.30539 -0.0888 0.30695 -0.08718 0.30869 -0.08672 C 0.31528 -0.08464 0.329 -0.08302 0.329 -0.08302 C 0.33195 -0.0666 0.3283 -0.08279 0.33334 -0.06938 C 0.33369 -0.06868 0.33577 -0.05851 0.33629 -0.05781 C 0.33733 -0.05642 0.33924 -0.05666 0.34063 -0.05596 C 0.3448 -0.03885 0.33629 -0.02266 0.32605 -0.01341 C 0.32518 -0.00948 0.32362 -0.00578 0.3231 -0.00185 C 0.32292 -0.00092 0.32292 0.01897 0.32032 0.02521 C 0.31858 0.02938 0.31633 0.03285 0.31442 0.03678 C 0.30921 0.04718 0.31494 0.04279 0.3073 0.04649 C 0.30539 0.05042 0.3033 0.05412 0.30139 0.05805 C 0.30053 0.05967 0.29844 0.05921 0.29705 0.0599 C 0.29046 0.06291 0.28351 0.06545 0.27674 0.06777 C 0.26407 0.07864 0.2474 0.07216 0.23334 0.06777 C 0.22952 0.06661 0.22553 0.06522 0.22171 0.06383 C 0.2198 0.06314 0.21598 0.06198 0.21598 0.06198 C 0.20591 0.05297 0.21806 0.06291 0.20574 0.05597 C 0.19844 0.05181 0.19289 0.04395 0.18542 0.04071 C 0.17883 0.0347 0.17153 0.03169 0.16372 0.02914 C 0.15504 0.02984 0.14619 0.02891 0.13768 0.03099 C 0.1323 0.03237 0.12744 0.04834 0.12744 0.04834 C 0.12518 0.05805 0.12344 0.06661 0.11737 0.07355 C 0.11476 0.07655 0.10869 0.08118 0.10869 0.08118 C 0.09983 0.09852 0.11181 0.07771 0.10139 0.08881 C 0.10001 0.0902 0.09983 0.09297 0.09862 0.09459 C 0.09567 0.09852 0.09133 0.10038 0.08837 0.10431 C 0.08716 0.10593 0.08699 0.10893 0.08542 0.11009 C 0.08334 0.11171 0.08074 0.11148 0.0783 0.11217 C 0.03525 0.1087 0.04167 0.11286 0.01737 0.10246 C 0.00764 0.08951 0.01251 0.09274 0.00435 0.08881 C 0.00209 0.07956 0.00035 0.07054 -0.00295 0.06198 C -0.00225 0.04441 8.05556E-6 0.01943 8.05556E-6 7.42831E-6 Z " pathEditMode="relative" ptsTypes="fffffffffffffffffffffffffffffffffffffffffffffffffffffffffffffff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322</Words>
  <Application>Microsoft Office PowerPoint</Application>
  <PresentationFormat>Экран (4:3)</PresentationFormat>
  <Paragraphs>39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ПРОЕКТ</vt:lpstr>
      <vt:lpstr>Слайд 2</vt:lpstr>
      <vt:lpstr>Слайд 3</vt:lpstr>
      <vt:lpstr>ЦЕЛИ ПРОЕКТА:</vt:lpstr>
      <vt:lpstr>ЦЕЛИ ПРОЕКТА: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Elena</cp:lastModifiedBy>
  <cp:revision>71</cp:revision>
  <dcterms:modified xsi:type="dcterms:W3CDTF">2014-12-28T12:00:18Z</dcterms:modified>
</cp:coreProperties>
</file>