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4" r:id="rId4"/>
    <p:sldId id="285" r:id="rId5"/>
    <p:sldId id="286" r:id="rId6"/>
    <p:sldId id="257" r:id="rId7"/>
    <p:sldId id="258" r:id="rId8"/>
    <p:sldId id="259" r:id="rId9"/>
    <p:sldId id="268" r:id="rId10"/>
    <p:sldId id="26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0" r:id="rId20"/>
    <p:sldId id="271" r:id="rId21"/>
    <p:sldId id="272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A989F9-115E-403C-A5EE-89BA43D5020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BE3546-B108-4FCE-89CD-B879E09F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ivkor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229600" cy="321471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Задачи, стоящие перед учителем в работе по выразительному чтению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214950"/>
            <a:ext cx="6400800" cy="89534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 Беломестнова С.А.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Цель выразительного чтения решается посредством задач: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CB4"/>
                </a:solidFill>
              </a:rPr>
              <a:t>оживлять картины, созданные писателем;</a:t>
            </a:r>
          </a:p>
          <a:p>
            <a:r>
              <a:rPr lang="ru-RU" dirty="0" smtClean="0">
                <a:solidFill>
                  <a:srgbClr val="003CB4"/>
                </a:solidFill>
              </a:rPr>
              <a:t>возбуждать ощущения всех органов чувств;</a:t>
            </a:r>
          </a:p>
          <a:p>
            <a:r>
              <a:rPr lang="ru-RU" dirty="0" smtClean="0">
                <a:solidFill>
                  <a:srgbClr val="003CB4"/>
                </a:solidFill>
              </a:rPr>
              <a:t>вызывать эмоции;</a:t>
            </a:r>
          </a:p>
          <a:p>
            <a:r>
              <a:rPr lang="ru-RU" dirty="0" smtClean="0">
                <a:solidFill>
                  <a:srgbClr val="003CB4"/>
                </a:solidFill>
              </a:rPr>
              <a:t>поддерживать внимание слушателя, вести  его за собой;</a:t>
            </a:r>
          </a:p>
          <a:p>
            <a:r>
              <a:rPr lang="ru-RU" dirty="0" smtClean="0">
                <a:solidFill>
                  <a:srgbClr val="003CB4"/>
                </a:solidFill>
              </a:rPr>
              <a:t>выражать авторское отношение к событиям и персонажам.</a:t>
            </a:r>
            <a:endParaRPr lang="ru-RU" dirty="0">
              <a:solidFill>
                <a:srgbClr val="003CB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глубоком воздействии чтеца на слушателей и заключается искусство художественного чтения. </a:t>
            </a:r>
            <a:endParaRPr lang="ru-RU" sz="3200" dirty="0"/>
          </a:p>
        </p:txBody>
      </p:sp>
      <p:pic>
        <p:nvPicPr>
          <p:cNvPr id="4" name="Содержимое 3" descr="img_gallery.php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69966" y="2286000"/>
            <a:ext cx="6004067" cy="402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Однако умение воспринимать хорошее чтение, равно как и умение        донести до слушателей                              идею читаемого произведения,                    не возникает само собой.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Большое значение здесь приобретает работа, которая ведется на уроках чтения, в частности работа по анализу читаемых текстов и подготовка их к выразительному чтению.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737484"/>
          </a:xfrm>
        </p:spPr>
        <p:txBody>
          <a:bodyPr/>
          <a:lstStyle/>
          <a:p>
            <a:pPr marL="493078" lvl="1" indent="-36513">
              <a:buNone/>
            </a:pPr>
            <a:r>
              <a:rPr lang="ru-RU" dirty="0" smtClean="0">
                <a:solidFill>
                  <a:srgbClr val="002060"/>
                </a:solidFill>
              </a:rPr>
              <a:t> В</a:t>
            </a:r>
            <a:r>
              <a:rPr lang="ru-RU" b="1" dirty="0" smtClean="0">
                <a:solidFill>
                  <a:srgbClr val="002060"/>
                </a:solidFill>
              </a:rPr>
              <a:t>ыразительное чтение невозможно без владения техникой речи, которая включает три компонента:</a:t>
            </a:r>
          </a:p>
          <a:p>
            <a:pPr marL="913765" lvl="1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правильное дыхание;</a:t>
            </a:r>
          </a:p>
          <a:p>
            <a:pPr marL="913765" lvl="1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искусное голосоведение;</a:t>
            </a:r>
          </a:p>
          <a:p>
            <a:pPr marL="913765" lvl="1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 хорошая дикция.</a:t>
            </a:r>
          </a:p>
          <a:p>
            <a:pPr marL="913765" lvl="1" indent="-457200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913765" lvl="1" indent="-457200">
              <a:buFont typeface="+mj-lt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029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71802" y="285728"/>
            <a:ext cx="3286132" cy="3286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Звуки человеческого голоса, прежде всего, связаны с дыханием. Известно, что неправильное дыхание приводит к затруднением в речи и случайным паузам, а полное владение своим голосом возможно только при хорошо поставленном дыхании.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14818"/>
            <a:ext cx="8229600" cy="1500198"/>
          </a:xfrm>
        </p:spPr>
        <p:txBody>
          <a:bodyPr/>
          <a:lstStyle/>
          <a:p>
            <a:pPr marL="11113" indent="-11113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Правильное дыхание заключается в равномерном, экономном расходовании воздуха.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5214950"/>
            <a:ext cx="25431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marL="0" indent="441325"/>
            <a:r>
              <a:rPr lang="ru-RU" sz="3200" dirty="0" smtClean="0">
                <a:solidFill>
                  <a:srgbClr val="002060"/>
                </a:solidFill>
              </a:rPr>
              <a:t>На уроках чтения предлагаются ребятам упражнения, укрепляющие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дыхание</a:t>
            </a:r>
            <a:r>
              <a:rPr lang="ru-RU" sz="3200" dirty="0" smtClean="0">
                <a:solidFill>
                  <a:srgbClr val="002060"/>
                </a:solidFill>
              </a:rPr>
              <a:t>. Вот некоторые из них: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804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1. Взять дыхание и на выдохе плавно произнести заданные учителем звуки.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2. Взять дыхание и на выдохе произнести заданную пословицу или поговорку: “хуже всех слышит тот, кто не хочет слушать”. </a:t>
            </a:r>
          </a:p>
          <a:p>
            <a:pPr marL="0" indent="536575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Тренируя учеников управлять своим </a:t>
            </a:r>
            <a:r>
              <a:rPr lang="ru-RU" b="1" dirty="0" smtClean="0">
                <a:solidFill>
                  <a:srgbClr val="002060"/>
                </a:solidFill>
              </a:rPr>
              <a:t>дыханием,</a:t>
            </a:r>
            <a:r>
              <a:rPr lang="ru-RU" dirty="0" smtClean="0">
                <a:solidFill>
                  <a:srgbClr val="002060"/>
                </a:solidFill>
              </a:rPr>
              <a:t> учитель старается показать, что оно непосредственно </a:t>
            </a:r>
            <a:r>
              <a:rPr lang="ru-RU" b="1" dirty="0" smtClean="0">
                <a:solidFill>
                  <a:srgbClr val="002060"/>
                </a:solidFill>
              </a:rPr>
              <a:t>влияет на звук, его плавность, силу, окраску.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Все характеристики голова (сила, высота, длительность, тембр)  являются выразительными средствами, которыми чтец должен владеть в той или иной степени.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429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При слабом от природы голосе или при врожденной вялости голоса, когда все звуки сливаются воедино, а их оттенки совсем исчезают, необходимы упражнения, направляющие голос на сильный посыл звука. В этом случае можно рекомендовать детям прочитать одно и то же предложение несколько раз, регулируя силу голоса, т.е. сначала читать тихо, потом громче, а затем совсем громко, но без крика. Или можно предложить прочитать хорошо известное стихотворение, но при этом делать небольшой вдох (добор воздуха) перед чтением каждой стихотворной строки.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829328"/>
          </a:xfrm>
        </p:spPr>
        <p:txBody>
          <a:bodyPr/>
          <a:lstStyle/>
          <a:p>
            <a:pPr marL="0" indent="441325">
              <a:buNone/>
            </a:pPr>
            <a:r>
              <a:rPr lang="ru-RU" dirty="0" smtClean="0">
                <a:solidFill>
                  <a:srgbClr val="002060"/>
                </a:solidFill>
              </a:rPr>
              <a:t>Большую пользу приносят такие стихотворения, которые вырабатывают у детей умение повышать или понижать голос при чтении.</a:t>
            </a:r>
          </a:p>
          <a:p>
            <a:pPr marL="0" indent="441325">
              <a:buNone/>
            </a:pPr>
            <a:r>
              <a:rPr lang="ru-RU" dirty="0" smtClean="0">
                <a:solidFill>
                  <a:srgbClr val="002060"/>
                </a:solidFill>
              </a:rPr>
              <a:t>Например, первая строка может произноситься обычным голосом, вторая несколько выше, третья на высокой ноте, а потом следует, таким же образом понижать голос. Сила звука при этом должна быть нормальной, звук следует вести ровно и спокойно, избегать крикливости, особенно на высоких нотах.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Темп и ритм </a:t>
            </a:r>
            <a:r>
              <a:rPr lang="ru-RU" sz="3200" dirty="0" smtClean="0">
                <a:solidFill>
                  <a:srgbClr val="002060"/>
                </a:solidFill>
              </a:rPr>
              <a:t>– важное выразительное средство, позволяющее имитировать ускорение и замедление движений, действий и процессов, о которых идёт речь.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594740"/>
          </a:xfrm>
        </p:spPr>
        <p:txBody>
          <a:bodyPr/>
          <a:lstStyle/>
          <a:p>
            <a:pPr marL="11113" indent="-11113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dirty="0" err="1" smtClean="0">
                <a:solidFill>
                  <a:srgbClr val="002060"/>
                </a:solidFill>
              </a:rPr>
              <a:t>Песенки-долгоговорки</a:t>
            </a:r>
            <a:endParaRPr lang="ru-RU" dirty="0" smtClean="0">
              <a:solidFill>
                <a:srgbClr val="002060"/>
              </a:solidFill>
            </a:endParaRPr>
          </a:p>
          <a:p>
            <a:pPr marL="11113" indent="-11113">
              <a:buNone/>
            </a:pPr>
            <a:r>
              <a:rPr lang="ru-RU" dirty="0" smtClean="0">
                <a:solidFill>
                  <a:srgbClr val="002060"/>
                </a:solidFill>
              </a:rPr>
              <a:t>Многократное, чёткое повторение, особенно если оно сопровождается весёлым настроением, приносит желаемые результаты. Дети начинают чувствовать ритм, осознают артикуляционную сторону, проговаривание и само повторение приносит им радость.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effectLst/>
              </a:rPr>
              <a:t>2. Послушай и скажи. Послушай и доскажи.</a:t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r>
              <a:rPr lang="ru-RU" sz="2800" b="0" dirty="0" smtClean="0">
                <a:solidFill>
                  <a:srgbClr val="002060"/>
                </a:solidFill>
                <a:effectLst/>
              </a:rPr>
              <a:t>В основе этого упражнения лежит формирование умения слышать, чётко и ясно произносить, осознавать и подбирать рифму.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928802"/>
          <a:ext cx="8143932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4572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ба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бу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— бы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 дворе стоят столбы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бу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бы - ба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из окна торчит труба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до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ду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да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гудят провода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жа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жа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жа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есть иголки у ежа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жи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жи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жи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здесь живут ежи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са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са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са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 лесу бегает... (лиса)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со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со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со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у Вовы... (колесо)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усь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-—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усь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усь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 лугу пасётся... (гусь)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ча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ча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ча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горит в комнате... (свеча)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чу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чу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чу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молоточком я... (стучу)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оч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оч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оч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наступила... (ночь)</a:t>
                      </a: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ша —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ша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ша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мама моет... (малыша)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шу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—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шу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—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шу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я письмо... (пишу)</a:t>
                      </a:r>
                    </a:p>
                    <a:p>
                      <a:pPr>
                        <a:buNone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аш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аш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аш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у Марины... (карандаш)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Одна из важнейших задач начальной школы – формирование у детей навыка чтения, являющегося фундаментом всего последующего образования. Сформированный навык чтения включает в себя как минимум два основных компонента: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а) технику чтения;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б) понимание текста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get_img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357694"/>
            <a:ext cx="3493877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Дикция</a:t>
            </a:r>
            <a:r>
              <a:rPr lang="ru-RU" sz="3200" dirty="0" smtClean="0">
                <a:solidFill>
                  <a:srgbClr val="002060"/>
                </a:solidFill>
              </a:rPr>
              <a:t> – ясное чёткое </a:t>
            </a:r>
            <a:r>
              <a:rPr lang="ru-RU" sz="3200" dirty="0" err="1" smtClean="0">
                <a:solidFill>
                  <a:srgbClr val="002060"/>
                </a:solidFill>
              </a:rPr>
              <a:t>выговаривание</a:t>
            </a:r>
            <a:r>
              <a:rPr lang="ru-RU" sz="3200" dirty="0" smtClean="0">
                <a:solidFill>
                  <a:srgbClr val="002060"/>
                </a:solidFill>
              </a:rPr>
              <a:t> слов. При хорошей дикции активно работают подвижные органы речи – губы, язык, нижняя челюсть.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286016"/>
          </a:xfrm>
        </p:spPr>
        <p:txBody>
          <a:bodyPr/>
          <a:lstStyle/>
          <a:p>
            <a:pPr marL="11113" indent="430213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работе над выразительностью речи и чтения в работе учителя отводится много места упражнениям по отработке дикции, начиная их с артикуляционных упражнений.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584633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4071942"/>
            <a:ext cx="3738568" cy="24099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441325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дальнейшем, вся работа приобретает более сложный характер, так как умение учащихся пользоваться такими важными техническими приёмами речи (чтения), как сила и звучность голоса, чёткая дикция, правильное дыхание, постепенно уступает место другим умениям: определению места смысловой паузы и логического ударения в предложении или отрывке, правильному интонированию отрывка, определению ритма и темпа чтения произведения. Овладение этими приёмами работы с текстом свидетельствует о более глубоком проникновении учащихся в содержание читаемых произведений, а это невозможно сделать, если у ученика не развит или плохо развит речевой слух.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01080" cy="4105284"/>
          </a:xfrm>
        </p:spPr>
        <p:txBody>
          <a:bodyPr/>
          <a:lstStyle/>
          <a:p>
            <a:pPr indent="536575" algn="ctr"/>
            <a:r>
              <a:rPr lang="ru-RU" sz="3200" dirty="0" smtClean="0">
                <a:solidFill>
                  <a:srgbClr val="002060"/>
                </a:solidFill>
              </a:rPr>
              <a:t>Для формирования выразительного чтения, учитель должен работать над умениями учащихся, которые вырабатываются в процессе анализа произведения, а также умениями пользоваться интонационными средствами выразительности.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572008"/>
            <a:ext cx="7086600" cy="18573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01080" cy="6248400"/>
          </a:xfrm>
        </p:spPr>
        <p:txBody>
          <a:bodyPr/>
          <a:lstStyle/>
          <a:p>
            <a:pPr indent="441325" algn="just"/>
            <a:r>
              <a:rPr lang="ru-RU" sz="2800" dirty="0" smtClean="0">
                <a:solidFill>
                  <a:srgbClr val="002060"/>
                </a:solidFill>
              </a:rPr>
              <a:t>Из ряда умений, связанных с анализом текста, выделим умение разбираться в эмоциональном настрое произведения, его героев, автора; умение представлять в своём воображении картины, события, лица на основе так называемых “словесных картин”, умение постигать смысл описанных событий и фактов, создавать о них свои суждения и выражать к ним своё определённое отношение; </a:t>
            </a:r>
            <a:r>
              <a:rPr lang="ru-RU" sz="2800" u="sng" dirty="0" smtClean="0">
                <a:solidFill>
                  <a:srgbClr val="002060"/>
                </a:solidFill>
              </a:rPr>
              <a:t>умение определять задачу своего чтения</a:t>
            </a:r>
            <a:r>
              <a:rPr lang="ru-RU" sz="2800" dirty="0" smtClean="0">
                <a:solidFill>
                  <a:srgbClr val="002060"/>
                </a:solidFill>
              </a:rPr>
              <a:t> - что сообщается слушателям, какие мысли и чувства возникли у героев и у читателя.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501122" cy="3748094"/>
          </a:xfrm>
        </p:spPr>
        <p:txBody>
          <a:bodyPr/>
          <a:lstStyle/>
          <a:p>
            <a:pPr indent="536575" algn="just"/>
            <a:r>
              <a:rPr lang="ru-RU" sz="3200" dirty="0" smtClean="0">
                <a:solidFill>
                  <a:srgbClr val="002060"/>
                </a:solidFill>
              </a:rPr>
              <a:t>Сложное умение определять задачу чтения включает в себя умение понимать мысли героев, сопереживать им, представлять ситуацию, в которой оказывается герой, определять своё отношение к событиям и находить интонационные средства для его выражения.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ntb58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4018280"/>
            <a:ext cx="3413760" cy="28397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Необходимыми умениями, связанными                    с подготовкой к выразительному чтению, являются умения, развивающие творческое, воссоздающее воображение детей.                       Эти умения формируется с помощью словесного рисования картин на основе прочитанного текста (“видение текста”),                   и развитие у учащихся определённого отношения к прочитанному, умения давать оценки героям, их поступкам, событиям,          что возможно лишь в том случае,                 если дети понимают текст.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Так, чтобы “нарисовать” словесную картину, необходимо понять содержание текста, уметь выбрать                    в соответствии с предлагаемой темой отрывок теста, определить объекты (что будет нарисовано), найти слова,                  с помощью которых картина будет воссоздана (определить “краски”), представить её мысленно, затем свериться с текстом (проверить себя) и, наконец, нарисовать её словами.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Учитель должен обращать внимание детей на такой прием выразительности речи и чтения, как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психологическая пауза</a:t>
            </a:r>
            <a:r>
              <a:rPr lang="ru-RU" sz="3200" dirty="0" smtClean="0">
                <a:solidFill>
                  <a:srgbClr val="002060"/>
                </a:solidFill>
              </a:rPr>
              <a:t>. Необходимо показать ребятам, что это особая эмоциональная остановка, с помощью которой чтец передает сильное внутреннее волнение, напряженность событий рассказа. Для практической работы с детьми можно брать самые простые случаи определения места психологической паузы, которые детям можно осмыслить без труда.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Работа по выразительности чтения, проводимая на уроке, должна находить подкрепление и в различных формах внеклассной работы: вечера рассказывания сказок, конкурсы на лучшее чтение стихотворений, </a:t>
            </a:r>
            <a:r>
              <a:rPr lang="ru-RU" sz="2800" dirty="0" err="1" smtClean="0">
                <a:solidFill>
                  <a:srgbClr val="002060"/>
                </a:solidFill>
              </a:rPr>
              <a:t>инсценирование</a:t>
            </a:r>
            <a:r>
              <a:rPr lang="ru-RU" sz="2800" dirty="0" smtClean="0">
                <a:solidFill>
                  <a:srgbClr val="002060"/>
                </a:solidFill>
              </a:rPr>
              <a:t> и т.д. Все это вместе взятое открывает большие возможности повышения культуры речи, выработки художественного вкуса и воспитания потребности овладевать </a:t>
            </a:r>
            <a:r>
              <a:rPr lang="ru-RU" sz="2800" dirty="0" smtClean="0"/>
              <a:t>искусством художественного слова.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556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12144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Техника чтения – 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28670"/>
            <a:ext cx="4041775" cy="13573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Понимание текста  -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правильное и быстрое восприятие и озвучивание слов, основанное на связи между их зрительными образами, с одной стороны, и акустическими и </a:t>
            </a:r>
            <a:r>
              <a:rPr lang="ru-RU" dirty="0" err="1" smtClean="0">
                <a:solidFill>
                  <a:srgbClr val="002060"/>
                </a:solidFill>
              </a:rPr>
              <a:t>речедвигательными</a:t>
            </a:r>
            <a:r>
              <a:rPr lang="ru-RU" dirty="0" smtClean="0">
                <a:solidFill>
                  <a:srgbClr val="002060"/>
                </a:solidFill>
              </a:rPr>
              <a:t>, - с другой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Извлечение его смысла, содержания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Лекции Томиловой С.Д.</a:t>
            </a:r>
          </a:p>
          <a:p>
            <a:pPr marL="65151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Практикум по выразительному чтению. Часть 1. Учебно-методическое пособие. Воронеж, 2005</a:t>
            </a:r>
          </a:p>
          <a:p>
            <a:pPr marL="651510" indent="-514350">
              <a:buFont typeface="Wingdings 2"/>
              <a:buAutoNum type="arabicPeriod"/>
            </a:pPr>
            <a:r>
              <a:rPr lang="ru-RU" u="sng" dirty="0" smtClean="0">
                <a:solidFill>
                  <a:srgbClr val="002060"/>
                </a:solidFill>
                <a:hlinkClick r:id="rId2"/>
              </a:rPr>
              <a:t>http://www.vlivkor.com/</a:t>
            </a:r>
            <a:endParaRPr lang="ru-RU" dirty="0" smtClean="0">
              <a:solidFill>
                <a:srgbClr val="002060"/>
              </a:solidFill>
            </a:endParaRPr>
          </a:p>
          <a:p>
            <a:pPr marL="65151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60134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Оба эти компонента тесно взаимосвязаны и опираются друг на друга: так, усовершенствование техники чтения облегчает понимание читаемого, а легкий для понимания текст лучше и точнее воспринимается. При этом на первых этапах формирования навыка чтения большее значение придается его технике, на последующих – пониманию текста.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37274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Работа над выразительностью речи на уроках чтения в начальных классах, является важным этапом становления речи детей. Выразительное чтение точно сохраняет текст произведения, что и подчеркивается словом «чтение». </a:t>
            </a:r>
            <a:endParaRPr lang="ru-RU" sz="3200" dirty="0"/>
          </a:p>
        </p:txBody>
      </p:sp>
      <p:pic>
        <p:nvPicPr>
          <p:cNvPr id="7" name="Рисунок 6" descr="ma2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4071942"/>
            <a:ext cx="1997174" cy="2786058"/>
          </a:xfrm>
          <a:prstGeom prst="rect">
            <a:avLst/>
          </a:prstGeom>
        </p:spPr>
      </p:pic>
      <p:pic>
        <p:nvPicPr>
          <p:cNvPr id="8" name="Рисунок 7" descr="p18_chten2kl3ch-463x600-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643306"/>
            <a:ext cx="2477993" cy="3214694"/>
          </a:xfrm>
          <a:prstGeom prst="rect">
            <a:avLst/>
          </a:prstGeom>
        </p:spPr>
      </p:pic>
      <p:pic>
        <p:nvPicPr>
          <p:cNvPr id="9" name="Рисунок 8" descr="LitCh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57884" y="3595684"/>
            <a:ext cx="2504859" cy="3262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27257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Выразительно читать, говорить – это значит "действовать словами", то есть воздействовать своей волей на слушающего, заставить видеть текст так, как видит его или относится к нему говорящий.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b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71736" y="3327452"/>
            <a:ext cx="4214842" cy="3530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0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Живое слово совершает чудеса. Слово может заставить людей радоваться и горевать, пробудить любовь и ненависть, причинить страдание и окрылить надеждой, может пробудить в человеке высокие стремления и светлые идеалы, проникнуть в глубочайшие тайники души, вызвать к жизни до сих пор дремавшие чувства и мысли.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post-11-135230638595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3643314"/>
            <a:ext cx="4286280" cy="2850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071546"/>
            <a:ext cx="4329114" cy="550072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Когда слушаешь хорошего чтеца, как будто видишь все, о чем он рассказывает, по-новому понимаешь, казалось бы, уже знакомые произведения, проникаешься </a:t>
            </a:r>
            <a:r>
              <a:rPr lang="ru-RU" sz="3200" dirty="0" smtClean="0">
                <a:solidFill>
                  <a:srgbClr val="002060"/>
                </a:solidFill>
              </a:rPr>
              <a:t>настроением исполнителя.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2zh8qr2wa43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500174"/>
            <a:ext cx="4219575" cy="3309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15475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Цель чтения                           (сверхзадача по Станиславскому) –  донести до слушателя идею произведения, воздействуя             на него словом. 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tanislavsk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2424233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1468</Words>
  <Application>Microsoft Office PowerPoint</Application>
  <PresentationFormat>Экран (4:3)</PresentationFormat>
  <Paragraphs>82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Задачи, стоящие перед учителем в работе по выразительному чтению</vt:lpstr>
      <vt:lpstr>Одна из важнейших задач начальной школы – формирование у детей навыка чтения, являющегося фундаментом всего последующего образования. Сформированный навык чтения включает в себя как минимум два основных компонента:  а) технику чтения; б) понимание текста </vt:lpstr>
      <vt:lpstr>Слайд 3</vt:lpstr>
      <vt:lpstr>Оба эти компонента тесно взаимосвязаны и опираются друг на друга: так, усовершенствование техники чтения облегчает понимание читаемого, а легкий для понимания текст лучше и точнее воспринимается. При этом на первых этапах формирования навыка чтения большее значение придается его технике, на последующих – пониманию текста. </vt:lpstr>
      <vt:lpstr>Работа над выразительностью речи на уроках чтения в начальных классах, является важным этапом становления речи детей. Выразительное чтение точно сохраняет текст произведения, что и подчеркивается словом «чтение». </vt:lpstr>
      <vt:lpstr>Выразительно читать, говорить – это значит "действовать словами", то есть воздействовать своей волей на слушающего, заставить видеть текст так, как видит его или относится к нему говорящий.</vt:lpstr>
      <vt:lpstr>Живое слово совершает чудеса. Слово может заставить людей радоваться и горевать, пробудить любовь и ненависть, причинить страдание и окрылить надеждой, может пробудить в человеке высокие стремления и светлые идеалы, проникнуть в глубочайшие тайники души, вызвать к жизни до сих пор дремавшие чувства и мысли. </vt:lpstr>
      <vt:lpstr>Когда слушаешь хорошего чтеца, как будто видишь все, о чем он рассказывает, по-новому понимаешь, казалось бы, уже знакомые произведения, проникаешься настроением исполнителя.   </vt:lpstr>
      <vt:lpstr>       Цель чтения                           (сверхзадача по Станиславскому) –  донести до слушателя идею произведения, воздействуя             на него словом.  </vt:lpstr>
      <vt:lpstr>Цель выразительного чтения решается посредством задач:</vt:lpstr>
      <vt:lpstr>В глубоком воздействии чтеца на слушателей и заключается искусство художественного чтения. </vt:lpstr>
      <vt:lpstr>Однако умение воспринимать хорошее чтение, равно как и умение        донести до слушателей                              идею читаемого произведения,                    не возникает само собой.  Большое значение здесь приобретает работа, которая ведется на уроках чтения, в частности работа по анализу читаемых текстов и подготовка их к выразительному чтению. </vt:lpstr>
      <vt:lpstr>Слайд 13</vt:lpstr>
      <vt:lpstr>Звуки человеческого голоса, прежде всего, связаны с дыханием. Известно, что неправильное дыхание приводит к затруднением в речи и случайным паузам, а полное владение своим голосом возможно только при хорошо поставленном дыхании. </vt:lpstr>
      <vt:lpstr>На уроках чтения предлагаются ребятам упражнения, укрепляющие дыхание. Вот некоторые из них:</vt:lpstr>
      <vt:lpstr>Все характеристики голова (сила, высота, длительность, тембр)  являются выразительными средствами, которыми чтец должен владеть в той или иной степени.</vt:lpstr>
      <vt:lpstr>Слайд 17</vt:lpstr>
      <vt:lpstr>Темп и ритм – важное выразительное средство, позволяющее имитировать ускорение и замедление движений, действий и процессов, о которых идёт речь. </vt:lpstr>
      <vt:lpstr>2. Послушай и скажи. Послушай и доскажи. В основе этого упражнения лежит формирование умения слышать, чётко и ясно произносить, осознавать и подбирать рифму. </vt:lpstr>
      <vt:lpstr>Дикция – ясное чёткое выговаривание слов. При хорошей дикции активно работают подвижные органы речи – губы, язык, нижняя челюсть.</vt:lpstr>
      <vt:lpstr>Слайд 21</vt:lpstr>
      <vt:lpstr>Для формирования выразительного чтения, учитель должен работать над умениями учащихся, которые вырабатываются в процессе анализа произведения, а также умениями пользоваться интонационными средствами выразительности. </vt:lpstr>
      <vt:lpstr>Из ряда умений, связанных с анализом текста, выделим умение разбираться в эмоциональном настрое произведения, его героев, автора; умение представлять в своём воображении картины, события, лица на основе так называемых “словесных картин”, умение постигать смысл описанных событий и фактов, создавать о них свои суждения и выражать к ним своё определённое отношение; умение определять задачу своего чтения - что сообщается слушателям, какие мысли и чувства возникли у героев и у читателя. </vt:lpstr>
      <vt:lpstr>Сложное умение определять задачу чтения включает в себя умение понимать мысли героев, сопереживать им, представлять ситуацию, в которой оказывается герой, определять своё отношение к событиям и находить интонационные средства для его выражения.</vt:lpstr>
      <vt:lpstr>Необходимыми умениями, связанными                    с подготовкой к выразительному чтению, являются умения, развивающие творческое, воссоздающее воображение детей.                       Эти умения формируется с помощью словесного рисования картин на основе прочитанного текста (“видение текста”),                   и развитие у учащихся определённого отношения к прочитанному, умения давать оценки героям, их поступкам, событиям,          что возможно лишь в том случае,                 если дети понимают текст. </vt:lpstr>
      <vt:lpstr>Так, чтобы “нарисовать” словесную картину, необходимо понять содержание текста, уметь выбрать                    в соответствии с предлагаемой темой отрывок теста, определить объекты (что будет нарисовано), найти слова,                  с помощью которых картина будет воссоздана (определить “краски”), представить её мысленно, затем свериться с текстом (проверить себя) и, наконец, нарисовать её словами. </vt:lpstr>
      <vt:lpstr>Учитель должен обращать внимание детей на такой прием выразительности речи и чтения, как психологическая пауза. Необходимо показать ребятам, что это особая эмоциональная остановка, с помощью которой чтец передает сильное внутреннее волнение, напряженность событий рассказа. Для практической работы с детьми можно брать самые простые случаи определения места психологической паузы, которые детям можно осмыслить без труда.</vt:lpstr>
      <vt:lpstr>Работа по выразительности чтения, проводимая на уроке, должна находить подкрепление и в различных формах внеклассной работы: вечера рассказывания сказок, конкурсы на лучшее чтение стихотворений, инсценирование и т.д. Все это вместе взятое открывает большие возможности повышения культуры речи, выработки художественного вкуса и воспитания потребности овладевать искусством художественного слова. </vt:lpstr>
      <vt:lpstr>Спасибо за внимание!</vt:lpstr>
      <vt:lpstr>Использованные материалы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Задачи, стоящие перед учителем в работе по выразительному чтению</dc:title>
  <dc:creator>Светлана</dc:creator>
  <cp:lastModifiedBy>Светлана</cp:lastModifiedBy>
  <cp:revision>36</cp:revision>
  <dcterms:created xsi:type="dcterms:W3CDTF">2013-06-10T14:23:06Z</dcterms:created>
  <dcterms:modified xsi:type="dcterms:W3CDTF">2014-10-14T03:40:03Z</dcterms:modified>
</cp:coreProperties>
</file>