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7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nyshkoV" initials="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3356992"/>
            <a:ext cx="4320480" cy="1224136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</a:t>
            </a:r>
            <a:endParaRPr lang="ru-RU" sz="6000" b="1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352928" cy="1793167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ПРОФЕССИОНАЛЬНЫЙ СТАНДАРТ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593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631489" y="5877272"/>
            <a:ext cx="6512511" cy="1143000"/>
          </a:xfrm>
        </p:spPr>
        <p:txBody>
          <a:bodyPr/>
          <a:lstStyle/>
          <a:p>
            <a:r>
              <a:rPr lang="ru-RU" sz="2000" dirty="0">
                <a:effectLst/>
              </a:rPr>
              <a:t>Воспитательная </a:t>
            </a:r>
            <a:r>
              <a:rPr lang="ru-RU" sz="2000" dirty="0" smtClean="0">
                <a:effectLst/>
              </a:rPr>
              <a:t>деятельность.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Необходимые умения</a:t>
            </a: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51427175"/>
              </p:ext>
            </p:extLst>
          </p:nvPr>
        </p:nvGraphicFramePr>
        <p:xfrm>
          <a:off x="1" y="-1"/>
          <a:ext cx="9144000" cy="55892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{18603FDC-E32A-4AB5-989C-0864C3EAD2B8}</a:tableStyleId>
              </a:tblPr>
              <a:tblGrid>
                <a:gridCol w="9144000"/>
              </a:tblGrid>
              <a:tr h="657430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Строить воспитательную деятельность с учетом культурных различий детей, половозрастных и индивидуальных особенностей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57" marR="66657" marT="0" marB="0" anchor="ctr"/>
                </a:tc>
              </a:tr>
              <a:tr h="328714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Общаться с детьми, признавать их достоинство, понимая и принимая их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57" marR="66657" marT="0" marB="0" anchor="ctr"/>
                </a:tc>
              </a:tr>
              <a:tr h="987232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Создавать в учебных группах (классе, кружке, секции и т.п.) разновозрастные детско-взрослые общности обучающихся, их родителей (законных представителей) и педагогических работников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57" marR="66657" marT="0" marB="0" anchor="ctr"/>
                </a:tc>
              </a:tr>
              <a:tr h="657430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Управлять учебными группами с целью вовлечения обучающихся в процесс обучения и воспитания, мотивируя их учебно-познавательную деятельность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57" marR="66657" marT="0" marB="0" anchor="ctr"/>
                </a:tc>
              </a:tr>
              <a:tr h="657430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Анализировать реальное состояние дел в учебной группе, поддерживать в детском коллективе деловую, дружелюбную атмосферу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57" marR="66657" marT="0" marB="0" anchor="ctr"/>
                </a:tc>
              </a:tr>
              <a:tr h="657430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Защищать достоинство и интересы обучающихся, помогать детям, оказавшимся в конфликтной ситуации и/или неблагоприятных условиях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57" marR="66657" marT="0" marB="0" anchor="ctr"/>
                </a:tc>
              </a:tr>
              <a:tr h="657430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Находить ценностный аспект учебного знания и информации обеспечивать его понимание и переживание обучающимися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57" marR="66657" marT="0" marB="0" anchor="ctr"/>
                </a:tc>
              </a:tr>
              <a:tr h="3287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Владеть методами организации экскурсий, походов и экспедиций и т.п.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57" marR="66657" marT="0" marB="0" anchor="ctr"/>
                </a:tc>
              </a:tr>
              <a:tr h="657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Сотрудничать с другими педагогическими работниками и другими специалистами в решении воспитательных задач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57" marR="6665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555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86500"/>
            <a:ext cx="7880663" cy="1143000"/>
          </a:xfrm>
        </p:spPr>
        <p:txBody>
          <a:bodyPr/>
          <a:lstStyle/>
          <a:p>
            <a:r>
              <a:rPr lang="ru-RU" sz="2000" dirty="0">
                <a:effectLst/>
              </a:rPr>
              <a:t>Развивающая </a:t>
            </a:r>
            <a:r>
              <a:rPr lang="ru-RU" sz="2000" dirty="0" smtClean="0">
                <a:effectLst/>
              </a:rPr>
              <a:t>деятельность. Трудовые действия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92804473"/>
              </p:ext>
            </p:extLst>
          </p:nvPr>
        </p:nvGraphicFramePr>
        <p:xfrm>
          <a:off x="0" y="2"/>
          <a:ext cx="9143999" cy="641270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{F5AB1C69-6EDB-4FF4-983F-18BD219EF322}</a:tableStyleId>
              </a:tblPr>
              <a:tblGrid>
                <a:gridCol w="9143999"/>
              </a:tblGrid>
              <a:tr h="399231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Выявление в ходе наблюдения поведенческих и личностных проблем обучающихся, связанных с особенностями их развития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70" marR="40470" marT="0" marB="0" anchor="ctr"/>
                </a:tc>
              </a:tr>
              <a:tr h="399231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Оценка параметров и проектирование психологически безопасной и комфортной образовательной среды, разработка программ профилактики различных форм насилия в школе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70" marR="40470" marT="0" marB="0" anchor="ctr"/>
                </a:tc>
              </a:tr>
              <a:tr h="399231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Применение инструментария и методов диагностики и оценки показателей уровня и динамики развития ребенка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70" marR="40470" marT="0" marB="0" anchor="ctr"/>
                </a:tc>
              </a:tr>
              <a:tr h="1197694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Освоение и применение психолого-педагогических технологий (в том числе инклюзивных), необходимых для адресной работы с различными контингентами учащихся: одаренные дети, социально уязвимые дети, дети, попавшие в трудные жизненные ситуации, дети-мигранты, дети-сироты, дети с особыми образовательными потребностями (</a:t>
                      </a:r>
                      <a:r>
                        <a:rPr lang="ru-RU" sz="1400" dirty="0" err="1">
                          <a:effectLst/>
                        </a:rPr>
                        <a:t>аутисты</a:t>
                      </a:r>
                      <a:r>
                        <a:rPr lang="ru-RU" sz="1400" dirty="0">
                          <a:effectLst/>
                        </a:rPr>
                        <a:t>, дети с синдромом дефицита внимания и </a:t>
                      </a:r>
                      <a:r>
                        <a:rPr lang="ru-RU" sz="1400" dirty="0" err="1">
                          <a:effectLst/>
                        </a:rPr>
                        <a:t>гиперактивностью</a:t>
                      </a:r>
                      <a:r>
                        <a:rPr lang="ru-RU" sz="1400" dirty="0">
                          <a:effectLst/>
                        </a:rPr>
                        <a:t> и др.), дети с ограниченными возможностями здоровья, дети с девиациями поведения, дети с зависимостью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70" marR="40470" marT="0" marB="0" anchor="ctr"/>
                </a:tc>
              </a:tr>
              <a:tr h="199615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Оказание адресной помощи обучающимся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70" marR="40470" marT="0" marB="0" anchor="ctr"/>
                </a:tc>
              </a:tr>
              <a:tr h="399231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Взаимодействие с другими специалистами в рамках психолого-медико-педагогического консилиума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70" marR="40470" marT="0" marB="0" anchor="ctr"/>
                </a:tc>
              </a:tr>
              <a:tr h="399231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Разработка (совместно с другими специалистами) и реализация совместно с родителями (законными представителями) программ индивидуального развития ребенка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70" marR="40470" marT="0" marB="0" anchor="ctr"/>
                </a:tc>
              </a:tr>
              <a:tr h="399231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Освоение и адекватное применение специальных технологий и методов, позволяющих проводить коррекционно-развивающую работу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70" marR="40470" marT="0" marB="0" anchor="ctr"/>
                </a:tc>
              </a:tr>
              <a:tr h="798463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Развитие у обучающихся познавательной активности, самостоятельности, инициативы, творческих способностей, формирование гражданской позиции, способности к труду и жизни в условиях современного мира, формирование у обучающихся культуры здорового и безопасного образа жизни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70" marR="40470" marT="0" marB="0" anchor="ctr"/>
                </a:tc>
              </a:tr>
              <a:tr h="7984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Формирование и реализация программ развития универсальных учебных действий, образцов и ценностей социального поведения, навыков поведения в мире виртуальной реальности и социальных сетях, формирование толерантности и позитивных образцов поликультурного общения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70" marR="40470" marT="0" marB="0" anchor="ctr"/>
                </a:tc>
              </a:tr>
              <a:tr h="1996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Формирование системы регуляции поведения и деятельности обучающихся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70" marR="4047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85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03648" y="6093296"/>
            <a:ext cx="7740352" cy="1143000"/>
          </a:xfrm>
        </p:spPr>
        <p:txBody>
          <a:bodyPr/>
          <a:lstStyle/>
          <a:p>
            <a:r>
              <a:rPr lang="ru-RU" sz="2000" dirty="0">
                <a:effectLst/>
              </a:rPr>
              <a:t>Развивающая </a:t>
            </a:r>
            <a:r>
              <a:rPr lang="ru-RU" sz="2000" dirty="0" smtClean="0">
                <a:effectLst/>
              </a:rPr>
              <a:t>деятельность. Необходимые умения</a:t>
            </a: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10607201"/>
              </p:ext>
            </p:extLst>
          </p:nvPr>
        </p:nvGraphicFramePr>
        <p:xfrm>
          <a:off x="1" y="-1"/>
          <a:ext cx="9144000" cy="60212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{5FD0F851-EC5A-4D38-B0AD-8093EC10F338}</a:tableStyleId>
              </a:tblPr>
              <a:tblGrid>
                <a:gridCol w="9144000"/>
              </a:tblGrid>
              <a:tr h="90084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Владеть профессиональной установкой на оказание помощи любому ребенку вне зависимости от его реальных учебных возможностей, особенностей в поведении, состояния психического и физического здоровья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658" marR="56658" marT="0" marB="0" anchor="ctr"/>
                </a:tc>
              </a:tr>
              <a:tr h="60056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Использовать в практике своей работы психологические подходы: культурно-исторический, </a:t>
                      </a:r>
                      <a:r>
                        <a:rPr lang="ru-RU" sz="1600" dirty="0" err="1">
                          <a:effectLst/>
                        </a:rPr>
                        <a:t>деятельностный</a:t>
                      </a:r>
                      <a:r>
                        <a:rPr lang="ru-RU" sz="1600" dirty="0">
                          <a:effectLst/>
                        </a:rPr>
                        <a:t> и развивающий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658" marR="56658" marT="0" marB="0" anchor="ctr"/>
                </a:tc>
              </a:tr>
              <a:tr h="60577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Осуществлять (совместно с психологом и другими специалистами) психолого-педагогическое сопровождение основных общеобразовательных программ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658" marR="56658" marT="0" marB="0" anchor="ctr"/>
                </a:tc>
              </a:tr>
              <a:tr h="30288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Понимать документацию специалистов (психологов, дефектологов, логопедов и т.д.)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658" marR="56658" marT="0" marB="0" anchor="ctr"/>
                </a:tc>
              </a:tr>
              <a:tr h="60577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Составить (совместно с психологом и другими специалистами) психолого-педагогическую характеристику (портрет) личности обучающегося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658" marR="56658" marT="0" marB="0" anchor="ctr"/>
                </a:tc>
              </a:tr>
              <a:tr h="120113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Разрабатывать и реализовывать индивидуальные образовательные маршруты, индивидуальные программы развития и индивидуально-ориентированные образовательные программы  с учетом личностных и возрастных особенностей обучающихся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658" marR="56658" marT="0" marB="0" anchor="ctr"/>
                </a:tc>
              </a:tr>
              <a:tr h="60056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Владеть стандартизированными методами  психодиагностики личностных характеристик и возрастных особенностей обучающихся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658" marR="56658" marT="0" marB="0" anchor="ctr"/>
                </a:tc>
              </a:tr>
              <a:tr h="90084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Оценивать образовательные результаты: формируемые в преподаваемом предмете предметные и </a:t>
                      </a:r>
                      <a:r>
                        <a:rPr lang="ru-RU" sz="1600" dirty="0" err="1">
                          <a:effectLst/>
                        </a:rPr>
                        <a:t>метапредметные</a:t>
                      </a:r>
                      <a:r>
                        <a:rPr lang="ru-RU" sz="1600" dirty="0">
                          <a:effectLst/>
                        </a:rPr>
                        <a:t> компетенции, а также осуществлять (совместно с психологом) мониторинг личностных характеристик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658" marR="56658" marT="0" marB="0" anchor="ctr"/>
                </a:tc>
              </a:tr>
              <a:tr h="3028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Формировать детско-взрослые сообщества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658" marR="5665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861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1489" y="5715000"/>
            <a:ext cx="6512511" cy="1143000"/>
          </a:xfrm>
        </p:spPr>
        <p:txBody>
          <a:bodyPr/>
          <a:lstStyle/>
          <a:p>
            <a:r>
              <a:rPr lang="ru-RU" sz="2000" dirty="0">
                <a:effectLst/>
              </a:rPr>
              <a:t>Педагогическая деятельность по реализации программ дошкольного </a:t>
            </a:r>
            <a:r>
              <a:rPr lang="ru-RU" sz="2000" dirty="0" smtClean="0">
                <a:effectLst/>
              </a:rPr>
              <a:t>образования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Трудовые действия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01612183"/>
              </p:ext>
            </p:extLst>
          </p:nvPr>
        </p:nvGraphicFramePr>
        <p:xfrm>
          <a:off x="0" y="-4"/>
          <a:ext cx="9144000" cy="515719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{BC89EF96-8CEA-46FF-86C4-4CE0E7609802}</a:tableStyleId>
              </a:tblPr>
              <a:tblGrid>
                <a:gridCol w="9144000"/>
              </a:tblGrid>
              <a:tr h="8355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Участие в разработке основной общеобразовательной программы образовательной организации в соответствии с федеральным государственным образовательным стандартом дошкольного образования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267" marR="30267" marT="0" marB="0" anchor="ctr"/>
                </a:tc>
              </a:tr>
              <a:tr h="11620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Участие в создании безопасной и психологически комфортной образовательной среды образовательной организации через обеспечение безопасности жизни детей, поддержание эмоционального благополучия ребенка в период пребывания в образовательной организации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267" marR="30267" marT="0" marB="0" anchor="ctr"/>
                </a:tc>
              </a:tr>
              <a:tr h="11620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Планирование и реализация образовательной работы в группе детей раннего и/или дошкольного возраста в соответствии с федеральными государственными образовательными стандартами и основными образовательными программами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267" marR="30267" marT="0" marB="0" anchor="ctr"/>
                </a:tc>
              </a:tr>
              <a:tr h="8355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Организация и проведение педагогического мониторинга освоения детьми образовательной программы и анализ образовательной работы в группе детей раннего и/или дошкольного возраста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267" marR="30267" marT="0" marB="0" anchor="ctr"/>
                </a:tc>
              </a:tr>
              <a:tr h="11620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Участие в планировании и корректировке образовательных задач (совместно с психологом и другими специалистами) по результатам мониторинга с учетом индивидуальных особенностей развития каждого ребенка раннего и/или  дошкольного возраста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267" marR="3026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182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61106" y="116632"/>
            <a:ext cx="8568952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34074" y="1438071"/>
            <a:ext cx="2656420" cy="371912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860032" y="1469742"/>
            <a:ext cx="3744416" cy="96257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085642" y="3223892"/>
            <a:ext cx="3744416" cy="96257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585054" y="4869160"/>
            <a:ext cx="3744416" cy="962577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4818" y="1110334"/>
            <a:ext cx="690643" cy="555902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965462" y="1951031"/>
            <a:ext cx="668612" cy="121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29652" y="1222290"/>
            <a:ext cx="879536" cy="580711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ФУНКЦИИ</a:t>
            </a:r>
            <a:endParaRPr lang="ru-RU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1735040" y="2122808"/>
            <a:ext cx="2404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Педагогическая деятельность</a:t>
            </a:r>
          </a:p>
          <a:p>
            <a:r>
              <a:rPr lang="ru-RU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по реализации программ дошкольного образования</a:t>
            </a:r>
            <a:endParaRPr lang="ru-RU" sz="20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52088" y="116632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Проектирование и реализация ООП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02981" y="174599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Трудовая деятельность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646997" y="3520515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Необходимые умения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233126" y="515719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Необходимые знания</a:t>
            </a:r>
            <a:endParaRPr lang="ru-RU" dirty="0"/>
          </a:p>
        </p:txBody>
      </p:sp>
      <p:cxnSp>
        <p:nvCxnSpPr>
          <p:cNvPr id="38" name="Прямая со стрелкой 37"/>
          <p:cNvCxnSpPr>
            <a:stCxn id="6" idx="3"/>
          </p:cNvCxnSpPr>
          <p:nvPr/>
        </p:nvCxnSpPr>
        <p:spPr>
          <a:xfrm flipV="1">
            <a:off x="4290494" y="2115331"/>
            <a:ext cx="750026" cy="1182301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6" idx="3"/>
            <a:endCxn id="8" idx="2"/>
          </p:cNvCxnSpPr>
          <p:nvPr/>
        </p:nvCxnSpPr>
        <p:spPr>
          <a:xfrm>
            <a:off x="4290494" y="3297632"/>
            <a:ext cx="795148" cy="407549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6" idx="3"/>
            <a:endCxn id="9" idx="2"/>
          </p:cNvCxnSpPr>
          <p:nvPr/>
        </p:nvCxnSpPr>
        <p:spPr>
          <a:xfrm>
            <a:off x="4290494" y="3297632"/>
            <a:ext cx="294560" cy="2052817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071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411760" y="5517232"/>
            <a:ext cx="6512511" cy="1143000"/>
          </a:xfrm>
        </p:spPr>
        <p:txBody>
          <a:bodyPr/>
          <a:lstStyle/>
          <a:p>
            <a:r>
              <a:rPr lang="ru-RU" sz="2000" dirty="0">
                <a:effectLst/>
              </a:rPr>
              <a:t>Педагогическая деятельность по реализации программ дошкольного </a:t>
            </a:r>
            <a:r>
              <a:rPr lang="ru-RU" sz="2000" dirty="0" smtClean="0">
                <a:effectLst/>
              </a:rPr>
              <a:t>образования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Трудовые действия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88640"/>
            <a:ext cx="8856984" cy="532859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fontAlgn="ctr"/>
            <a:r>
              <a:rPr lang="ru-RU" sz="2900" b="1" dirty="0"/>
              <a:t>Реализация педагогических рекомендаций специалистов (психолога, логопеда, дефектолога и др.)  в работе с детьми, испытывающими трудности в освоении программы, а также  с детьми с особыми образовательными потребностями</a:t>
            </a:r>
            <a:endParaRPr lang="ru-RU" sz="2900" dirty="0"/>
          </a:p>
          <a:p>
            <a:pPr fontAlgn="ctr"/>
            <a:r>
              <a:rPr lang="ru-RU" sz="2900" b="1" dirty="0"/>
              <a:t>Развитие профессионально значимых компетенций, необходимых для решения образовательных задач развития детей раннего и дошкольного возраста с учетом особенностей возрастных и индивидуальных особенностей их развития</a:t>
            </a:r>
            <a:endParaRPr lang="ru-RU" sz="2900" dirty="0"/>
          </a:p>
          <a:p>
            <a:pPr fontAlgn="ctr"/>
            <a:r>
              <a:rPr lang="ru-RU" sz="2900" b="1" dirty="0"/>
              <a:t>Формирование психологической готовности к школьному обучению</a:t>
            </a:r>
            <a:endParaRPr lang="ru-RU" sz="2900" dirty="0"/>
          </a:p>
          <a:p>
            <a:pPr fontAlgn="ctr"/>
            <a:r>
              <a:rPr lang="ru-RU" sz="2900" b="1" dirty="0"/>
              <a:t>Создание позитивного психологического климата в группе и условий для доброжелательных отношений между детьми, в том числе принадлежащими к разным национально-культурным, религиозным общностям и социальным слоям, а также с различными (в том числе ограниченными) возможностями здоровья</a:t>
            </a:r>
            <a:endParaRPr lang="ru-RU" sz="2900" dirty="0"/>
          </a:p>
          <a:p>
            <a:pPr fontAlgn="ctr"/>
            <a:r>
              <a:rPr lang="ru-RU" sz="2900" b="1" dirty="0"/>
              <a:t>Организация видов деятельности, осуществляемых в раннем и дошкольном возрасте: предметной,  познавательно-исследовательской, игры (ролевой, режиссерской, с правилом), продуктивной; конструирования, создания широких возможностей для развития свободной игры детей, в том числе обеспечение игрового времени и пространства</a:t>
            </a:r>
            <a:endParaRPr lang="ru-RU" sz="2900" dirty="0"/>
          </a:p>
          <a:p>
            <a:pPr fontAlgn="ctr"/>
            <a:r>
              <a:rPr lang="ru-RU" sz="2900" b="1" dirty="0"/>
              <a:t>Организация конструктивного  взаимодействия детей в разных видах деятельности, создание условий для свободного выбора детьми деятельности, участников совместной деятельности, материалов</a:t>
            </a:r>
            <a:endParaRPr lang="ru-RU" sz="2900" dirty="0"/>
          </a:p>
          <a:p>
            <a:pPr fontAlgn="ctr"/>
            <a:r>
              <a:rPr lang="ru-RU" sz="2900" b="1" dirty="0"/>
              <a:t>Активное использование </a:t>
            </a:r>
            <a:r>
              <a:rPr lang="ru-RU" sz="2900" b="1" dirty="0" err="1"/>
              <a:t>недирективной</a:t>
            </a:r>
            <a:r>
              <a:rPr lang="ru-RU" sz="2900" b="1" dirty="0"/>
              <a:t> помощи и поддержка детской инициативы и самостоятельности в разных видах деятельности</a:t>
            </a:r>
            <a:endParaRPr lang="ru-RU" sz="2900" dirty="0"/>
          </a:p>
          <a:p>
            <a:pPr fontAlgn="ctr"/>
            <a:r>
              <a:rPr lang="ru-RU" sz="2900" b="1" dirty="0"/>
              <a:t>Организация образовательного процесса на основе непосредственного общения с каждым ребенком с учетом его особых образовательных потребностей</a:t>
            </a:r>
            <a:endParaRPr lang="ru-RU" sz="29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3155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483768" y="5589240"/>
            <a:ext cx="6511925" cy="1143000"/>
          </a:xfrm>
        </p:spPr>
        <p:txBody>
          <a:bodyPr/>
          <a:lstStyle/>
          <a:p>
            <a:r>
              <a:rPr lang="ru-RU" sz="2000" dirty="0">
                <a:effectLst/>
              </a:rPr>
              <a:t>Педагогическая деятельность по реализации программ дошкольного </a:t>
            </a:r>
            <a:r>
              <a:rPr lang="ru-RU" sz="2000" dirty="0" smtClean="0">
                <a:effectLst/>
              </a:rPr>
              <a:t>образования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Необходимые умения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04070020"/>
              </p:ext>
            </p:extLst>
          </p:nvPr>
        </p:nvGraphicFramePr>
        <p:xfrm>
          <a:off x="0" y="1"/>
          <a:ext cx="9111075" cy="569684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{21E4AEA4-8DFA-4A89-87EB-49C32662AFE0}</a:tableStyleId>
              </a:tblPr>
              <a:tblGrid>
                <a:gridCol w="9111075"/>
              </a:tblGrid>
              <a:tr h="11504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Организовывать виды деятельности, осуществляемые в раннем и дошкольном возрасте: предметная,  познавательно-исследовательская, игра (ролевая, режиссерская, с правилом), продуктивная; конструирование, создания широких возможностей для развития свободной игры детей, в том числе обеспечения игрового времени и пространства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3" marR="59853" marT="0" marB="0"/>
                </a:tc>
              </a:tr>
              <a:tr h="5752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Применять методы физического, познавательного и личностного развития детей раннего и дошкольного возраста в соответствии с образовательной программой организации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3" marR="59853" marT="0" marB="0" anchor="ctr"/>
                </a:tc>
              </a:tr>
              <a:tr h="1150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Использовать методы и средства анализа психолого-педагогического мониторинга, позволяющие оценить результаты освоения детьми образовательных программ, степень сформированности у них качеств, необходимых для дальнейшего обучения и развития на следующих уровнях обучения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3" marR="59853" marT="0" marB="0" anchor="ctr"/>
                </a:tc>
              </a:tr>
              <a:tr h="5752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Владеть всеми видами развивающих деятельностей дошкольника (игровой, продуктивной, познавательно-исследовательской)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3" marR="59853" marT="0" marB="0" anchor="ctr"/>
                </a:tc>
              </a:tr>
              <a:tr h="11853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Выстраивать партнерское взаимодействие с родителями (законными представителями) детей раннего и дошкольного возраста для решения образовательных задач, использовать методы и средства для их психолого-педагогического просвещения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3" marR="59853" marT="0" marB="0" anchor="ctr"/>
                </a:tc>
              </a:tr>
              <a:tr h="8084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Владеть ИКТ-компетентностями, необходимыми и достаточными для планирования, реализации и оценки образовательной работы с детьми раннего и дошкольного возраста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3" marR="5985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985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Профессиональный стандарт педагога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Что это </a:t>
            </a:r>
            <a:r>
              <a:rPr lang="ru-RU" dirty="0"/>
              <a:t>такое</a:t>
            </a:r>
            <a:r>
              <a:rPr lang="ru-RU" dirty="0" smtClean="0"/>
              <a:t>?</a:t>
            </a:r>
          </a:p>
          <a:p>
            <a:r>
              <a:rPr lang="ru-RU" dirty="0" smtClean="0"/>
              <a:t> </a:t>
            </a:r>
            <a:r>
              <a:rPr lang="ru-RU" dirty="0"/>
              <a:t>Зачем он нужен</a:t>
            </a:r>
            <a:r>
              <a:rPr lang="ru-RU" dirty="0" smtClean="0"/>
              <a:t>?</a:t>
            </a:r>
          </a:p>
          <a:p>
            <a:r>
              <a:rPr lang="ru-RU" dirty="0" smtClean="0"/>
              <a:t>Какое отношение имеет к ЕКС?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5746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Профессиональный стандарт педагога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Профессиональный стандарт – характеристика квалификации, необходимой работнику для осуществления определенного вида профессиональной деятельности.</a:t>
            </a:r>
          </a:p>
          <a:p>
            <a:pPr algn="r"/>
            <a:r>
              <a:rPr lang="ru-RU" dirty="0" smtClean="0"/>
              <a:t>(ст. 195.1 ТК РФ от 30.12.2001 № 197-ФЗ)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058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63688" y="5085184"/>
            <a:ext cx="6511925" cy="9334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Профессиональный стандарт педагога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8619633"/>
              </p:ext>
            </p:extLst>
          </p:nvPr>
        </p:nvGraphicFramePr>
        <p:xfrm>
          <a:off x="395536" y="476672"/>
          <a:ext cx="8352928" cy="4464496"/>
        </p:xfrm>
        <a:graphic>
          <a:graphicData uri="http://schemas.openxmlformats.org/drawingml/2006/table">
            <a:tbl>
              <a:tblPr firstRow="1" firstCol="1" bandRow="1" bandCol="1">
                <a:tableStyleId>{17292A2E-F333-43FB-9621-5CBBE7FDCDCB}</a:tableStyleId>
              </a:tblPr>
              <a:tblGrid>
                <a:gridCol w="8352928"/>
              </a:tblGrid>
              <a:tr h="12904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Основная цель вида профессиональной деятельности: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74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Оказание образовательных услуг по основным общеобразовательным программам  образовательными организациями (организациями, осуществляющими обучение) 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506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59527865"/>
              </p:ext>
            </p:extLst>
          </p:nvPr>
        </p:nvGraphicFramePr>
        <p:xfrm>
          <a:off x="-108519" y="0"/>
          <a:ext cx="9234616" cy="685799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899651"/>
                <a:gridCol w="4334965"/>
              </a:tblGrid>
              <a:tr h="1155560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/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II</a:t>
                      </a:r>
                      <a:r>
                        <a:rPr lang="ru-RU" sz="1600" dirty="0">
                          <a:effectLst/>
                        </a:rPr>
                        <a:t>. Описание трудовых функций,  входящих в профессиональный стандарт  (функциональная карта вида профессиональной деятельности)</a:t>
                      </a:r>
                    </a:p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387" marR="1538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Обобщенные трудовые функции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387" marR="153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Трудовые функции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387" marR="15387" marT="0" marB="0" anchor="ctr"/>
                </a:tc>
              </a:tr>
              <a:tr h="251209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Педагогическая деятельность по проектированию и реализации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образовательного процесса в образовательных организациях  дошкольного, начального общего, основного общего, среднего общего образования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387" marR="1538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Общепедагогическая функция. Обучение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387" marR="15387" marT="0" marB="0"/>
                </a:tc>
              </a:tr>
              <a:tr h="3719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Воспитательная деятельность 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387" marR="15387" marT="0" marB="0"/>
                </a:tc>
              </a:tr>
              <a:tr h="11101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Развивающая деятельность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387" marR="15387" marT="0" marB="0"/>
                </a:tc>
              </a:tr>
              <a:tr h="866670">
                <a:tc row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Педагогическая деятельность по проектированию и реализации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основных общеобразовательных программ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387" marR="15387" marT="0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Педагогическая деятельность по реализации программ дошкольного образования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387" marR="15387" marT="0" marB="0"/>
                </a:tc>
              </a:tr>
              <a:tr h="866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Педагогическая деятельность по реализации программ начального общего образования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387" marR="15387" marT="0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866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Педагогическая деятельность по реализации программ основного и среднего общего образования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387" marR="15387" marT="0" marB="0"/>
                </a:tc>
              </a:tr>
              <a:tr h="5024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Модуль «Предметное обучение. Математика»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387" marR="15387" marT="0" marB="0"/>
                </a:tc>
              </a:tr>
              <a:tr h="577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Модуль «Предметное обучение. Русский язык»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387" marR="1538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279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61106" y="116632"/>
            <a:ext cx="8568952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02075" y="1438071"/>
            <a:ext cx="2073829" cy="126967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816384" y="1110334"/>
            <a:ext cx="3744416" cy="96257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860032" y="1591622"/>
            <a:ext cx="3744416" cy="96257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995936" y="2072910"/>
            <a:ext cx="3744416" cy="962577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87671" y="3312295"/>
            <a:ext cx="2088233" cy="116599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34884" y="5229200"/>
            <a:ext cx="2009906" cy="122413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4818" y="1110334"/>
            <a:ext cx="690643" cy="555902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965462" y="1951031"/>
            <a:ext cx="668612" cy="121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009188" y="3878188"/>
            <a:ext cx="668612" cy="121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009188" y="5780328"/>
            <a:ext cx="668612" cy="121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29652" y="1222290"/>
            <a:ext cx="879536" cy="580711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ФУНКЦИИ</a:t>
            </a:r>
            <a:endParaRPr lang="ru-RU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1735040" y="1489366"/>
            <a:ext cx="16849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Общепеда-гогическая</a:t>
            </a:r>
            <a:r>
              <a:rPr lang="ru-RU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. Обучение</a:t>
            </a:r>
            <a:endParaRPr lang="ru-RU" sz="20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77800" y="3461743"/>
            <a:ext cx="2160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Воспитательная деятельность</a:t>
            </a:r>
            <a:endParaRPr lang="ru-RU" sz="20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87671" y="5433438"/>
            <a:ext cx="21602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Развивающая деятельность</a:t>
            </a:r>
            <a:endParaRPr lang="ru-RU" sz="20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52088" y="116632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Проектирование и реализация педагогического процесса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55976" y="122229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Трудовая деятельность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652120" y="1703579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Необходимые умения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0" y="2360189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Необходимые знания</a:t>
            </a: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4319583" y="3064665"/>
            <a:ext cx="3744416" cy="96257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399584" y="3626785"/>
            <a:ext cx="3744416" cy="96257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290983" y="4071275"/>
            <a:ext cx="3744416" cy="962577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4795896" y="3277077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Трудовая деятельность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5975648" y="3773885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Необходимые умения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4823520" y="4293623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Необходимые знания</a:t>
            </a:r>
            <a:endParaRPr lang="ru-RU" dirty="0"/>
          </a:p>
        </p:txBody>
      </p:sp>
      <p:sp>
        <p:nvSpPr>
          <p:cNvPr id="31" name="Овал 30"/>
          <p:cNvSpPr/>
          <p:nvPr/>
        </p:nvSpPr>
        <p:spPr>
          <a:xfrm>
            <a:off x="4427246" y="5051899"/>
            <a:ext cx="3744416" cy="96257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365861" y="5490759"/>
            <a:ext cx="3744416" cy="96257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545582" y="5902208"/>
            <a:ext cx="3744416" cy="962577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5050983" y="5121427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Трудовая деятельность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5909060" y="5602715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Необходимые умения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5292080" y="608400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Необходимые знания</a:t>
            </a:r>
            <a:endParaRPr lang="ru-RU" dirty="0"/>
          </a:p>
        </p:txBody>
      </p:sp>
      <p:cxnSp>
        <p:nvCxnSpPr>
          <p:cNvPr id="38" name="Прямая со стрелкой 37"/>
          <p:cNvCxnSpPr/>
          <p:nvPr/>
        </p:nvCxnSpPr>
        <p:spPr>
          <a:xfrm flipV="1">
            <a:off x="3775904" y="1703579"/>
            <a:ext cx="220032" cy="369332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6" idx="3"/>
            <a:endCxn id="8" idx="2"/>
          </p:cNvCxnSpPr>
          <p:nvPr/>
        </p:nvCxnSpPr>
        <p:spPr>
          <a:xfrm>
            <a:off x="3775904" y="2072910"/>
            <a:ext cx="1084128" cy="1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6" idx="3"/>
          </p:cNvCxnSpPr>
          <p:nvPr/>
        </p:nvCxnSpPr>
        <p:spPr>
          <a:xfrm>
            <a:off x="3775904" y="2072910"/>
            <a:ext cx="372432" cy="317419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endCxn id="25" idx="2"/>
          </p:cNvCxnSpPr>
          <p:nvPr/>
        </p:nvCxnSpPr>
        <p:spPr>
          <a:xfrm flipV="1">
            <a:off x="3728026" y="3545954"/>
            <a:ext cx="591557" cy="332234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3775904" y="3910760"/>
            <a:ext cx="1516176" cy="116482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endCxn id="27" idx="2"/>
          </p:cNvCxnSpPr>
          <p:nvPr/>
        </p:nvCxnSpPr>
        <p:spPr>
          <a:xfrm>
            <a:off x="3775904" y="3920654"/>
            <a:ext cx="515079" cy="63191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19" idx="3"/>
            <a:endCxn id="31" idx="2"/>
          </p:cNvCxnSpPr>
          <p:nvPr/>
        </p:nvCxnSpPr>
        <p:spPr>
          <a:xfrm flipV="1">
            <a:off x="3847912" y="5533188"/>
            <a:ext cx="579334" cy="254193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3728026" y="5780328"/>
            <a:ext cx="1564054" cy="191719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endCxn id="33" idx="2"/>
          </p:cNvCxnSpPr>
          <p:nvPr/>
        </p:nvCxnSpPr>
        <p:spPr>
          <a:xfrm>
            <a:off x="3706368" y="5780328"/>
            <a:ext cx="839214" cy="603169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835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877272"/>
            <a:ext cx="8384719" cy="1143000"/>
          </a:xfrm>
        </p:spPr>
        <p:txBody>
          <a:bodyPr/>
          <a:lstStyle/>
          <a:p>
            <a:r>
              <a:rPr lang="ru-RU" sz="2000" dirty="0">
                <a:effectLst/>
              </a:rPr>
              <a:t>Общепедагогическая функция. </a:t>
            </a:r>
            <a:r>
              <a:rPr lang="ru-RU" sz="2000" dirty="0" smtClean="0">
                <a:effectLst/>
              </a:rPr>
              <a:t>Обучение.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Трудовые действия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Трудовые действия: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637424"/>
              </p:ext>
            </p:extLst>
          </p:nvPr>
        </p:nvGraphicFramePr>
        <p:xfrm>
          <a:off x="0" y="0"/>
          <a:ext cx="9144000" cy="594927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{638B1855-1B75-4FBE-930C-398BA8C253C6}</a:tableStyleId>
              </a:tblPr>
              <a:tblGrid>
                <a:gridCol w="9144000"/>
              </a:tblGrid>
              <a:tr h="665925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Разработка и реализация программ учебных дисциплин в рамках основной общеобразовательной программы 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27" marR="68227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988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Осуществление профессиональной деятельности в соответствии с требованиями федеральных государственных образовательных стандартов  дошкольного, начального общего, основного общего, среднего общего образования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27" marR="68227" marT="0" marB="0" anchor="ctr"/>
                </a:tc>
              </a:tr>
              <a:tr h="665925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Участие в разработке и реализации программы развития образовательной организации в целях создания безопасной и комфортной образовательной среды 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27" marR="68227" marT="0" marB="0" anchor="ctr"/>
                </a:tc>
              </a:tr>
              <a:tr h="332962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Планирование и проведение учебных занятий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27" marR="68227" marT="0" marB="0" anchor="ctr"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</a:tr>
              <a:tr h="332962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Систематический анализ эффективности учебных занятий и подходов к обучению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27" marR="68227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080639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Организация, осуществление контроля и оценки учебных достижений, текущих и итоговых результатов освоения основной образовательной программы обучающимися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27" marR="68227" marT="0" marB="0" anchor="ctr"/>
                </a:tc>
              </a:tr>
              <a:tr h="2910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Формирование универсальных учебных действий  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27" marR="68227" marT="0" marB="0" anchor="ctr"/>
                </a:tc>
              </a:tr>
              <a:tr h="5820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Формирование навыков, связанных с информационно-коммуникационными технологиями (далее – ИКТ) 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27" marR="68227" marT="0" marB="0" anchor="ctr"/>
                </a:tc>
              </a:tr>
              <a:tr h="3329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Формирование мотивации к обучению 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27" marR="68227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659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Объективная оценка знаний обучающихся на основе тестирования и других методов контроля в соответствии с реальными учебными возможностями детей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27" marR="68227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063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9760" y="6165304"/>
            <a:ext cx="7694240" cy="1143000"/>
          </a:xfrm>
        </p:spPr>
        <p:txBody>
          <a:bodyPr/>
          <a:lstStyle/>
          <a:p>
            <a:r>
              <a:rPr lang="ru-RU" sz="2000" dirty="0">
                <a:effectLst/>
              </a:rPr>
              <a:t>Общепедагогическая функция. </a:t>
            </a:r>
            <a:r>
              <a:rPr lang="ru-RU" sz="2000" dirty="0" smtClean="0">
                <a:effectLst/>
              </a:rPr>
              <a:t>Обучение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Необходимые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умения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86164907"/>
              </p:ext>
            </p:extLst>
          </p:nvPr>
        </p:nvGraphicFramePr>
        <p:xfrm>
          <a:off x="179512" y="116631"/>
          <a:ext cx="8640960" cy="61691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{0E3FDE45-AF77-4B5C-9715-49D594BDF05E}</a:tableStyleId>
              </a:tblPr>
              <a:tblGrid>
                <a:gridCol w="8640960"/>
              </a:tblGrid>
              <a:tr h="542160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Владеть формами и методами обучения, в том числе выходящими за рамки учебных занятий: проектная деятельность, лабораторные эксперименты, полевая практика и т.п.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658" marR="56658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42160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Объективно оценивать знания обучающихся на основе тестирования и других методов контроля в соответствии с реальными учебными возможностями детей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658" marR="56658" marT="0" marB="0" anchor="ctr"/>
                </a:tc>
              </a:tr>
              <a:tr h="542160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Разрабатывать (осваивать) и применять современные психолого-педагогические технологии, основанные на знании законов развития личности и поведения в реальной и виртуальной среде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658" marR="56658" marT="0" marB="0" anchor="ctr"/>
                </a:tc>
              </a:tr>
              <a:tr h="1343734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Использовать и апробировать специальные подходы к обучению в целях включения в образовательный процесс всех обучающихся, в том числе с особыми потребностями в образовании: обучающихся, проявивших выдающиеся способности;  обучающихся, для которых русский язык не является родным; обучающихся с ограниченными возможностями здоровья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658" marR="56658" marT="0" marB="0" anchor="ctr"/>
                </a:tc>
              </a:tr>
              <a:tr h="1355398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Владеть ИКТ-компетентностями:  </a:t>
                      </a:r>
                    </a:p>
                    <a:p>
                      <a:pPr marL="2527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общепользовательская</a:t>
                      </a:r>
                      <a:r>
                        <a:rPr lang="ru-RU" sz="1600" dirty="0">
                          <a:effectLst/>
                        </a:rPr>
                        <a:t> ИКТ-компетентность;</a:t>
                      </a:r>
                    </a:p>
                    <a:p>
                      <a:pPr marL="2527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общепедагогическая ИКТ-компетентность;</a:t>
                      </a:r>
                    </a:p>
                    <a:p>
                      <a:pPr marL="2527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предметно-педагогическая ИКТ-компетентность (отражающая профессиональную ИКТ-компетентность соответствующей области человеческой деятельности)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658" marR="56658" marT="0" marB="0" anchor="ctr">
                    <a:solidFill>
                      <a:srgbClr val="92D050"/>
                    </a:solidFill>
                  </a:tcPr>
                </a:tc>
              </a:tr>
              <a:tr h="107498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Организовывать различные виды внеурочной деятельности: игровую, учебно-исследовательскую, художественно-продуктивную, культурно-досуговую с учетом возможностей образовательной организации, места жительства и историко-культурного своеобразия региона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658" marR="5665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559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5949280"/>
            <a:ext cx="6512511" cy="1143000"/>
          </a:xfrm>
        </p:spPr>
        <p:txBody>
          <a:bodyPr/>
          <a:lstStyle/>
          <a:p>
            <a:r>
              <a:rPr lang="ru-RU" sz="2000" dirty="0">
                <a:effectLst/>
              </a:rPr>
              <a:t>Воспитательная </a:t>
            </a:r>
            <a:r>
              <a:rPr lang="ru-RU" sz="2000" dirty="0" smtClean="0">
                <a:effectLst/>
              </a:rPr>
              <a:t>деятельность.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Трудовая деятельность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32288597"/>
              </p:ext>
            </p:extLst>
          </p:nvPr>
        </p:nvGraphicFramePr>
        <p:xfrm>
          <a:off x="0" y="0"/>
          <a:ext cx="9144000" cy="57626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{306799F8-075E-4A3A-A7F6-7FBC6576F1A4}</a:tableStyleId>
              </a:tblPr>
              <a:tblGrid>
                <a:gridCol w="9144000"/>
              </a:tblGrid>
              <a:tr h="271938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Регулирование поведения обучающихся для обеспечения безопасной образовательной среды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81" marR="53081" marT="0" marB="0" anchor="ctr"/>
                </a:tc>
              </a:tr>
              <a:tr h="543874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Реализация современных, в том числе интерактивных, форм и методов воспитательной работы, используя их как на занятии, так и во внеурочной  деятельности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81" marR="53081" marT="0" marB="0" anchor="ctr"/>
                </a:tc>
              </a:tr>
              <a:tr h="543874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Постановка воспитательных целей, способствующих развитию обучающихся, независимо от их способностей и характера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81" marR="5308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73170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Определение и принятие четких правил поведения обучающимися в соответствии с уставом образовательной организации и правилами внутреннего распорядка  образовательной организации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81" marR="53081" marT="0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</a:tr>
              <a:tr h="271938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Проектирование и реализация воспитательных программ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81" marR="53081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543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Реализация воспитательных возможностей различных видов деятельности ребенка (учебной, игровой, трудовой, спортивной, художественной и т.д.)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81" marR="53081" marT="0" marB="0" anchor="ctr"/>
                </a:tc>
              </a:tr>
              <a:tr h="543874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Проектирование ситуаций и событий, развивающих эмоционально-ценностную сферу ребенка (культуру переживаний и ценностные ориентации ребенка)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81" marR="53081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71938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Помощь и поддержка в организации деятельности ученических органов самоуправления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81" marR="53081" marT="0" marB="0" anchor="ctr"/>
                </a:tc>
              </a:tr>
              <a:tr h="2364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Создание, поддержание уклада, атмосферы и традиций жизни образовательной организации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81" marR="53081" marT="0" marB="0" anchor="ctr">
                    <a:solidFill>
                      <a:srgbClr val="7030A0"/>
                    </a:solidFill>
                  </a:tcPr>
                </a:tc>
              </a:tr>
              <a:tr h="9458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Развитие у обучающихся познавательной активности, самостоятельности, инициативы, творческих способностей, формирование гражданской позиции, способности к труду и жизни в условиях современного мира, формирование у обучающихся культуры здорового и безопасного образа жизни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81" marR="53081" marT="0" marB="0" anchor="ctr">
                    <a:solidFill>
                      <a:srgbClr val="FFFF00">
                        <a:alpha val="20000"/>
                      </a:srgbClr>
                    </a:solidFill>
                  </a:tcPr>
                </a:tc>
              </a:tr>
              <a:tr h="271938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Формирование толерантности и навыков поведения в изменяющейся поликультурной среде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81" marR="53081" marT="0" marB="0" anchor="ctr"/>
                </a:tc>
              </a:tr>
              <a:tr h="543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Использование конструктивных воспитательных усилий родителей (законных представителей) обучающихся, помощь  семье в решении вопросов воспитания ребенка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81" marR="5308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04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457</TotalTime>
  <Words>1710</Words>
  <Application>Microsoft Office PowerPoint</Application>
  <PresentationFormat>Экран (4:3)</PresentationFormat>
  <Paragraphs>139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Справедливость</vt:lpstr>
      <vt:lpstr>ПРОФЕССИОНАЛЬНЫЙ СТАНДАРТ</vt:lpstr>
      <vt:lpstr>Профессиональный стандарт педагога</vt:lpstr>
      <vt:lpstr>Профессиональный стандарт педагога</vt:lpstr>
      <vt:lpstr>Профессиональный стандарт педагога</vt:lpstr>
      <vt:lpstr>Презентация PowerPoint</vt:lpstr>
      <vt:lpstr>Презентация PowerPoint</vt:lpstr>
      <vt:lpstr>Общепедагогическая функция. Обучение. Трудовые действия</vt:lpstr>
      <vt:lpstr>Общепедагогическая функция. Обучение  Необходимые умения</vt:lpstr>
      <vt:lpstr>Воспитательная деятельность. Трудовая деятельность</vt:lpstr>
      <vt:lpstr>Воспитательная деятельность. Необходимые умения</vt:lpstr>
      <vt:lpstr>Развивающая деятельность. Трудовые действия</vt:lpstr>
      <vt:lpstr>Развивающая деятельность. Необходимые умения</vt:lpstr>
      <vt:lpstr>Педагогическая деятельность по реализации программ дошкольного образования Трудовые действия</vt:lpstr>
      <vt:lpstr>Презентация PowerPoint</vt:lpstr>
      <vt:lpstr>Педагогическая деятельность по реализации программ дошкольного образования Трудовые действия</vt:lpstr>
      <vt:lpstr>Педагогическая деятельность по реализации программ дошкольного образования Необходимые умения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21</cp:revision>
  <dcterms:created xsi:type="dcterms:W3CDTF">2014-10-03T05:31:04Z</dcterms:created>
  <dcterms:modified xsi:type="dcterms:W3CDTF">2014-11-16T10:00:20Z</dcterms:modified>
</cp:coreProperties>
</file>