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9" r:id="rId4"/>
    <p:sldId id="260" r:id="rId5"/>
    <p:sldId id="261" r:id="rId6"/>
    <p:sldId id="27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3" r:id="rId15"/>
    <p:sldId id="269" r:id="rId16"/>
    <p:sldId id="270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onyshkoV" initials="S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38B1855-1B75-4FBE-930C-398BA8C253C6}" styleName="Стиль из темы 2 - акцент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06799F8-075E-4A3A-A7F6-7FBC6576F1A4}" styleName="Стиль из темы 2 -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22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16.11.2014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16.11.2014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27784" y="3356992"/>
            <a:ext cx="4320480" cy="1224136"/>
          </a:xfrm>
        </p:spPr>
        <p:txBody>
          <a:bodyPr>
            <a:noAutofit/>
          </a:bodyPr>
          <a:lstStyle/>
          <a:p>
            <a:r>
              <a:rPr lang="ru-RU" sz="6000" b="1" i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ПЕДАГОГ</a:t>
            </a:r>
            <a:endParaRPr lang="ru-RU" sz="6000" b="1" i="1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340768"/>
            <a:ext cx="8352928" cy="1793167"/>
          </a:xfrm>
        </p:spPr>
        <p:txBody>
          <a:bodyPr/>
          <a:lstStyle/>
          <a:p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ПРОФЕССИОНАЛЬНЫЙ СТАНДАРТ</a:t>
            </a:r>
            <a:endParaRPr lang="ru-RU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85932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631489" y="5877272"/>
            <a:ext cx="6512511" cy="1143000"/>
          </a:xfrm>
        </p:spPr>
        <p:txBody>
          <a:bodyPr/>
          <a:lstStyle/>
          <a:p>
            <a:r>
              <a:rPr lang="ru-RU" sz="2000" dirty="0">
                <a:effectLst/>
              </a:rPr>
              <a:t>Воспитательная </a:t>
            </a:r>
            <a:r>
              <a:rPr lang="ru-RU" sz="2000" dirty="0" smtClean="0">
                <a:effectLst/>
              </a:rPr>
              <a:t>деятельность.</a:t>
            </a:r>
            <a:br>
              <a:rPr lang="ru-RU" sz="2000" dirty="0" smtClean="0">
                <a:effectLst/>
              </a:rPr>
            </a:br>
            <a:r>
              <a:rPr lang="ru-RU" sz="2000" dirty="0" smtClean="0">
                <a:effectLst/>
              </a:rPr>
              <a:t>Необходимые умения</a:t>
            </a:r>
            <a:endParaRPr lang="ru-RU" sz="20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51427175"/>
              </p:ext>
            </p:extLst>
          </p:nvPr>
        </p:nvGraphicFramePr>
        <p:xfrm>
          <a:off x="1" y="-1"/>
          <a:ext cx="9144000" cy="558924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{18603FDC-E32A-4AB5-989C-0864C3EAD2B8}</a:tableStyleId>
              </a:tblPr>
              <a:tblGrid>
                <a:gridCol w="9144000"/>
              </a:tblGrid>
              <a:tr h="657430">
                <a:tc>
                  <a:txBody>
                    <a:bodyPr/>
                    <a:lstStyle/>
                    <a:p>
                      <a:pPr marL="215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Строить воспитательную деятельность с учетом культурных различий детей, половозрастных и индивидуальных особенностей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57" marR="66657" marT="0" marB="0" anchor="ctr"/>
                </a:tc>
              </a:tr>
              <a:tr h="328714">
                <a:tc>
                  <a:txBody>
                    <a:bodyPr/>
                    <a:lstStyle/>
                    <a:p>
                      <a:pPr marL="215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Общаться с детьми, признавать их достоинство, понимая и принимая их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57" marR="66657" marT="0" marB="0" anchor="ctr"/>
                </a:tc>
              </a:tr>
              <a:tr h="987232">
                <a:tc>
                  <a:txBody>
                    <a:bodyPr/>
                    <a:lstStyle/>
                    <a:p>
                      <a:pPr marL="215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Создавать в учебных группах (классе, кружке, секции и т.п.) разновозрастные детско-взрослые общности обучающихся, их родителей (законных представителей) и педагогических работников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57" marR="66657" marT="0" marB="0" anchor="ctr"/>
                </a:tc>
              </a:tr>
              <a:tr h="657430">
                <a:tc>
                  <a:txBody>
                    <a:bodyPr/>
                    <a:lstStyle/>
                    <a:p>
                      <a:pPr marL="215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Управлять учебными группами с целью вовлечения обучающихся в процесс обучения и воспитания, мотивируя их учебно-познавательную деятельность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57" marR="66657" marT="0" marB="0" anchor="ctr"/>
                </a:tc>
              </a:tr>
              <a:tr h="657430">
                <a:tc>
                  <a:txBody>
                    <a:bodyPr/>
                    <a:lstStyle/>
                    <a:p>
                      <a:pPr marL="215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Анализировать реальное состояние дел в учебной группе, поддерживать в детском коллективе деловую, дружелюбную атмосферу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57" marR="66657" marT="0" marB="0" anchor="ctr"/>
                </a:tc>
              </a:tr>
              <a:tr h="657430">
                <a:tc>
                  <a:txBody>
                    <a:bodyPr/>
                    <a:lstStyle/>
                    <a:p>
                      <a:pPr marL="215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Защищать достоинство и интересы обучающихся, помогать детям, оказавшимся в конфликтной ситуации и/или неблагоприятных условиях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57" marR="66657" marT="0" marB="0" anchor="ctr"/>
                </a:tc>
              </a:tr>
              <a:tr h="657430">
                <a:tc>
                  <a:txBody>
                    <a:bodyPr/>
                    <a:lstStyle/>
                    <a:p>
                      <a:pPr marL="215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Находить ценностный аспект учебного знания и информации обеспечивать его понимание и переживание обучающимися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57" marR="66657" marT="0" marB="0" anchor="ctr"/>
                </a:tc>
              </a:tr>
              <a:tr h="32871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Владеть методами организации экскурсий, походов и экспедиций и т.п.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57" marR="66657" marT="0" marB="0" anchor="ctr"/>
                </a:tc>
              </a:tr>
              <a:tr h="65743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Сотрудничать с другими педагогическими работниками и другими специалистами в решении воспитательных задач 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57" marR="66657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35558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6286500"/>
            <a:ext cx="7880663" cy="1143000"/>
          </a:xfrm>
        </p:spPr>
        <p:txBody>
          <a:bodyPr/>
          <a:lstStyle/>
          <a:p>
            <a:r>
              <a:rPr lang="ru-RU" sz="2000" dirty="0">
                <a:effectLst/>
              </a:rPr>
              <a:t>Развивающая </a:t>
            </a:r>
            <a:r>
              <a:rPr lang="ru-RU" sz="2000" dirty="0" smtClean="0">
                <a:effectLst/>
              </a:rPr>
              <a:t>деятельность. Трудовые действия</a:t>
            </a:r>
            <a:endParaRPr lang="ru-RU" sz="2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292804473"/>
              </p:ext>
            </p:extLst>
          </p:nvPr>
        </p:nvGraphicFramePr>
        <p:xfrm>
          <a:off x="0" y="2"/>
          <a:ext cx="9143999" cy="641270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{F5AB1C69-6EDB-4FF4-983F-18BD219EF322}</a:tableStyleId>
              </a:tblPr>
              <a:tblGrid>
                <a:gridCol w="9143999"/>
              </a:tblGrid>
              <a:tr h="399231">
                <a:tc>
                  <a:txBody>
                    <a:bodyPr/>
                    <a:lstStyle/>
                    <a:p>
                      <a:pPr marL="215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Выявление в ходе наблюдения поведенческих и личностных проблем обучающихся, связанных с особенностями их развития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470" marR="40470" marT="0" marB="0" anchor="ctr"/>
                </a:tc>
              </a:tr>
              <a:tr h="399231">
                <a:tc>
                  <a:txBody>
                    <a:bodyPr/>
                    <a:lstStyle/>
                    <a:p>
                      <a:pPr marL="215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Оценка параметров и проектирование психологически безопасной и комфортной образовательной среды, разработка программ профилактики различных форм насилия в школе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470" marR="40470" marT="0" marB="0" anchor="ctr"/>
                </a:tc>
              </a:tr>
              <a:tr h="399231">
                <a:tc>
                  <a:txBody>
                    <a:bodyPr/>
                    <a:lstStyle/>
                    <a:p>
                      <a:pPr marL="215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Применение инструментария и методов диагностики и оценки показателей уровня и динамики развития ребенка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470" marR="40470" marT="0" marB="0" anchor="ctr"/>
                </a:tc>
              </a:tr>
              <a:tr h="1197694">
                <a:tc>
                  <a:txBody>
                    <a:bodyPr/>
                    <a:lstStyle/>
                    <a:p>
                      <a:pPr marL="215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Освоение и применение психолого-педагогических технологий (в том числе инклюзивных), необходимых для адресной работы с различными контингентами учащихся: одаренные дети, социально уязвимые дети, дети, попавшие в трудные жизненные ситуации, дети-мигранты, дети-сироты, дети с особыми образовательными потребностями (</a:t>
                      </a:r>
                      <a:r>
                        <a:rPr lang="ru-RU" sz="1400" dirty="0" err="1">
                          <a:effectLst/>
                        </a:rPr>
                        <a:t>аутисты</a:t>
                      </a:r>
                      <a:r>
                        <a:rPr lang="ru-RU" sz="1400" dirty="0">
                          <a:effectLst/>
                        </a:rPr>
                        <a:t>, дети с синдромом дефицита внимания и </a:t>
                      </a:r>
                      <a:r>
                        <a:rPr lang="ru-RU" sz="1400" dirty="0" err="1">
                          <a:effectLst/>
                        </a:rPr>
                        <a:t>гиперактивностью</a:t>
                      </a:r>
                      <a:r>
                        <a:rPr lang="ru-RU" sz="1400" dirty="0">
                          <a:effectLst/>
                        </a:rPr>
                        <a:t> и др.), дети с ограниченными возможностями здоровья, дети с девиациями поведения, дети с зависимостью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470" marR="40470" marT="0" marB="0" anchor="ctr"/>
                </a:tc>
              </a:tr>
              <a:tr h="199615">
                <a:tc>
                  <a:txBody>
                    <a:bodyPr/>
                    <a:lstStyle/>
                    <a:p>
                      <a:pPr marL="215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Оказание адресной помощи обучающимся 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470" marR="40470" marT="0" marB="0" anchor="ctr"/>
                </a:tc>
              </a:tr>
              <a:tr h="399231">
                <a:tc>
                  <a:txBody>
                    <a:bodyPr/>
                    <a:lstStyle/>
                    <a:p>
                      <a:pPr marL="215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Взаимодействие с другими специалистами в рамках психолого-медико-педагогического консилиума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470" marR="40470" marT="0" marB="0" anchor="ctr"/>
                </a:tc>
              </a:tr>
              <a:tr h="399231">
                <a:tc>
                  <a:txBody>
                    <a:bodyPr/>
                    <a:lstStyle/>
                    <a:p>
                      <a:pPr marL="215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Разработка (совместно с другими специалистами) и реализация совместно с родителями (законными представителями) программ индивидуального развития ребенка 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470" marR="40470" marT="0" marB="0" anchor="ctr"/>
                </a:tc>
              </a:tr>
              <a:tr h="399231">
                <a:tc>
                  <a:txBody>
                    <a:bodyPr/>
                    <a:lstStyle/>
                    <a:p>
                      <a:pPr marL="215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Освоение и адекватное применение специальных технологий и методов, позволяющих проводить коррекционно-развивающую работу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470" marR="40470" marT="0" marB="0" anchor="ctr"/>
                </a:tc>
              </a:tr>
              <a:tr h="798463">
                <a:tc>
                  <a:txBody>
                    <a:bodyPr/>
                    <a:lstStyle/>
                    <a:p>
                      <a:pPr marL="215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Развитие у обучающихся познавательной активности, самостоятельности, инициативы, творческих способностей, формирование гражданской позиции, способности к труду и жизни в условиях современного мира, формирование у обучающихся культуры здорового и безопасного образа жизни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470" marR="40470" marT="0" marB="0" anchor="ctr"/>
                </a:tc>
              </a:tr>
              <a:tr h="79846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Формирование и реализация программ развития универсальных учебных действий, образцов и ценностей социального поведения, навыков поведения в мире виртуальной реальности и социальных сетях, формирование толерантности и позитивных образцов поликультурного общения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470" marR="40470" marT="0" marB="0" anchor="ctr"/>
                </a:tc>
              </a:tr>
              <a:tr h="1996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Формирование системы регуляции поведения и деятельности обучающихся 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470" marR="4047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5857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403648" y="6093296"/>
            <a:ext cx="7740352" cy="1143000"/>
          </a:xfrm>
        </p:spPr>
        <p:txBody>
          <a:bodyPr/>
          <a:lstStyle/>
          <a:p>
            <a:r>
              <a:rPr lang="ru-RU" sz="2000" dirty="0">
                <a:effectLst/>
              </a:rPr>
              <a:t>Развивающая </a:t>
            </a:r>
            <a:r>
              <a:rPr lang="ru-RU" sz="2000" dirty="0" smtClean="0">
                <a:effectLst/>
              </a:rPr>
              <a:t>деятельность. Необходимые умения</a:t>
            </a:r>
            <a:endParaRPr lang="ru-RU" sz="20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510607201"/>
              </p:ext>
            </p:extLst>
          </p:nvPr>
        </p:nvGraphicFramePr>
        <p:xfrm>
          <a:off x="1" y="-1"/>
          <a:ext cx="9144000" cy="602128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{5FD0F851-EC5A-4D38-B0AD-8093EC10F338}</a:tableStyleId>
              </a:tblPr>
              <a:tblGrid>
                <a:gridCol w="9144000"/>
              </a:tblGrid>
              <a:tr h="900848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Владеть профессиональной установкой на оказание помощи любому ребенку вне зависимости от его реальных учебных возможностей, особенностей в поведении, состояния психического и физического здоровья 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658" marR="56658" marT="0" marB="0" anchor="ctr"/>
                </a:tc>
              </a:tr>
              <a:tr h="600565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Использовать в практике своей работы психологические подходы: культурно-исторический, </a:t>
                      </a:r>
                      <a:r>
                        <a:rPr lang="ru-RU" sz="1600" dirty="0" err="1">
                          <a:effectLst/>
                        </a:rPr>
                        <a:t>деятельностный</a:t>
                      </a:r>
                      <a:r>
                        <a:rPr lang="ru-RU" sz="1600" dirty="0">
                          <a:effectLst/>
                        </a:rPr>
                        <a:t> и развивающий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658" marR="56658" marT="0" marB="0" anchor="ctr"/>
                </a:tc>
              </a:tr>
              <a:tr h="605777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Осуществлять (совместно с психологом и другими специалистами) психолого-педагогическое сопровождение основных общеобразовательных программ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658" marR="56658" marT="0" marB="0" anchor="ctr"/>
                </a:tc>
              </a:tr>
              <a:tr h="302889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Понимать документацию специалистов (психологов, дефектологов, логопедов и т.д.)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658" marR="56658" marT="0" marB="0" anchor="ctr"/>
                </a:tc>
              </a:tr>
              <a:tr h="605777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Составить (совместно с психологом и другими специалистами) психолого-педагогическую характеристику (портрет) личности обучающегося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658" marR="56658" marT="0" marB="0" anchor="ctr"/>
                </a:tc>
              </a:tr>
              <a:tr h="1201130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Разрабатывать и реализовывать индивидуальные образовательные маршруты, индивидуальные программы развития и индивидуально-ориентированные образовательные программы  с учетом личностных и возрастных особенностей обучающихся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658" marR="56658" marT="0" marB="0" anchor="ctr"/>
                </a:tc>
              </a:tr>
              <a:tr h="600565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Владеть стандартизированными методами  психодиагностики личностных характеристик и возрастных особенностей обучающихся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658" marR="56658" marT="0" marB="0" anchor="ctr"/>
                </a:tc>
              </a:tr>
              <a:tr h="900848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Оценивать образовательные результаты: формируемые в преподаваемом предмете предметные и </a:t>
                      </a:r>
                      <a:r>
                        <a:rPr lang="ru-RU" sz="1600" dirty="0" err="1">
                          <a:effectLst/>
                        </a:rPr>
                        <a:t>метапредметные</a:t>
                      </a:r>
                      <a:r>
                        <a:rPr lang="ru-RU" sz="1600" dirty="0">
                          <a:effectLst/>
                        </a:rPr>
                        <a:t> компетенции, а также осуществлять (совместно с психологом) мониторинг личностных характеристик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658" marR="56658" marT="0" marB="0" anchor="ctr"/>
                </a:tc>
              </a:tr>
              <a:tr h="30288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Формировать детско-взрослые сообщества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658" marR="56658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28611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31489" y="5715000"/>
            <a:ext cx="6512511" cy="1143000"/>
          </a:xfrm>
        </p:spPr>
        <p:txBody>
          <a:bodyPr/>
          <a:lstStyle/>
          <a:p>
            <a:r>
              <a:rPr lang="ru-RU" sz="2000" dirty="0">
                <a:effectLst/>
              </a:rPr>
              <a:t>Педагогическая деятельность по реализации программ дошкольного </a:t>
            </a:r>
            <a:r>
              <a:rPr lang="ru-RU" sz="2000" dirty="0" smtClean="0">
                <a:effectLst/>
              </a:rPr>
              <a:t>образования</a:t>
            </a:r>
            <a:br>
              <a:rPr lang="ru-RU" sz="2000" dirty="0" smtClean="0">
                <a:effectLst/>
              </a:rPr>
            </a:br>
            <a:r>
              <a:rPr lang="ru-RU" sz="2000" dirty="0" smtClean="0">
                <a:effectLst/>
              </a:rPr>
              <a:t>Трудовые действия</a:t>
            </a:r>
            <a:endParaRPr lang="ru-RU" sz="2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501612183"/>
              </p:ext>
            </p:extLst>
          </p:nvPr>
        </p:nvGraphicFramePr>
        <p:xfrm>
          <a:off x="0" y="-4"/>
          <a:ext cx="9144000" cy="515719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{BC89EF96-8CEA-46FF-86C4-4CE0E7609802}</a:tableStyleId>
              </a:tblPr>
              <a:tblGrid>
                <a:gridCol w="9144000"/>
              </a:tblGrid>
              <a:tr h="83551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Участие в разработке основной общеобразовательной программы образовательной организации в соответствии с федеральным государственным образовательным стандартом дошкольного образования 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0267" marR="30267" marT="0" marB="0" anchor="ctr"/>
                </a:tc>
              </a:tr>
              <a:tr h="116205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Участие в создании безопасной и психологически комфортной образовательной среды образовательной организации через обеспечение безопасности жизни детей, поддержание эмоционального благополучия ребенка в период пребывания в образовательной организации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0267" marR="30267" marT="0" marB="0" anchor="ctr"/>
                </a:tc>
              </a:tr>
              <a:tr h="116205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Планирование и реализация образовательной работы в группе детей раннего и/или дошкольного возраста в соответствии с федеральными государственными образовательными стандартами и основными образовательными программами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0267" marR="30267" marT="0" marB="0" anchor="ctr"/>
                </a:tc>
              </a:tr>
              <a:tr h="83551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Организация и проведение педагогического мониторинга освоения детьми образовательной программы и анализ образовательной работы в группе детей раннего и/или дошкольного возраста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0267" marR="30267" marT="0" marB="0" anchor="ctr"/>
                </a:tc>
              </a:tr>
              <a:tr h="116205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Участие в планировании и корректировке образовательных задач (совместно с психологом и другими специалистами) по результатам мониторинга с учетом индивидуальных особенностей развития каждого ребенка раннего и/или  дошкольного возраста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0267" marR="30267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71821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61106" y="116632"/>
            <a:ext cx="8568952" cy="93610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634074" y="1438071"/>
            <a:ext cx="2656420" cy="3719121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4860032" y="1469742"/>
            <a:ext cx="3744416" cy="962577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5085642" y="3223892"/>
            <a:ext cx="3744416" cy="962577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4585054" y="4869160"/>
            <a:ext cx="3744416" cy="962577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74818" y="1110334"/>
            <a:ext cx="690643" cy="555902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wordArtVert" rtlCol="0" anchor="ctr"/>
          <a:lstStyle/>
          <a:p>
            <a:pPr algn="ctr"/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>
            <a:off x="965462" y="1951031"/>
            <a:ext cx="668612" cy="1218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129652" y="1222290"/>
            <a:ext cx="879536" cy="5807110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ФУНКЦИИ</a:t>
            </a:r>
            <a:endParaRPr lang="ru-RU" sz="4000" dirty="0"/>
          </a:p>
        </p:txBody>
      </p:sp>
      <p:sp>
        <p:nvSpPr>
          <p:cNvPr id="17" name="TextBox 16"/>
          <p:cNvSpPr txBox="1"/>
          <p:nvPr/>
        </p:nvSpPr>
        <p:spPr>
          <a:xfrm>
            <a:off x="1735040" y="2122808"/>
            <a:ext cx="240491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Педагогическая деятельность</a:t>
            </a:r>
          </a:p>
          <a:p>
            <a:r>
              <a:rPr lang="ru-RU" sz="20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по реализации программ дошкольного образования</a:t>
            </a:r>
            <a:endParaRPr lang="ru-RU" sz="2000" b="1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152088" y="116632"/>
            <a:ext cx="77768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Проектирование и реализация ООП</a:t>
            </a:r>
            <a:endParaRPr lang="ru-RU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502981" y="1745998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Трудовая деятельность</a:t>
            </a:r>
            <a:endParaRPr lang="ru-RU" dirty="0"/>
          </a:p>
        </p:txBody>
      </p:sp>
      <p:sp>
        <p:nvSpPr>
          <p:cNvPr id="23" name="TextBox 22"/>
          <p:cNvSpPr txBox="1"/>
          <p:nvPr/>
        </p:nvSpPr>
        <p:spPr>
          <a:xfrm>
            <a:off x="5646997" y="3520515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Необходимые умения</a:t>
            </a:r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5233126" y="5157192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Необходимые знания</a:t>
            </a:r>
            <a:endParaRPr lang="ru-RU" dirty="0"/>
          </a:p>
        </p:txBody>
      </p:sp>
      <p:cxnSp>
        <p:nvCxnSpPr>
          <p:cNvPr id="38" name="Прямая со стрелкой 37"/>
          <p:cNvCxnSpPr>
            <a:stCxn id="6" idx="3"/>
          </p:cNvCxnSpPr>
          <p:nvPr/>
        </p:nvCxnSpPr>
        <p:spPr>
          <a:xfrm flipV="1">
            <a:off x="4290494" y="2115331"/>
            <a:ext cx="750026" cy="1182301"/>
          </a:xfrm>
          <a:prstGeom prst="straightConnector1">
            <a:avLst/>
          </a:prstGeom>
          <a:ln w="762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>
            <a:stCxn id="6" idx="3"/>
            <a:endCxn id="8" idx="2"/>
          </p:cNvCxnSpPr>
          <p:nvPr/>
        </p:nvCxnSpPr>
        <p:spPr>
          <a:xfrm>
            <a:off x="4290494" y="3297632"/>
            <a:ext cx="795148" cy="407549"/>
          </a:xfrm>
          <a:prstGeom prst="straightConnector1">
            <a:avLst/>
          </a:prstGeom>
          <a:ln w="762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>
            <a:stCxn id="6" idx="3"/>
            <a:endCxn id="9" idx="2"/>
          </p:cNvCxnSpPr>
          <p:nvPr/>
        </p:nvCxnSpPr>
        <p:spPr>
          <a:xfrm>
            <a:off x="4290494" y="3297632"/>
            <a:ext cx="294560" cy="2052817"/>
          </a:xfrm>
          <a:prstGeom prst="straightConnector1">
            <a:avLst/>
          </a:prstGeom>
          <a:ln w="762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50718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411760" y="5517232"/>
            <a:ext cx="6512511" cy="1143000"/>
          </a:xfrm>
        </p:spPr>
        <p:txBody>
          <a:bodyPr/>
          <a:lstStyle/>
          <a:p>
            <a:r>
              <a:rPr lang="ru-RU" sz="2000" dirty="0">
                <a:effectLst/>
              </a:rPr>
              <a:t>Педагогическая деятельность по реализации программ дошкольного </a:t>
            </a:r>
            <a:r>
              <a:rPr lang="ru-RU" sz="2000" dirty="0" smtClean="0">
                <a:effectLst/>
              </a:rPr>
              <a:t>образования</a:t>
            </a:r>
            <a:br>
              <a:rPr lang="ru-RU" sz="2000" dirty="0" smtClean="0">
                <a:effectLst/>
              </a:rPr>
            </a:br>
            <a:r>
              <a:rPr lang="ru-RU" sz="2000" dirty="0" smtClean="0">
                <a:effectLst/>
              </a:rPr>
              <a:t>Трудовые действия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07504" y="188640"/>
            <a:ext cx="8856984" cy="5328592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 fontScale="55000" lnSpcReduction="20000"/>
          </a:bodyPr>
          <a:lstStyle/>
          <a:p>
            <a:pPr fontAlgn="ctr"/>
            <a:r>
              <a:rPr lang="ru-RU" sz="2900" b="1" dirty="0"/>
              <a:t>Реализация педагогических рекомендаций специалистов (психолога, логопеда, дефектолога и др.)  в работе с детьми, испытывающими трудности в освоении программы, а также  с детьми с особыми образовательными потребностями</a:t>
            </a:r>
            <a:endParaRPr lang="ru-RU" sz="2900" dirty="0"/>
          </a:p>
          <a:p>
            <a:pPr fontAlgn="ctr"/>
            <a:r>
              <a:rPr lang="ru-RU" sz="2900" b="1" dirty="0"/>
              <a:t>Развитие профессионально значимых компетенций, необходимых для решения образовательных задач развития детей раннего и дошкольного возраста с учетом особенностей возрастных и индивидуальных особенностей их развития</a:t>
            </a:r>
            <a:endParaRPr lang="ru-RU" sz="2900" dirty="0"/>
          </a:p>
          <a:p>
            <a:pPr fontAlgn="ctr"/>
            <a:r>
              <a:rPr lang="ru-RU" sz="2900" b="1" dirty="0"/>
              <a:t>Формирование психологической готовности к школьному обучению</a:t>
            </a:r>
            <a:endParaRPr lang="ru-RU" sz="2900" dirty="0"/>
          </a:p>
          <a:p>
            <a:pPr fontAlgn="ctr"/>
            <a:r>
              <a:rPr lang="ru-RU" sz="2900" b="1" dirty="0"/>
              <a:t>Создание позитивного психологического климата в группе и условий для доброжелательных отношений между детьми, в том числе принадлежащими к разным национально-культурным, религиозным общностям и социальным слоям, а также с различными (в том числе ограниченными) возможностями здоровья</a:t>
            </a:r>
            <a:endParaRPr lang="ru-RU" sz="2900" dirty="0"/>
          </a:p>
          <a:p>
            <a:pPr fontAlgn="ctr"/>
            <a:r>
              <a:rPr lang="ru-RU" sz="2900" b="1" dirty="0"/>
              <a:t>Организация видов деятельности, осуществляемых в раннем и дошкольном возрасте: предметной,  познавательно-исследовательской, игры (ролевой, режиссерской, с правилом), продуктивной; конструирования, создания широких возможностей для развития свободной игры детей, в том числе обеспечение игрового времени и пространства</a:t>
            </a:r>
            <a:endParaRPr lang="ru-RU" sz="2900" dirty="0"/>
          </a:p>
          <a:p>
            <a:pPr fontAlgn="ctr"/>
            <a:r>
              <a:rPr lang="ru-RU" sz="2900" b="1" dirty="0"/>
              <a:t>Организация конструктивного  взаимодействия детей в разных видах деятельности, создание условий для свободного выбора детьми деятельности, участников совместной деятельности, материалов</a:t>
            </a:r>
            <a:endParaRPr lang="ru-RU" sz="2900" dirty="0"/>
          </a:p>
          <a:p>
            <a:pPr fontAlgn="ctr"/>
            <a:r>
              <a:rPr lang="ru-RU" sz="2900" b="1" dirty="0"/>
              <a:t>Активное использование </a:t>
            </a:r>
            <a:r>
              <a:rPr lang="ru-RU" sz="2900" b="1" dirty="0" err="1"/>
              <a:t>недирективной</a:t>
            </a:r>
            <a:r>
              <a:rPr lang="ru-RU" sz="2900" b="1" dirty="0"/>
              <a:t> помощи и поддержка детской инициативы и самостоятельности в разных видах деятельности</a:t>
            </a:r>
            <a:endParaRPr lang="ru-RU" sz="2900" dirty="0"/>
          </a:p>
          <a:p>
            <a:pPr fontAlgn="ctr"/>
            <a:r>
              <a:rPr lang="ru-RU" sz="2900" b="1" dirty="0"/>
              <a:t>Организация образовательного процесса на основе непосредственного общения с каждым ребенком с учетом его особых образовательных потребностей</a:t>
            </a:r>
            <a:endParaRPr lang="ru-RU" sz="29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31557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483768" y="5589240"/>
            <a:ext cx="6511925" cy="1143000"/>
          </a:xfrm>
        </p:spPr>
        <p:txBody>
          <a:bodyPr/>
          <a:lstStyle/>
          <a:p>
            <a:r>
              <a:rPr lang="ru-RU" sz="2000" dirty="0">
                <a:effectLst/>
              </a:rPr>
              <a:t>Педагогическая деятельность по реализации программ дошкольного </a:t>
            </a:r>
            <a:r>
              <a:rPr lang="ru-RU" sz="2000" dirty="0" smtClean="0">
                <a:effectLst/>
              </a:rPr>
              <a:t>образования</a:t>
            </a:r>
            <a:br>
              <a:rPr lang="ru-RU" sz="2000" dirty="0" smtClean="0">
                <a:effectLst/>
              </a:rPr>
            </a:br>
            <a:r>
              <a:rPr lang="ru-RU" sz="2000" dirty="0" smtClean="0">
                <a:effectLst/>
              </a:rPr>
              <a:t>Необходимые умения</a:t>
            </a:r>
            <a:endParaRPr lang="ru-RU" sz="2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304070020"/>
              </p:ext>
            </p:extLst>
          </p:nvPr>
        </p:nvGraphicFramePr>
        <p:xfrm>
          <a:off x="0" y="1"/>
          <a:ext cx="9111075" cy="569684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{21E4AEA4-8DFA-4A89-87EB-49C32662AFE0}</a:tableStyleId>
              </a:tblPr>
              <a:tblGrid>
                <a:gridCol w="9111075"/>
              </a:tblGrid>
              <a:tr h="115045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Организовывать виды деятельности, осуществляемые в раннем и дошкольном возрасте: предметная,  познавательно-исследовательская, игра (ролевая, режиссерская, с правилом), продуктивная; конструирование, создания широких возможностей для развития свободной игры детей, в том числе обеспечения игрового времени и пространства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853" marR="59853" marT="0" marB="0"/>
                </a:tc>
              </a:tr>
              <a:tr h="57522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Применять методы физического, познавательного и личностного развития детей раннего и дошкольного возраста в соответствии с образовательной программой организации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853" marR="59853" marT="0" marB="0" anchor="ctr"/>
                </a:tc>
              </a:tr>
              <a:tr h="115045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Использовать методы и средства анализа психолого-педагогического мониторинга, позволяющие оценить результаты освоения детьми образовательных программ, степень сформированности у них качеств, необходимых для дальнейшего обучения и развития на следующих уровнях обучения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853" marR="59853" marT="0" marB="0" anchor="ctr"/>
                </a:tc>
              </a:tr>
              <a:tr h="57522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Владеть всеми видами развивающих деятельностей дошкольника (игровой, продуктивной, познавательно-исследовательской)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853" marR="59853" marT="0" marB="0" anchor="ctr"/>
                </a:tc>
              </a:tr>
              <a:tr h="118536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Выстраивать партнерское взаимодействие с родителями (законными представителями) детей раннего и дошкольного возраста для решения образовательных задач, использовать методы и средства для их психолого-педагогического просвещения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853" marR="59853" marT="0" marB="0" anchor="ctr"/>
                </a:tc>
              </a:tr>
              <a:tr h="80848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Владеть ИКТ-компетентностями, необходимыми и достаточными для планирования, реализации и оценки образовательной работы с детьми раннего и дошкольного возраста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853" marR="59853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6985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Профессиональный стандарт педагога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Что это </a:t>
            </a:r>
            <a:r>
              <a:rPr lang="ru-RU" dirty="0"/>
              <a:t>такое</a:t>
            </a:r>
            <a:r>
              <a:rPr lang="ru-RU" dirty="0" smtClean="0"/>
              <a:t>?</a:t>
            </a:r>
          </a:p>
          <a:p>
            <a:r>
              <a:rPr lang="ru-RU" dirty="0" smtClean="0"/>
              <a:t> </a:t>
            </a:r>
            <a:r>
              <a:rPr lang="ru-RU" dirty="0"/>
              <a:t>Зачем он нужен</a:t>
            </a:r>
            <a:r>
              <a:rPr lang="ru-RU" dirty="0" smtClean="0"/>
              <a:t>?</a:t>
            </a:r>
          </a:p>
          <a:p>
            <a:r>
              <a:rPr lang="ru-RU" dirty="0" smtClean="0"/>
              <a:t>Какое отношение имеет к ЕКС?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5746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Профессиональный стандарт педагога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Профессиональный стандарт – характеристика квалификации, необходимой работнику для осуществления определенного вида профессиональной деятельности.</a:t>
            </a:r>
          </a:p>
          <a:p>
            <a:pPr algn="r"/>
            <a:r>
              <a:rPr lang="ru-RU" dirty="0" smtClean="0"/>
              <a:t>(ст. 195.1 ТК РФ от 30.12.2001 № 197-ФЗ)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90584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763688" y="5085184"/>
            <a:ext cx="6511925" cy="93345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Профессиональный стандарт педагога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28619633"/>
              </p:ext>
            </p:extLst>
          </p:nvPr>
        </p:nvGraphicFramePr>
        <p:xfrm>
          <a:off x="395536" y="476672"/>
          <a:ext cx="8352928" cy="4464496"/>
        </p:xfrm>
        <a:graphic>
          <a:graphicData uri="http://schemas.openxmlformats.org/drawingml/2006/table">
            <a:tbl>
              <a:tblPr firstRow="1" firstCol="1" bandRow="1" bandCol="1">
                <a:tableStyleId>{17292A2E-F333-43FB-9621-5CBBE7FDCDCB}</a:tableStyleId>
              </a:tblPr>
              <a:tblGrid>
                <a:gridCol w="8352928"/>
              </a:tblGrid>
              <a:tr h="129047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</a:rPr>
                        <a:t>Основная цель вида профессиональной деятельности:</a:t>
                      </a:r>
                      <a:endParaRPr lang="ru-RU" sz="3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1740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</a:rPr>
                        <a:t>Оказание образовательных услуг по основным общеобразовательным программам  образовательными организациями (организациями, осуществляющими обучение) </a:t>
                      </a:r>
                      <a:endParaRPr lang="ru-RU" sz="3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85060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459527865"/>
              </p:ext>
            </p:extLst>
          </p:nvPr>
        </p:nvGraphicFramePr>
        <p:xfrm>
          <a:off x="-108519" y="0"/>
          <a:ext cx="9234616" cy="6857999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4899651"/>
                <a:gridCol w="4334965"/>
              </a:tblGrid>
              <a:tr h="1155560">
                <a:tc gridSpan="2"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/>
                      </a:r>
                      <a:br>
                        <a:rPr lang="ru-RU" sz="1600" dirty="0">
                          <a:effectLst/>
                        </a:rPr>
                      </a:br>
                      <a:r>
                        <a:rPr lang="en-US" sz="1600" dirty="0">
                          <a:effectLst/>
                        </a:rPr>
                        <a:t>II</a:t>
                      </a:r>
                      <a:r>
                        <a:rPr lang="ru-RU" sz="1600" dirty="0">
                          <a:effectLst/>
                        </a:rPr>
                        <a:t>. Описание трудовых функций,  входящих в профессиональный стандарт  (функциональная карта вида профессиональной деятельности)</a:t>
                      </a:r>
                    </a:p>
                    <a:p>
                      <a:pPr marL="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     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387" marR="15387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88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Обобщенные трудовые функции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387" marR="153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Трудовые функции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387" marR="15387" marT="0" marB="0" anchor="ctr"/>
                </a:tc>
              </a:tr>
              <a:tr h="251209">
                <a:tc row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Педагогическая деятельность по проектированию и реализации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образовательного процесса в образовательных организациях  дошкольного, начального общего, основного общего, среднего общего образования 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387" marR="1538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Общепедагогическая функция. Обучение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387" marR="15387" marT="0" marB="0"/>
                </a:tc>
              </a:tr>
              <a:tr h="3719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Воспитательная деятельность 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387" marR="15387" marT="0" marB="0"/>
                </a:tc>
              </a:tr>
              <a:tr h="11101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Развивающая деятельность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387" marR="15387" marT="0" marB="0"/>
                </a:tc>
              </a:tr>
              <a:tr h="866670">
                <a:tc rowSpan="5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Педагогическая деятельность по проектированию и реализации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основных общеобразовательных программ 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387" marR="15387" marT="0" marB="0"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Педагогическая деятельность по реализации программ дошкольного образования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387" marR="15387" marT="0" marB="0"/>
                </a:tc>
              </a:tr>
              <a:tr h="8666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Педагогическая деятельность по реализации программ начального общего образования 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387" marR="15387" marT="0" marB="0">
                    <a:solidFill>
                      <a:schemeClr val="accent4">
                        <a:lumMod val="50000"/>
                      </a:schemeClr>
                    </a:solidFill>
                  </a:tcPr>
                </a:tc>
              </a:tr>
              <a:tr h="8666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Педагогическая деятельность по реализации программ основного и среднего общего образования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387" marR="15387" marT="0" marB="0"/>
                </a:tc>
              </a:tr>
              <a:tr h="50241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Модуль «Предметное обучение. Математика»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387" marR="15387" marT="0" marB="0"/>
                </a:tc>
              </a:tr>
              <a:tr h="5777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Модуль «Предметное обучение. Русский язык»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387" marR="15387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32792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61106" y="116632"/>
            <a:ext cx="8568952" cy="93610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702075" y="1438071"/>
            <a:ext cx="2073829" cy="1269677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3816384" y="1110334"/>
            <a:ext cx="3744416" cy="962577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4860032" y="1591622"/>
            <a:ext cx="3744416" cy="962577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3995936" y="2072910"/>
            <a:ext cx="3744416" cy="962577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687671" y="3312295"/>
            <a:ext cx="2088233" cy="1165994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734884" y="5229200"/>
            <a:ext cx="2009906" cy="1224136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74818" y="1110334"/>
            <a:ext cx="690643" cy="555902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wordArtVert" rtlCol="0" anchor="ctr"/>
          <a:lstStyle/>
          <a:p>
            <a:pPr algn="ctr"/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>
            <a:off x="965462" y="1951031"/>
            <a:ext cx="668612" cy="1218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право 13"/>
          <p:cNvSpPr/>
          <p:nvPr/>
        </p:nvSpPr>
        <p:spPr>
          <a:xfrm>
            <a:off x="1009188" y="3878188"/>
            <a:ext cx="668612" cy="1218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14"/>
          <p:cNvSpPr/>
          <p:nvPr/>
        </p:nvSpPr>
        <p:spPr>
          <a:xfrm>
            <a:off x="1009188" y="5780328"/>
            <a:ext cx="668612" cy="1218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129652" y="1222290"/>
            <a:ext cx="879536" cy="5807110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ФУНКЦИИ</a:t>
            </a:r>
            <a:endParaRPr lang="ru-RU" sz="4000" dirty="0"/>
          </a:p>
        </p:txBody>
      </p:sp>
      <p:sp>
        <p:nvSpPr>
          <p:cNvPr id="17" name="TextBox 16"/>
          <p:cNvSpPr txBox="1"/>
          <p:nvPr/>
        </p:nvSpPr>
        <p:spPr>
          <a:xfrm>
            <a:off x="1735040" y="1489366"/>
            <a:ext cx="16849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Общепеда-гогическая</a:t>
            </a:r>
            <a:r>
              <a:rPr lang="ru-RU" sz="20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. Обучение</a:t>
            </a:r>
            <a:endParaRPr lang="ru-RU" sz="2000" b="1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677800" y="3461743"/>
            <a:ext cx="21602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Воспитательная деятельность</a:t>
            </a:r>
            <a:endParaRPr lang="ru-RU" sz="2000" b="1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687671" y="5433438"/>
            <a:ext cx="21602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Развивающая деятельность</a:t>
            </a:r>
            <a:endParaRPr lang="ru-RU" sz="2000" b="1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152088" y="116632"/>
            <a:ext cx="77768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Проектирование и реализация педагогического процесса</a:t>
            </a:r>
            <a:endParaRPr lang="ru-RU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355976" y="1222290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Трудовая деятельность</a:t>
            </a:r>
            <a:endParaRPr lang="ru-RU" dirty="0"/>
          </a:p>
        </p:txBody>
      </p:sp>
      <p:sp>
        <p:nvSpPr>
          <p:cNvPr id="23" name="TextBox 22"/>
          <p:cNvSpPr txBox="1"/>
          <p:nvPr/>
        </p:nvSpPr>
        <p:spPr>
          <a:xfrm>
            <a:off x="5652120" y="1703579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Необходимые умения</a:t>
            </a:r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4572000" y="2360189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Необходимые знания</a:t>
            </a:r>
            <a:endParaRPr lang="ru-RU" dirty="0"/>
          </a:p>
        </p:txBody>
      </p:sp>
      <p:sp>
        <p:nvSpPr>
          <p:cNvPr id="25" name="Овал 24"/>
          <p:cNvSpPr/>
          <p:nvPr/>
        </p:nvSpPr>
        <p:spPr>
          <a:xfrm>
            <a:off x="4319583" y="3064665"/>
            <a:ext cx="3744416" cy="962577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5399584" y="3626785"/>
            <a:ext cx="3744416" cy="962577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вал 26"/>
          <p:cNvSpPr/>
          <p:nvPr/>
        </p:nvSpPr>
        <p:spPr>
          <a:xfrm>
            <a:off x="4290983" y="4071275"/>
            <a:ext cx="3744416" cy="962577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TextBox 27"/>
          <p:cNvSpPr txBox="1"/>
          <p:nvPr/>
        </p:nvSpPr>
        <p:spPr>
          <a:xfrm>
            <a:off x="4795896" y="3277077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Трудовая деятельность</a:t>
            </a:r>
            <a:endParaRPr lang="ru-RU" dirty="0"/>
          </a:p>
        </p:txBody>
      </p:sp>
      <p:sp>
        <p:nvSpPr>
          <p:cNvPr id="29" name="TextBox 28"/>
          <p:cNvSpPr txBox="1"/>
          <p:nvPr/>
        </p:nvSpPr>
        <p:spPr>
          <a:xfrm>
            <a:off x="5975648" y="3773885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Необходимые умения</a:t>
            </a:r>
            <a:endParaRPr lang="ru-RU" dirty="0"/>
          </a:p>
        </p:txBody>
      </p:sp>
      <p:sp>
        <p:nvSpPr>
          <p:cNvPr id="30" name="TextBox 29"/>
          <p:cNvSpPr txBox="1"/>
          <p:nvPr/>
        </p:nvSpPr>
        <p:spPr>
          <a:xfrm>
            <a:off x="4823520" y="4293623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Необходимые знания</a:t>
            </a:r>
            <a:endParaRPr lang="ru-RU" dirty="0"/>
          </a:p>
        </p:txBody>
      </p:sp>
      <p:sp>
        <p:nvSpPr>
          <p:cNvPr id="31" name="Овал 30"/>
          <p:cNvSpPr/>
          <p:nvPr/>
        </p:nvSpPr>
        <p:spPr>
          <a:xfrm>
            <a:off x="4427246" y="5051899"/>
            <a:ext cx="3744416" cy="962577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Овал 31"/>
          <p:cNvSpPr/>
          <p:nvPr/>
        </p:nvSpPr>
        <p:spPr>
          <a:xfrm>
            <a:off x="5365861" y="5490759"/>
            <a:ext cx="3744416" cy="962577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Овал 32"/>
          <p:cNvSpPr/>
          <p:nvPr/>
        </p:nvSpPr>
        <p:spPr>
          <a:xfrm>
            <a:off x="4545582" y="5902208"/>
            <a:ext cx="3744416" cy="962577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TextBox 33"/>
          <p:cNvSpPr txBox="1"/>
          <p:nvPr/>
        </p:nvSpPr>
        <p:spPr>
          <a:xfrm>
            <a:off x="5050983" y="5121427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Трудовая деятельность</a:t>
            </a:r>
            <a:endParaRPr lang="ru-RU" dirty="0"/>
          </a:p>
        </p:txBody>
      </p:sp>
      <p:sp>
        <p:nvSpPr>
          <p:cNvPr id="35" name="TextBox 34"/>
          <p:cNvSpPr txBox="1"/>
          <p:nvPr/>
        </p:nvSpPr>
        <p:spPr>
          <a:xfrm>
            <a:off x="5909060" y="5602715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Необходимые умения</a:t>
            </a:r>
            <a:endParaRPr lang="ru-RU" dirty="0"/>
          </a:p>
        </p:txBody>
      </p:sp>
      <p:sp>
        <p:nvSpPr>
          <p:cNvPr id="36" name="TextBox 35"/>
          <p:cNvSpPr txBox="1"/>
          <p:nvPr/>
        </p:nvSpPr>
        <p:spPr>
          <a:xfrm>
            <a:off x="5292080" y="6084004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Необходимые знания</a:t>
            </a:r>
            <a:endParaRPr lang="ru-RU" dirty="0"/>
          </a:p>
        </p:txBody>
      </p:sp>
      <p:cxnSp>
        <p:nvCxnSpPr>
          <p:cNvPr id="38" name="Прямая со стрелкой 37"/>
          <p:cNvCxnSpPr/>
          <p:nvPr/>
        </p:nvCxnSpPr>
        <p:spPr>
          <a:xfrm flipV="1">
            <a:off x="3775904" y="1703579"/>
            <a:ext cx="220032" cy="369332"/>
          </a:xfrm>
          <a:prstGeom prst="straightConnector1">
            <a:avLst/>
          </a:prstGeom>
          <a:ln w="762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>
            <a:stCxn id="6" idx="3"/>
            <a:endCxn id="8" idx="2"/>
          </p:cNvCxnSpPr>
          <p:nvPr/>
        </p:nvCxnSpPr>
        <p:spPr>
          <a:xfrm>
            <a:off x="3775904" y="2072910"/>
            <a:ext cx="1084128" cy="1"/>
          </a:xfrm>
          <a:prstGeom prst="straightConnector1">
            <a:avLst/>
          </a:prstGeom>
          <a:ln w="762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>
            <a:stCxn id="6" idx="3"/>
          </p:cNvCxnSpPr>
          <p:nvPr/>
        </p:nvCxnSpPr>
        <p:spPr>
          <a:xfrm>
            <a:off x="3775904" y="2072910"/>
            <a:ext cx="372432" cy="317419"/>
          </a:xfrm>
          <a:prstGeom prst="straightConnector1">
            <a:avLst/>
          </a:prstGeom>
          <a:ln w="762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>
            <a:endCxn id="25" idx="2"/>
          </p:cNvCxnSpPr>
          <p:nvPr/>
        </p:nvCxnSpPr>
        <p:spPr>
          <a:xfrm flipV="1">
            <a:off x="3728026" y="3545954"/>
            <a:ext cx="591557" cy="332234"/>
          </a:xfrm>
          <a:prstGeom prst="straightConnector1">
            <a:avLst/>
          </a:prstGeom>
          <a:ln w="762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 стрелкой 47"/>
          <p:cNvCxnSpPr/>
          <p:nvPr/>
        </p:nvCxnSpPr>
        <p:spPr>
          <a:xfrm>
            <a:off x="3775904" y="3910760"/>
            <a:ext cx="1516176" cy="116482"/>
          </a:xfrm>
          <a:prstGeom prst="straightConnector1">
            <a:avLst/>
          </a:prstGeom>
          <a:ln w="762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>
            <a:endCxn id="27" idx="2"/>
          </p:cNvCxnSpPr>
          <p:nvPr/>
        </p:nvCxnSpPr>
        <p:spPr>
          <a:xfrm>
            <a:off x="3775904" y="3920654"/>
            <a:ext cx="515079" cy="631910"/>
          </a:xfrm>
          <a:prstGeom prst="straightConnector1">
            <a:avLst/>
          </a:prstGeom>
          <a:ln w="762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 стрелкой 51"/>
          <p:cNvCxnSpPr>
            <a:stCxn id="19" idx="3"/>
            <a:endCxn id="31" idx="2"/>
          </p:cNvCxnSpPr>
          <p:nvPr/>
        </p:nvCxnSpPr>
        <p:spPr>
          <a:xfrm flipV="1">
            <a:off x="3847912" y="5533188"/>
            <a:ext cx="579334" cy="254193"/>
          </a:xfrm>
          <a:prstGeom prst="straightConnector1">
            <a:avLst/>
          </a:prstGeom>
          <a:ln w="762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 стрелкой 53"/>
          <p:cNvCxnSpPr/>
          <p:nvPr/>
        </p:nvCxnSpPr>
        <p:spPr>
          <a:xfrm>
            <a:off x="3728026" y="5780328"/>
            <a:ext cx="1564054" cy="191719"/>
          </a:xfrm>
          <a:prstGeom prst="straightConnector1">
            <a:avLst/>
          </a:prstGeom>
          <a:ln w="762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 стрелкой 56"/>
          <p:cNvCxnSpPr>
            <a:endCxn id="33" idx="2"/>
          </p:cNvCxnSpPr>
          <p:nvPr/>
        </p:nvCxnSpPr>
        <p:spPr>
          <a:xfrm>
            <a:off x="3706368" y="5780328"/>
            <a:ext cx="839214" cy="603169"/>
          </a:xfrm>
          <a:prstGeom prst="straightConnector1">
            <a:avLst/>
          </a:prstGeom>
          <a:ln w="762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68358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877272"/>
            <a:ext cx="8384719" cy="1143000"/>
          </a:xfrm>
        </p:spPr>
        <p:txBody>
          <a:bodyPr/>
          <a:lstStyle/>
          <a:p>
            <a:r>
              <a:rPr lang="ru-RU" sz="2000" dirty="0">
                <a:effectLst/>
              </a:rPr>
              <a:t>Общепедагогическая функция. </a:t>
            </a:r>
            <a:r>
              <a:rPr lang="ru-RU" sz="2000" dirty="0" smtClean="0">
                <a:effectLst/>
              </a:rPr>
              <a:t>Обучение.</a:t>
            </a:r>
            <a:br>
              <a:rPr lang="ru-RU" sz="2000" dirty="0" smtClean="0">
                <a:effectLst/>
              </a:rPr>
            </a:b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Трудовые действия</a:t>
            </a:r>
            <a:endParaRPr lang="ru-RU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Трудовые действия:</a:t>
            </a: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5637424"/>
              </p:ext>
            </p:extLst>
          </p:nvPr>
        </p:nvGraphicFramePr>
        <p:xfrm>
          <a:off x="0" y="0"/>
          <a:ext cx="9144000" cy="594927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{638B1855-1B75-4FBE-930C-398BA8C253C6}</a:tableStyleId>
              </a:tblPr>
              <a:tblGrid>
                <a:gridCol w="9144000"/>
              </a:tblGrid>
              <a:tr h="665925">
                <a:tc>
                  <a:txBody>
                    <a:bodyPr/>
                    <a:lstStyle/>
                    <a:p>
                      <a:pPr marL="2413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Разработка и реализация программ учебных дисциплин в рамках основной общеобразовательной программы 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227" marR="68227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99888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Осуществление профессиональной деятельности в соответствии с требованиями федеральных государственных образовательных стандартов  дошкольного, начального общего, основного общего, среднего общего образования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227" marR="68227" marT="0" marB="0" anchor="ctr"/>
                </a:tc>
              </a:tr>
              <a:tr h="665925">
                <a:tc>
                  <a:txBody>
                    <a:bodyPr/>
                    <a:lstStyle/>
                    <a:p>
                      <a:pPr marL="2413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Участие в разработке и реализации программы развития образовательной организации в целях создания безопасной и комфортной образовательной среды 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227" marR="68227" marT="0" marB="0" anchor="ctr"/>
                </a:tc>
              </a:tr>
              <a:tr h="332962">
                <a:tc>
                  <a:txBody>
                    <a:bodyPr/>
                    <a:lstStyle/>
                    <a:p>
                      <a:pPr marL="2413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Планирование и проведение учебных занятий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227" marR="68227" marT="0" marB="0" anchor="ctr">
                    <a:solidFill>
                      <a:schemeClr val="accent2">
                        <a:lumMod val="75000"/>
                        <a:alpha val="20000"/>
                      </a:schemeClr>
                    </a:solidFill>
                  </a:tcPr>
                </a:tc>
              </a:tr>
              <a:tr h="332962">
                <a:tc>
                  <a:txBody>
                    <a:bodyPr/>
                    <a:lstStyle/>
                    <a:p>
                      <a:pPr marL="2413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Систематический анализ эффективности учебных занятий и подходов к обучению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227" marR="68227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1080639">
                <a:tc>
                  <a:txBody>
                    <a:bodyPr/>
                    <a:lstStyle/>
                    <a:p>
                      <a:pPr marL="2413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Организация, осуществление контроля и оценки учебных достижений, текущих и итоговых результатов освоения основной образовательной программы обучающимися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227" marR="68227" marT="0" marB="0" anchor="ctr"/>
                </a:tc>
              </a:tr>
              <a:tr h="29103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Формирование универсальных учебных действий  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227" marR="68227" marT="0" marB="0" anchor="ctr"/>
                </a:tc>
              </a:tr>
              <a:tr h="58206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Формирование навыков, связанных с информационно-коммуникационными технологиями (далее – ИКТ) 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227" marR="68227" marT="0" marB="0" anchor="ctr"/>
                </a:tc>
              </a:tr>
              <a:tr h="33296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Формирование мотивации к обучению 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227" marR="68227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6659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Объективная оценка знаний обучающихся на основе тестирования и других методов контроля в соответствии с реальными учебными возможностями детей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227" marR="68227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10635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49760" y="6165304"/>
            <a:ext cx="7694240" cy="1143000"/>
          </a:xfrm>
        </p:spPr>
        <p:txBody>
          <a:bodyPr/>
          <a:lstStyle/>
          <a:p>
            <a:r>
              <a:rPr lang="ru-RU" sz="2000" dirty="0">
                <a:effectLst/>
              </a:rPr>
              <a:t>Общепедагогическая функция. </a:t>
            </a:r>
            <a:r>
              <a:rPr lang="ru-RU" sz="2000" dirty="0" smtClean="0">
                <a:effectLst/>
              </a:rPr>
              <a:t>Обучение</a:t>
            </a:r>
            <a:br>
              <a:rPr lang="ru-RU" sz="2000" dirty="0" smtClean="0">
                <a:effectLst/>
              </a:rPr>
            </a:br>
            <a:r>
              <a:rPr lang="ru-RU" sz="2000" dirty="0" smtClean="0">
                <a:effectLst/>
              </a:rPr>
              <a:t> </a:t>
            </a: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Необходимые </a:t>
            </a:r>
            <a:r>
              <a:rPr lang="ru-RU" sz="20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умения</a:t>
            </a:r>
            <a:endParaRPr lang="ru-RU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786164907"/>
              </p:ext>
            </p:extLst>
          </p:nvPr>
        </p:nvGraphicFramePr>
        <p:xfrm>
          <a:off x="179512" y="116631"/>
          <a:ext cx="8640960" cy="616915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{0E3FDE45-AF77-4B5C-9715-49D594BDF05E}</a:tableStyleId>
              </a:tblPr>
              <a:tblGrid>
                <a:gridCol w="8640960"/>
              </a:tblGrid>
              <a:tr h="542160">
                <a:tc>
                  <a:txBody>
                    <a:bodyPr/>
                    <a:lstStyle/>
                    <a:p>
                      <a:pPr marL="2413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Владеть формами и методами обучения, в том числе выходящими за рамки учебных занятий: проектная деятельность, лабораторные эксперименты, полевая практика и т.п.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658" marR="56658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542160">
                <a:tc>
                  <a:txBody>
                    <a:bodyPr/>
                    <a:lstStyle/>
                    <a:p>
                      <a:pPr marL="2413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Объективно оценивать знания обучающихся на основе тестирования и других методов контроля в соответствии с реальными учебными возможностями детей 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658" marR="56658" marT="0" marB="0" anchor="ctr"/>
                </a:tc>
              </a:tr>
              <a:tr h="542160">
                <a:tc>
                  <a:txBody>
                    <a:bodyPr/>
                    <a:lstStyle/>
                    <a:p>
                      <a:pPr marL="2413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Разрабатывать (осваивать) и применять современные психолого-педагогические технологии, основанные на знании законов развития личности и поведения в реальной и виртуальной среде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658" marR="56658" marT="0" marB="0" anchor="ctr"/>
                </a:tc>
              </a:tr>
              <a:tr h="1343734">
                <a:tc>
                  <a:txBody>
                    <a:bodyPr/>
                    <a:lstStyle/>
                    <a:p>
                      <a:pPr marL="2413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Использовать и апробировать специальные подходы к обучению в целях включения в образовательный процесс всех обучающихся, в том числе с особыми потребностями в образовании: обучающихся, проявивших выдающиеся способности;  обучающихся, для которых русский язык не является родным; обучающихся с ограниченными возможностями здоровья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658" marR="56658" marT="0" marB="0" anchor="ctr"/>
                </a:tc>
              </a:tr>
              <a:tr h="1355398">
                <a:tc>
                  <a:txBody>
                    <a:bodyPr/>
                    <a:lstStyle/>
                    <a:p>
                      <a:pPr marL="2413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Владеть ИКТ-компетентностями:  </a:t>
                      </a:r>
                    </a:p>
                    <a:p>
                      <a:pPr marL="25273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</a:rPr>
                        <a:t>общепользовательская</a:t>
                      </a:r>
                      <a:r>
                        <a:rPr lang="ru-RU" sz="1600" dirty="0">
                          <a:effectLst/>
                        </a:rPr>
                        <a:t> ИКТ-компетентность;</a:t>
                      </a:r>
                    </a:p>
                    <a:p>
                      <a:pPr marL="25273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общепедагогическая ИКТ-компетентность;</a:t>
                      </a:r>
                    </a:p>
                    <a:p>
                      <a:pPr marL="25273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предметно-педагогическая ИКТ-компетентность (отражающая профессиональную ИКТ-компетентность соответствующей области человеческой деятельности) 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658" marR="56658" marT="0" marB="0" anchor="ctr">
                    <a:solidFill>
                      <a:srgbClr val="92D050"/>
                    </a:solidFill>
                  </a:tcPr>
                </a:tc>
              </a:tr>
              <a:tr h="1074988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Организовывать различные виды внеурочной деятельности: игровую, учебно-исследовательскую, художественно-продуктивную, культурно-досуговую с учетом возможностей образовательной организации, места жительства и историко-культурного своеобразия региона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658" marR="56658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85594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2" y="5949280"/>
            <a:ext cx="6512511" cy="1143000"/>
          </a:xfrm>
        </p:spPr>
        <p:txBody>
          <a:bodyPr/>
          <a:lstStyle/>
          <a:p>
            <a:r>
              <a:rPr lang="ru-RU" sz="2000" dirty="0">
                <a:effectLst/>
              </a:rPr>
              <a:t>Воспитательная </a:t>
            </a:r>
            <a:r>
              <a:rPr lang="ru-RU" sz="2000" dirty="0" smtClean="0">
                <a:effectLst/>
              </a:rPr>
              <a:t>деятельность.</a:t>
            </a:r>
            <a:br>
              <a:rPr lang="ru-RU" sz="2000" dirty="0" smtClean="0">
                <a:effectLst/>
              </a:rPr>
            </a:br>
            <a:r>
              <a:rPr lang="ru-RU" sz="2000" dirty="0" smtClean="0">
                <a:effectLst/>
              </a:rPr>
              <a:t>Трудовая деятельность</a:t>
            </a:r>
            <a:endParaRPr lang="ru-RU" sz="2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632288597"/>
              </p:ext>
            </p:extLst>
          </p:nvPr>
        </p:nvGraphicFramePr>
        <p:xfrm>
          <a:off x="0" y="0"/>
          <a:ext cx="9144000" cy="576262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{306799F8-075E-4A3A-A7F6-7FBC6576F1A4}</a:tableStyleId>
              </a:tblPr>
              <a:tblGrid>
                <a:gridCol w="9144000"/>
              </a:tblGrid>
              <a:tr h="271938">
                <a:tc>
                  <a:txBody>
                    <a:bodyPr/>
                    <a:lstStyle/>
                    <a:p>
                      <a:pPr marL="215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Регулирование поведения обучающихся для обеспечения безопасной образовательной среды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081" marR="53081" marT="0" marB="0" anchor="ctr"/>
                </a:tc>
              </a:tr>
              <a:tr h="543874">
                <a:tc>
                  <a:txBody>
                    <a:bodyPr/>
                    <a:lstStyle/>
                    <a:p>
                      <a:pPr marL="215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Реализация современных, в том числе интерактивных, форм и методов воспитательной работы, используя их как на занятии, так и во внеурочной  деятельности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081" marR="53081" marT="0" marB="0" anchor="ctr"/>
                </a:tc>
              </a:tr>
              <a:tr h="543874">
                <a:tc>
                  <a:txBody>
                    <a:bodyPr/>
                    <a:lstStyle/>
                    <a:p>
                      <a:pPr marL="215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Постановка воспитательных целей, способствующих развитию обучающихся, независимо от их способностей и характера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081" marR="53081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773170">
                <a:tc>
                  <a:txBody>
                    <a:bodyPr/>
                    <a:lstStyle/>
                    <a:p>
                      <a:pPr marL="215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Определение и принятие четких правил поведения обучающимися в соответствии с уставом образовательной организации и правилами внутреннего распорядка  образовательной организации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081" marR="53081" marT="0" marB="0" anchor="ctr">
                    <a:solidFill>
                      <a:srgbClr val="00B0F0">
                        <a:alpha val="20000"/>
                      </a:srgbClr>
                    </a:solidFill>
                  </a:tcPr>
                </a:tc>
              </a:tr>
              <a:tr h="271938">
                <a:tc>
                  <a:txBody>
                    <a:bodyPr/>
                    <a:lstStyle/>
                    <a:p>
                      <a:pPr marL="215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Проектирование и реализация воспитательных программ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081" marR="53081" marT="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54387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Реализация воспитательных возможностей различных видов деятельности ребенка (учебной, игровой, трудовой, спортивной, художественной и т.д.)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081" marR="53081" marT="0" marB="0" anchor="ctr"/>
                </a:tc>
              </a:tr>
              <a:tr h="543874">
                <a:tc>
                  <a:txBody>
                    <a:bodyPr/>
                    <a:lstStyle/>
                    <a:p>
                      <a:pPr marL="215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Проектирование ситуаций и событий, развивающих эмоционально-ценностную сферу ребенка (культуру переживаний и ценностные ориентации ребенка)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081" marR="53081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71938">
                <a:tc>
                  <a:txBody>
                    <a:bodyPr/>
                    <a:lstStyle/>
                    <a:p>
                      <a:pPr marL="215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Помощь и поддержка в организации деятельности ученических органов самоуправления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081" marR="53081" marT="0" marB="0" anchor="ctr"/>
                </a:tc>
              </a:tr>
              <a:tr h="23646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Создание, поддержание уклада, атмосферы и традиций жизни образовательной организации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081" marR="53081" marT="0" marB="0" anchor="ctr">
                    <a:solidFill>
                      <a:srgbClr val="7030A0"/>
                    </a:solidFill>
                  </a:tcPr>
                </a:tc>
              </a:tr>
              <a:tr h="94586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Развитие у обучающихся познавательной активности, самостоятельности, инициативы, творческих способностей, формирование гражданской позиции, способности к труду и жизни в условиях современного мира, формирование у обучающихся культуры здорового и безопасного образа жизни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081" marR="53081" marT="0" marB="0" anchor="ctr">
                    <a:solidFill>
                      <a:srgbClr val="FFFF00">
                        <a:alpha val="20000"/>
                      </a:srgbClr>
                    </a:solidFill>
                  </a:tcPr>
                </a:tc>
              </a:tr>
              <a:tr h="271938">
                <a:tc>
                  <a:txBody>
                    <a:bodyPr/>
                    <a:lstStyle/>
                    <a:p>
                      <a:pPr marL="215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Формирование толерантности и навыков поведения в изменяющейся поликультурной среде 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081" marR="53081" marT="0" marB="0" anchor="ctr"/>
                </a:tc>
              </a:tr>
              <a:tr h="54387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Использование конструктивных воспитательных усилий родителей (законных представителей) обучающихся, помощь  семье в решении вопросов воспитания ребенка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081" marR="53081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2043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457</TotalTime>
  <Words>1710</Words>
  <Application>Microsoft Office PowerPoint</Application>
  <PresentationFormat>Экран (4:3)</PresentationFormat>
  <Paragraphs>139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Справедливость</vt:lpstr>
      <vt:lpstr>ПРОФЕССИОНАЛЬНЫЙ СТАНДАРТ</vt:lpstr>
      <vt:lpstr>Профессиональный стандарт педагога</vt:lpstr>
      <vt:lpstr>Профессиональный стандарт педагога</vt:lpstr>
      <vt:lpstr>Профессиональный стандарт педагога</vt:lpstr>
      <vt:lpstr>Презентация PowerPoint</vt:lpstr>
      <vt:lpstr>Презентация PowerPoint</vt:lpstr>
      <vt:lpstr>Общепедагогическая функция. Обучение. Трудовые действия</vt:lpstr>
      <vt:lpstr>Общепедагогическая функция. Обучение  Необходимые умения</vt:lpstr>
      <vt:lpstr>Воспитательная деятельность. Трудовая деятельность</vt:lpstr>
      <vt:lpstr>Воспитательная деятельность. Необходимые умения</vt:lpstr>
      <vt:lpstr>Развивающая деятельность. Трудовые действия</vt:lpstr>
      <vt:lpstr>Развивающая деятельность. Необходимые умения</vt:lpstr>
      <vt:lpstr>Педагогическая деятельность по реализации программ дошкольного образования Трудовые действия</vt:lpstr>
      <vt:lpstr>Презентация PowerPoint</vt:lpstr>
      <vt:lpstr>Педагогическая деятельность по реализации программ дошкольного образования Трудовые действия</vt:lpstr>
      <vt:lpstr>Педагогическая деятельность по реализации программ дошкольного образования Необходимые умения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21</cp:revision>
  <dcterms:created xsi:type="dcterms:W3CDTF">2014-10-03T05:31:04Z</dcterms:created>
  <dcterms:modified xsi:type="dcterms:W3CDTF">2014-11-16T10:00:20Z</dcterms:modified>
</cp:coreProperties>
</file>