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6633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878" y="-5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nsportal.ru/detskiy-sad/okruzhayushchiy-mir/2014/11/19/tsikl-besed-po-teme-moya-semya" TargetMode="External"/><Relationship Id="rId13" Type="http://schemas.openxmlformats.org/officeDocument/2006/relationships/hyperlink" Target="http://nsportal.ru/detskiy-sad/materialy-dlya-roditeley/2014/11/16/chto-dolzhen-znat-i-umet-rebenok-v-4-goda-papka" TargetMode="External"/><Relationship Id="rId3" Type="http://schemas.openxmlformats.org/officeDocument/2006/relationships/hyperlink" Target="http://nsportal.ru/detskiy-sad/matematika/2014/11/16/matematika" TargetMode="External"/><Relationship Id="rId7" Type="http://schemas.openxmlformats.org/officeDocument/2006/relationships/hyperlink" Target="http://nsportal.ru/detskiy-sad/okruzhayushchiy-mir/2014/11/19/nasha-druzhnaya-semya-integrirovannoe-zanyatie" TargetMode="External"/><Relationship Id="rId12" Type="http://schemas.openxmlformats.org/officeDocument/2006/relationships/hyperlink" Target="http://nsportal.ru/detskiy-sad/materialy-dlya-roditeley/2014/11/16/igra-i-umstvennoe-razvitie-detey-konsultatsiya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sportal.ru/detskiy-sad/regionalnyy-komponent/2014/11/16/regionalnyy-komponent" TargetMode="External"/><Relationship Id="rId11" Type="http://schemas.openxmlformats.org/officeDocument/2006/relationships/hyperlink" Target="http://nsportal.ru/detskiy-sad/upravlenie-dou/2014/11/16/moe-portfolio" TargetMode="External"/><Relationship Id="rId5" Type="http://schemas.openxmlformats.org/officeDocument/2006/relationships/hyperlink" Target="http://nsportal.ru/detskii-sad/vospitatelnaya-rabota/2014/11/19/stsenariy-utrennika-prazdnik-pamyati-i-slavy-9-maya-k" TargetMode="External"/><Relationship Id="rId15" Type="http://schemas.openxmlformats.org/officeDocument/2006/relationships/hyperlink" Target="http://nsportal.ru/detskiy-sad/raznoe/2014/11/16/vyyavlenie-urovnya-umstvennogo-razvitiya-v-igre-vystuplenie-na" TargetMode="External"/><Relationship Id="rId10" Type="http://schemas.openxmlformats.org/officeDocument/2006/relationships/hyperlink" Target="http://nsportal.ru/detskiy-sad/regionalnyy-komponent/2014/11/18/kratkosrochnyy-proekt-armiya-rossiyskaya-smelaya" TargetMode="External"/><Relationship Id="rId4" Type="http://schemas.openxmlformats.org/officeDocument/2006/relationships/hyperlink" Target="http://nsportal.ru/detskii-sad/vospitatelnaya-rabota/2014/11/19/kratkosrochnyy-proekt-prazdnik-pamyati-i-slavy-9-maya" TargetMode="External"/><Relationship Id="rId9" Type="http://schemas.openxmlformats.org/officeDocument/2006/relationships/hyperlink" Target="http://nsportal.ru/detskiy-sad/razvitie-rechi/2014/11/16/razvitie-rechi" TargetMode="External"/><Relationship Id="rId14" Type="http://schemas.openxmlformats.org/officeDocument/2006/relationships/hyperlink" Target="http://nsportal.ru/detskiy-sad/materialy-dlya-roditeley/2014/11/16/s-dnem-mater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айт 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80728" y="2267744"/>
            <a:ext cx="4221780" cy="3712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12776" y="6156176"/>
            <a:ext cx="32861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ВОСПИТАТЕЛЬ</a:t>
            </a:r>
            <a:endParaRPr lang="ru-RU" sz="3200" b="1" dirty="0">
              <a:ln w="11430">
                <a:solidFill>
                  <a:srgbClr val="008000"/>
                </a:solidFill>
              </a:ln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0808" y="6876256"/>
            <a:ext cx="4582747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200" b="1" dirty="0" smtClean="0">
                <a:ln w="11430">
                  <a:solidFill>
                    <a:srgbClr val="F79646">
                      <a:lumMod val="75000"/>
                    </a:srgbClr>
                  </a:solidFill>
                </a:ln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САПКО ВИКТОРИЯ ИВАНОВНА</a:t>
            </a:r>
            <a:endParaRPr lang="ru-RU" sz="4200" b="1" dirty="0">
              <a:ln w="11430">
                <a:solidFill>
                  <a:srgbClr val="F79646">
                    <a:lumMod val="75000"/>
                  </a:srgbClr>
                </a:solidFill>
              </a:ln>
              <a:solidFill>
                <a:srgbClr val="9966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6" name="Рисунок 15" descr="0_e3c5a_4757ace5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4378049" y="707134"/>
            <a:ext cx="3187085" cy="177281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60648" y="323528"/>
            <a:ext cx="458274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200" b="1" dirty="0" smtClean="0">
                <a:ln w="11430">
                  <a:solidFill>
                    <a:srgbClr val="F79646">
                      <a:lumMod val="75000"/>
                    </a:srgbClr>
                  </a:solidFill>
                </a:ln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ПОРТФОЛИО ПЕДАГОГА</a:t>
            </a:r>
            <a:endParaRPr lang="ru-RU" sz="4200" b="1" dirty="0">
              <a:ln w="11430">
                <a:solidFill>
                  <a:srgbClr val="F79646">
                    <a:lumMod val="75000"/>
                  </a:srgbClr>
                </a:solidFill>
              </a:ln>
              <a:solidFill>
                <a:srgbClr val="9966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5" name="Рисунок 14" descr="0_e3c5a_4757ace5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-649687" y="6865510"/>
            <a:ext cx="2928180" cy="16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60648" y="251520"/>
            <a:ext cx="6408712" cy="8568952"/>
          </a:xfrm>
          <a:prstGeom prst="roundRect">
            <a:avLst>
              <a:gd name="adj" fmla="val 8629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C:\Documents and Settings\User\Мои документы\16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8" y="285720"/>
            <a:ext cx="803673" cy="12858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64904" y="251520"/>
            <a:ext cx="350046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9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МОИ  </a:t>
            </a:r>
          </a:p>
          <a:p>
            <a:pPr algn="ctr"/>
            <a:r>
              <a:rPr lang="ru-RU" sz="36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9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НАГРАДЫ</a:t>
            </a:r>
          </a:p>
          <a:p>
            <a:pPr algn="ctr"/>
            <a:r>
              <a:rPr lang="ru-RU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9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(от    родителей)</a:t>
            </a:r>
            <a:endParaRPr lang="ru-RU" b="1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9966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Рисунок 5" descr="2b60b14ace0e31505ebed10e3f85fd6f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2656" y="1763688"/>
            <a:ext cx="2760307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Грамота Смотр площадок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61048" y="1763688"/>
            <a:ext cx="2682710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03_13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04864" y="4932040"/>
            <a:ext cx="2631892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60648" y="251520"/>
            <a:ext cx="6408712" cy="8568952"/>
          </a:xfrm>
          <a:prstGeom prst="roundRect">
            <a:avLst>
              <a:gd name="adj" fmla="val 8629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44824" y="323528"/>
            <a:ext cx="45720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9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МЕТОДИЧЕСКАЯ  КОПИЛКА</a:t>
            </a:r>
            <a:endParaRPr lang="ru-RU" sz="3600" b="1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9966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Рисунок 6" descr="Documents-ic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0688" y="251520"/>
            <a:ext cx="854968" cy="11114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6672" y="1619672"/>
            <a:ext cx="61206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МОИ ПУБЛИКАЦИИ: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1600" b="1" dirty="0" smtClean="0"/>
              <a:t>Математика</a:t>
            </a:r>
          </a:p>
          <a:p>
            <a:pPr marL="185738" lvl="0" indent="-185738">
              <a:buFont typeface="Arial" pitchFamily="34" charset="0"/>
              <a:buChar char="•"/>
            </a:pPr>
            <a:r>
              <a:rPr lang="ru-RU" sz="1600" u="sng" dirty="0" smtClean="0">
                <a:hlinkClick r:id="rId3"/>
              </a:rPr>
              <a:t>"Дидактические игры по ФЭМП" - средняя группа</a:t>
            </a:r>
            <a:endParaRPr lang="ru-RU" sz="1600" dirty="0" smtClean="0"/>
          </a:p>
          <a:p>
            <a:r>
              <a:rPr lang="ru-RU" sz="1600" b="1" dirty="0" smtClean="0"/>
              <a:t>Воспитательная работа</a:t>
            </a:r>
          </a:p>
          <a:p>
            <a:pPr marL="185738" lvl="0" indent="-185738">
              <a:buFont typeface="Arial" pitchFamily="34" charset="0"/>
              <a:buChar char="•"/>
            </a:pPr>
            <a:r>
              <a:rPr lang="ru-RU" sz="1600" u="sng" dirty="0" smtClean="0">
                <a:hlinkClick r:id="rId4"/>
              </a:rPr>
              <a:t>Краткосрочный проект «Праздник памяти и славы 9 мая»</a:t>
            </a:r>
            <a:endParaRPr lang="ru-RU" sz="1600" dirty="0" smtClean="0"/>
          </a:p>
          <a:p>
            <a:pPr marL="185738" lvl="0" indent="-185738">
              <a:buFont typeface="Arial" pitchFamily="34" charset="0"/>
              <a:buChar char="•"/>
            </a:pPr>
            <a:r>
              <a:rPr lang="ru-RU" sz="1600" u="sng" dirty="0" smtClean="0">
                <a:hlinkClick r:id="rId5"/>
              </a:rPr>
              <a:t>Сценарий утренника «Праздник памяти и славы 9 мая» (к проекту)</a:t>
            </a:r>
            <a:endParaRPr lang="ru-RU" sz="1600" dirty="0" smtClean="0"/>
          </a:p>
          <a:p>
            <a:r>
              <a:rPr lang="ru-RU" sz="1600" b="1" dirty="0" smtClean="0"/>
              <a:t>Окружающий мир</a:t>
            </a:r>
          </a:p>
          <a:p>
            <a:pPr marL="185738" lvl="0" indent="-185738">
              <a:buFont typeface="Arial" pitchFamily="34" charset="0"/>
              <a:buChar char="•"/>
            </a:pPr>
            <a:r>
              <a:rPr lang="ru-RU" sz="1600" u="sng" dirty="0" smtClean="0">
                <a:hlinkClick r:id="rId6"/>
              </a:rPr>
              <a:t>"Игры на развитие внимания" - средняя группа</a:t>
            </a:r>
            <a:endParaRPr lang="ru-RU" sz="1600" dirty="0" smtClean="0"/>
          </a:p>
          <a:p>
            <a:pPr marL="185738" lvl="0" indent="-185738">
              <a:buFont typeface="Arial" pitchFamily="34" charset="0"/>
              <a:buChar char="•"/>
            </a:pPr>
            <a:r>
              <a:rPr lang="ru-RU" sz="1600" u="sng" dirty="0" smtClean="0">
                <a:hlinkClick r:id="rId7"/>
              </a:rPr>
              <a:t>"Наша дружная СЕМЬЯ" - интегрированное занятие</a:t>
            </a:r>
            <a:endParaRPr lang="ru-RU" sz="1600" dirty="0" smtClean="0"/>
          </a:p>
          <a:p>
            <a:pPr marL="185738" lvl="0" indent="-185738">
              <a:buFont typeface="Arial" pitchFamily="34" charset="0"/>
              <a:buChar char="•"/>
            </a:pPr>
            <a:r>
              <a:rPr lang="ru-RU" sz="1600" u="sng" dirty="0" smtClean="0">
                <a:hlinkClick r:id="rId8"/>
              </a:rPr>
              <a:t>Цикл бесед по теме "Моя СЕМЬЯ"</a:t>
            </a:r>
            <a:endParaRPr lang="ru-RU" sz="1600" dirty="0" smtClean="0"/>
          </a:p>
          <a:p>
            <a:r>
              <a:rPr lang="ru-RU" sz="1600" b="1" dirty="0" smtClean="0"/>
              <a:t>Развитие речи</a:t>
            </a:r>
          </a:p>
          <a:p>
            <a:pPr marL="185738" lvl="0" indent="-185738">
              <a:buFont typeface="Arial" pitchFamily="34" charset="0"/>
              <a:buChar char="•"/>
            </a:pPr>
            <a:r>
              <a:rPr lang="ru-RU" sz="1600" u="sng" dirty="0" smtClean="0">
                <a:hlinkClick r:id="rId9"/>
              </a:rPr>
              <a:t>"Дидактические словесные игры" - средняя группа</a:t>
            </a:r>
            <a:endParaRPr lang="ru-RU" sz="1600" dirty="0" smtClean="0"/>
          </a:p>
          <a:p>
            <a:r>
              <a:rPr lang="ru-RU" sz="1600" b="1" dirty="0" smtClean="0"/>
              <a:t>Региональный компонент</a:t>
            </a:r>
          </a:p>
          <a:p>
            <a:pPr marL="185738" lvl="0" indent="-185738">
              <a:buFont typeface="Arial" pitchFamily="34" charset="0"/>
              <a:buChar char="•"/>
            </a:pPr>
            <a:r>
              <a:rPr lang="ru-RU" sz="1600" u="sng" dirty="0" smtClean="0">
                <a:hlinkClick r:id="rId10"/>
              </a:rPr>
              <a:t>Краткосрочный проект «Армия российская - смелая, могучая!»</a:t>
            </a:r>
            <a:endParaRPr lang="ru-RU" sz="1600" dirty="0" smtClean="0"/>
          </a:p>
          <a:p>
            <a:r>
              <a:rPr lang="ru-RU" sz="1600" b="1" dirty="0" smtClean="0"/>
              <a:t>Управление ДОУ</a:t>
            </a:r>
          </a:p>
          <a:p>
            <a:pPr marL="185738" lvl="0" indent="-185738">
              <a:buFont typeface="Arial" pitchFamily="34" charset="0"/>
              <a:buChar char="•"/>
            </a:pPr>
            <a:r>
              <a:rPr lang="ru-RU" sz="1600" u="sng" dirty="0" smtClean="0">
                <a:hlinkClick r:id="rId11"/>
              </a:rPr>
              <a:t>Мое ПОРТФОЛИО</a:t>
            </a:r>
            <a:endParaRPr lang="ru-RU" sz="1600" dirty="0" smtClean="0"/>
          </a:p>
          <a:p>
            <a:r>
              <a:rPr lang="ru-RU" sz="1600" b="1" dirty="0" smtClean="0"/>
              <a:t>Материалы для родителей</a:t>
            </a:r>
          </a:p>
          <a:p>
            <a:pPr marL="185738" lvl="0" indent="-185738">
              <a:buFont typeface="Arial" pitchFamily="34" charset="0"/>
              <a:buChar char="•"/>
            </a:pPr>
            <a:r>
              <a:rPr lang="ru-RU" sz="1600" u="sng" dirty="0" smtClean="0">
                <a:hlinkClick r:id="rId12"/>
              </a:rPr>
              <a:t>"Игра и умственное развитие детей" - консультация родителям</a:t>
            </a:r>
            <a:endParaRPr lang="ru-RU" sz="1600" dirty="0" smtClean="0"/>
          </a:p>
          <a:p>
            <a:pPr marL="185738" lvl="0" indent="-185738">
              <a:buFont typeface="Arial" pitchFamily="34" charset="0"/>
              <a:buChar char="•"/>
            </a:pPr>
            <a:r>
              <a:rPr lang="ru-RU" sz="1600" u="sng" dirty="0" smtClean="0">
                <a:hlinkClick r:id="rId13"/>
              </a:rPr>
              <a:t>"Что должен знать и уметь ребенок в 4 года" - папка передвижка</a:t>
            </a:r>
            <a:endParaRPr lang="ru-RU" sz="1600" dirty="0" smtClean="0"/>
          </a:p>
          <a:p>
            <a:pPr marL="185738" lvl="0" indent="-185738">
              <a:buFont typeface="Arial" pitchFamily="34" charset="0"/>
              <a:buChar char="•"/>
            </a:pPr>
            <a:r>
              <a:rPr lang="ru-RU" sz="1600" u="sng" dirty="0" smtClean="0">
                <a:hlinkClick r:id="rId14"/>
              </a:rPr>
              <a:t>С Днем МАТЕРИ!</a:t>
            </a:r>
            <a:endParaRPr lang="ru-RU" sz="1600" dirty="0" smtClean="0"/>
          </a:p>
          <a:p>
            <a:r>
              <a:rPr lang="ru-RU" sz="1600" b="1" dirty="0" smtClean="0"/>
              <a:t>Разное</a:t>
            </a:r>
          </a:p>
          <a:p>
            <a:pPr marL="185738" lvl="0" indent="-185738">
              <a:buFont typeface="Arial" pitchFamily="34" charset="0"/>
              <a:buChar char="•"/>
            </a:pPr>
            <a:r>
              <a:rPr lang="ru-RU" sz="1600" u="sng" dirty="0" smtClean="0">
                <a:hlinkClick r:id="rId15"/>
              </a:rPr>
              <a:t>"Выявление уровня умственного развития в игре" - выступление на семинаре</a:t>
            </a:r>
            <a:endParaRPr lang="ru-RU" sz="1600" dirty="0" smtClean="0"/>
          </a:p>
          <a:p>
            <a:r>
              <a:rPr lang="ru-RU" sz="1600" dirty="0" smtClean="0"/>
              <a:t> 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60648" y="251520"/>
            <a:ext cx="6408712" cy="8568952"/>
          </a:xfrm>
          <a:prstGeom prst="roundRect">
            <a:avLst>
              <a:gd name="adj" fmla="val 8629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1480" y="642910"/>
            <a:ext cx="59293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Мое  педагогическое </a:t>
            </a:r>
          </a:p>
          <a:p>
            <a:pPr algn="ctr"/>
            <a:r>
              <a:rPr lang="ru-RU" sz="36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КРЕДО:</a:t>
            </a:r>
            <a:endParaRPr lang="ru-RU" sz="3600" b="1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9966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672" y="1979712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Georgia" pitchFamily="18" charset="0"/>
              </a:rPr>
              <a:t>Каким быть должен воспитатель?</a:t>
            </a:r>
          </a:p>
          <a:p>
            <a:r>
              <a:rPr lang="ru-RU" sz="2400" b="1" dirty="0" smtClean="0">
                <a:solidFill>
                  <a:srgbClr val="008000"/>
                </a:solidFill>
                <a:latin typeface="Georgia" pitchFamily="18" charset="0"/>
              </a:rPr>
              <a:t>Конечно, добрым должен быть!</a:t>
            </a:r>
          </a:p>
          <a:p>
            <a:r>
              <a:rPr lang="ru-RU" sz="2400" b="1" dirty="0" smtClean="0">
                <a:solidFill>
                  <a:srgbClr val="008000"/>
                </a:solidFill>
                <a:latin typeface="Georgia" pitchFamily="18" charset="0"/>
              </a:rPr>
              <a:t>Любить детей, любить ученье,</a:t>
            </a:r>
          </a:p>
          <a:p>
            <a:r>
              <a:rPr lang="ru-RU" sz="2400" b="1" dirty="0" smtClean="0">
                <a:solidFill>
                  <a:srgbClr val="008000"/>
                </a:solidFill>
                <a:latin typeface="Georgia" pitchFamily="18" charset="0"/>
              </a:rPr>
              <a:t>Свою профессию любить!</a:t>
            </a:r>
          </a:p>
          <a:p>
            <a:r>
              <a:rPr lang="ru-RU" sz="2400" b="1" dirty="0" smtClean="0">
                <a:solidFill>
                  <a:srgbClr val="008000"/>
                </a:solidFill>
                <a:latin typeface="Georgia" pitchFamily="18" charset="0"/>
              </a:rPr>
              <a:t>Каким быть должен воспитатель?</a:t>
            </a:r>
          </a:p>
          <a:p>
            <a:r>
              <a:rPr lang="ru-RU" sz="2400" b="1" dirty="0" smtClean="0">
                <a:solidFill>
                  <a:srgbClr val="008000"/>
                </a:solidFill>
                <a:latin typeface="Georgia" pitchFamily="18" charset="0"/>
              </a:rPr>
              <a:t>Конечно, щедрым должен быть!</a:t>
            </a:r>
          </a:p>
          <a:p>
            <a:r>
              <a:rPr lang="ru-RU" sz="2400" b="1" dirty="0" smtClean="0">
                <a:solidFill>
                  <a:srgbClr val="008000"/>
                </a:solidFill>
                <a:latin typeface="Georgia" pitchFamily="18" charset="0"/>
              </a:rPr>
              <a:t>Всего себя без сожаленья</a:t>
            </a:r>
          </a:p>
          <a:p>
            <a:r>
              <a:rPr lang="ru-RU" sz="2400" b="1" dirty="0" smtClean="0">
                <a:solidFill>
                  <a:srgbClr val="008000"/>
                </a:solidFill>
                <a:latin typeface="Georgia" pitchFamily="18" charset="0"/>
              </a:rPr>
              <a:t>Он должен детям подарить! </a:t>
            </a:r>
          </a:p>
        </p:txBody>
      </p:sp>
      <p:pic>
        <p:nvPicPr>
          <p:cNvPr id="6" name="Рисунок 5" descr="0_8eb31_8ba190ef_XL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124744" y="5292080"/>
            <a:ext cx="424847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60648" y="251520"/>
            <a:ext cx="6408712" cy="8568952"/>
          </a:xfrm>
          <a:prstGeom prst="roundRect">
            <a:avLst>
              <a:gd name="adj" fmla="val 8629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4664" y="755576"/>
            <a:ext cx="59293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9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МОЙ   ДЕВИЗ:</a:t>
            </a:r>
            <a:endParaRPr lang="ru-RU" sz="4400" b="1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9966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720" y="2483768"/>
            <a:ext cx="504056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Georgia" pitchFamily="18" charset="0"/>
              </a:rPr>
              <a:t>«Ладони ребенка в руки возьмем, </a:t>
            </a:r>
          </a:p>
          <a:p>
            <a:pPr algn="ctr"/>
            <a:r>
              <a:rPr lang="ru-RU" sz="32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Georgia" pitchFamily="18" charset="0"/>
              </a:rPr>
              <a:t>и сердце свое для него распахнем!»</a:t>
            </a:r>
            <a:endParaRPr lang="ru-RU" sz="32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Georgia" pitchFamily="18" charset="0"/>
            </a:endParaRPr>
          </a:p>
        </p:txBody>
      </p:sp>
      <p:pic>
        <p:nvPicPr>
          <p:cNvPr id="11268" name="Picture 4" descr="Для детей в возрасте 2 -5 лет. Все дети любят возиться с раз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40768" y="4572000"/>
            <a:ext cx="3657228" cy="4045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60648" y="251520"/>
            <a:ext cx="6408712" cy="8568952"/>
          </a:xfrm>
          <a:prstGeom prst="roundRect">
            <a:avLst>
              <a:gd name="adj" fmla="val 8629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endParaRPr lang="ru-RU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764704" y="5148064"/>
            <a:ext cx="550072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9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Образование ВЫСШЕЕ:</a:t>
            </a: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404664" y="5782925"/>
            <a:ext cx="6120680" cy="27084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u="none" strike="noStrike" kern="1200" normalizeH="0" baseline="0" noProof="0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uLnTx/>
                <a:uFillTx/>
                <a:latin typeface="Georgia" pitchFamily="18" charset="0"/>
                <a:ea typeface="+mj-ea"/>
                <a:cs typeface="+mj-cs"/>
              </a:rPr>
              <a:t>ФГОУ ВПО </a:t>
            </a:r>
            <a:r>
              <a:rPr kumimoji="0" lang="ru-RU" sz="1700" b="1" i="0" u="none" strike="noStrike" kern="1200" normalizeH="0" baseline="0" noProof="0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uLnTx/>
                <a:uFillTx/>
                <a:latin typeface="Georgia" pitchFamily="18" charset="0"/>
                <a:ea typeface="+mj-ea"/>
                <a:cs typeface="+mj-cs"/>
              </a:rPr>
              <a:t>«Азово-Черноморская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normalizeH="0" baseline="0" noProof="0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uLnTx/>
                <a:uFillTx/>
                <a:latin typeface="Georgia" pitchFamily="18" charset="0"/>
                <a:ea typeface="+mj-ea"/>
                <a:cs typeface="+mj-cs"/>
              </a:rPr>
              <a:t>государственная</a:t>
            </a:r>
            <a:r>
              <a:rPr kumimoji="0" lang="ru-RU" sz="1700" b="1" i="0" u="none" strike="noStrike" kern="1200" normalizeH="0" noProof="0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ru-RU" sz="1700" b="1" i="0" u="none" strike="noStrike" kern="1200" normalizeH="0" noProof="0" dirty="0" err="1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uLnTx/>
                <a:uFillTx/>
                <a:latin typeface="Georgia" pitchFamily="18" charset="0"/>
                <a:ea typeface="+mj-ea"/>
                <a:cs typeface="+mj-cs"/>
              </a:rPr>
              <a:t>агроинженерная</a:t>
            </a:r>
            <a:r>
              <a:rPr kumimoji="0" lang="ru-RU" sz="1700" b="1" i="0" u="none" strike="noStrike" kern="1200" normalizeH="0" noProof="0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uLnTx/>
                <a:uFillTx/>
                <a:latin typeface="Georgia" pitchFamily="18" charset="0"/>
                <a:ea typeface="+mj-ea"/>
                <a:cs typeface="+mj-cs"/>
              </a:rPr>
              <a:t> академия</a:t>
            </a:r>
            <a:r>
              <a:rPr kumimoji="0" lang="ru-RU" sz="1700" b="1" i="0" u="none" strike="noStrike" kern="1200" normalizeH="0" baseline="0" noProof="0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uLnTx/>
                <a:uFillTx/>
                <a:latin typeface="Georgia" pitchFamily="18" charset="0"/>
                <a:ea typeface="+mj-ea"/>
                <a:cs typeface="+mj-cs"/>
              </a:rPr>
              <a:t>» </a:t>
            </a:r>
            <a:br>
              <a:rPr kumimoji="0" lang="ru-RU" sz="1700" b="1" i="0" u="none" strike="noStrike" kern="1200" normalizeH="0" baseline="0" noProof="0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1700" b="1" i="0" u="none" strike="noStrike" kern="1200" normalizeH="0" baseline="0" noProof="0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uLnTx/>
                <a:uFillTx/>
                <a:latin typeface="Georgia" pitchFamily="18" charset="0"/>
                <a:ea typeface="+mj-ea"/>
                <a:cs typeface="+mj-cs"/>
              </a:rPr>
              <a:t>(г. </a:t>
            </a:r>
            <a:r>
              <a:rPr lang="ru-RU" sz="17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Georgia" pitchFamily="18" charset="0"/>
                <a:ea typeface="+mj-ea"/>
                <a:cs typeface="+mj-cs"/>
              </a:rPr>
              <a:t>Зерноград)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Georgia" pitchFamily="18" charset="0"/>
                <a:ea typeface="+mj-ea"/>
                <a:cs typeface="+mj-cs"/>
              </a:rPr>
              <a:t> 2009  год</a:t>
            </a:r>
            <a:endParaRPr kumimoji="0" lang="ru-RU" sz="1700" b="1" i="0" u="none" strike="noStrike" kern="1200" normalizeH="0" baseline="0" noProof="0" dirty="0" smtClean="0">
              <a:ln>
                <a:solidFill>
                  <a:srgbClr val="008000"/>
                </a:solidFill>
              </a:ln>
              <a:solidFill>
                <a:srgbClr val="008000"/>
              </a:solidFill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7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1" i="0" u="none" strike="noStrike" kern="1200" normalizeH="0" baseline="0" noProof="0" dirty="0" smtClean="0">
              <a:ln>
                <a:solidFill>
                  <a:srgbClr val="008000"/>
                </a:solidFill>
              </a:ln>
              <a:solidFill>
                <a:srgbClr val="008000"/>
              </a:solidFill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normalizeH="0" baseline="0" noProof="0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uLnTx/>
                <a:uFillTx/>
                <a:latin typeface="Georgia" pitchFamily="18" charset="0"/>
                <a:ea typeface="+mj-ea"/>
                <a:cs typeface="+mj-cs"/>
              </a:rPr>
              <a:t>Инженер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Georgia" pitchFamily="18" charset="0"/>
                <a:ea typeface="+mj-ea"/>
                <a:cs typeface="+mj-cs"/>
              </a:rPr>
              <a:t>СПЕЦИАЛЬНОСТЬ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Georgia" pitchFamily="18" charset="0"/>
                <a:ea typeface="+mj-ea"/>
                <a:cs typeface="+mj-cs"/>
              </a:rPr>
              <a:t>«Безопасность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Georgia" pitchFamily="18" charset="0"/>
                <a:ea typeface="+mj-ea"/>
                <a:cs typeface="+mj-cs"/>
              </a:rPr>
              <a:t>технологических процессов и производств» </a:t>
            </a:r>
          </a:p>
        </p:txBody>
      </p:sp>
      <p:pic>
        <p:nvPicPr>
          <p:cNvPr id="10" name="Рисунок 9" descr="img0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4664" y="539552"/>
            <a:ext cx="6129815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844824" y="687625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ru-RU" sz="24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9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КВАЛИФИКАЦИЯ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60648" y="251520"/>
            <a:ext cx="6408712" cy="8568952"/>
          </a:xfrm>
          <a:prstGeom prst="roundRect">
            <a:avLst>
              <a:gd name="adj" fmla="val 8629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642918" y="4643438"/>
            <a:ext cx="550072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Образование  СРЕДНЕЕ ПЕДАГОГИЧЕСКОЕ:</a:t>
            </a: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692696" y="5775230"/>
            <a:ext cx="5593824" cy="28007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Georgia" pitchFamily="18" charset="0"/>
              </a:rPr>
              <a:t>Государственное автономное  образовательное учреждение среднего профессионального образования </a:t>
            </a:r>
          </a:p>
          <a:p>
            <a:pPr algn="ctr"/>
            <a:r>
              <a:rPr lang="ru-RU" sz="22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Georgia" pitchFamily="18" charset="0"/>
              </a:rPr>
              <a:t>«Ленинградский социально – педагогический колледж» </a:t>
            </a:r>
          </a:p>
          <a:p>
            <a:pPr algn="ctr"/>
            <a:r>
              <a:rPr lang="ru-RU" sz="22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Georgia" pitchFamily="18" charset="0"/>
              </a:rPr>
              <a:t>Краснодарского края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i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Georgia" pitchFamily="18" charset="0"/>
                <a:ea typeface="+mj-ea"/>
                <a:cs typeface="+mj-cs"/>
              </a:rPr>
              <a:t>2014 год</a:t>
            </a:r>
          </a:p>
        </p:txBody>
      </p:sp>
      <p:pic>
        <p:nvPicPr>
          <p:cNvPr id="7" name="Рисунок 6" descr="img0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8680" y="395536"/>
            <a:ext cx="5858827" cy="4167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60648" y="251520"/>
            <a:ext cx="6408712" cy="8568952"/>
          </a:xfrm>
          <a:prstGeom prst="roundRect">
            <a:avLst>
              <a:gd name="adj" fmla="val 8629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8" y="4786314"/>
            <a:ext cx="547260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6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9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КВАЛИФИКАЦИЯ: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8" y="5357818"/>
            <a:ext cx="5500726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Georgia" pitchFamily="18" charset="0"/>
              </a:rPr>
              <a:t>«Воспитатель детей дошкольного возраста, воспитатель ДОУ для детей с недостатками умственного и (или) речевого развития»</a:t>
            </a:r>
            <a:endParaRPr lang="ru-RU" sz="24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32" y="7643834"/>
            <a:ext cx="5357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bat" pitchFamily="2" charset="0"/>
              </a:rPr>
              <a:t>Педагогический стаж   -   4 года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2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bat" pitchFamily="2" charset="0"/>
              </a:rPr>
              <a:t>Квалификационная категория  - нет</a:t>
            </a:r>
            <a:endParaRPr lang="ru-RU" sz="22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Arbat" pitchFamily="2" charset="0"/>
            </a:endParaRPr>
          </a:p>
        </p:txBody>
      </p:sp>
      <p:pic>
        <p:nvPicPr>
          <p:cNvPr id="9" name="Рисунок 8" descr="Аватар сад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4704" y="899592"/>
            <a:ext cx="5183894" cy="371094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60648" y="251520"/>
            <a:ext cx="6408712" cy="8568952"/>
          </a:xfrm>
          <a:prstGeom prst="roundRect">
            <a:avLst>
              <a:gd name="adj" fmla="val 8629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52736" y="7380312"/>
            <a:ext cx="457716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95250" algn="ctr"/>
            <a:r>
              <a:rPr lang="ru-RU" sz="20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Georgia" pitchFamily="18" charset="0"/>
              </a:rPr>
              <a:t>«ВОСПИТАТЕЛЬ-ЛОГОПЕД» </a:t>
            </a:r>
          </a:p>
          <a:p>
            <a:pPr marL="95250" algn="ctr"/>
            <a:r>
              <a:rPr lang="ru-RU" sz="20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Georgia" pitchFamily="18" charset="0"/>
              </a:rPr>
              <a:t>2014 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2696" y="539552"/>
            <a:ext cx="547260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95250" algn="ctr"/>
            <a:r>
              <a:rPr lang="ru-RU" sz="32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9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ДОПОЛНИТЕЛЬНОЕ ОБРАЗОВАНИЕ</a:t>
            </a:r>
          </a:p>
        </p:txBody>
      </p:sp>
      <p:pic>
        <p:nvPicPr>
          <p:cNvPr id="6" name="Рисунок 5" descr="img0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4664" y="1979713"/>
            <a:ext cx="612068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60648" y="251520"/>
            <a:ext cx="6408712" cy="8568952"/>
          </a:xfrm>
          <a:prstGeom prst="roundRect">
            <a:avLst>
              <a:gd name="adj" fmla="val 8629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00306" y="785786"/>
            <a:ext cx="3786214" cy="1214446"/>
          </a:xfrm>
          <a:prstGeom prst="rect">
            <a:avLst/>
          </a:prstGeom>
          <a:ln>
            <a:noFill/>
          </a:ln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normalizeH="0" baseline="0" noProof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9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Работаю над  темой:</a:t>
            </a:r>
            <a:br>
              <a:rPr kumimoji="0" lang="ru-RU" sz="3600" b="1" i="0" u="none" strike="noStrike" kern="0" normalizeH="0" baseline="0" noProof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9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3600" b="1" i="0" u="none" strike="noStrike" kern="0" normalizeH="0" baseline="0" noProof="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9966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696" y="2267744"/>
            <a:ext cx="5572164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008000"/>
                </a:solidFill>
                <a:latin typeface="Georgia" pitchFamily="18" charset="0"/>
              </a:rPr>
              <a:t>«Использование ДИДАКТИЧЕСКИХ ИГР </a:t>
            </a:r>
          </a:p>
          <a:p>
            <a:pPr algn="ctr"/>
            <a:r>
              <a:rPr lang="ru-RU" sz="2800" b="1" dirty="0" smtClean="0">
                <a:ln/>
                <a:solidFill>
                  <a:srgbClr val="008000"/>
                </a:solidFill>
                <a:latin typeface="Georgia" pitchFamily="18" charset="0"/>
              </a:rPr>
              <a:t>в умственном воспитании детей дошкольного возраста»</a:t>
            </a:r>
            <a:endParaRPr lang="ru-RU" sz="2800" b="1" dirty="0">
              <a:ln/>
              <a:solidFill>
                <a:srgbClr val="008000"/>
              </a:solidFill>
              <a:latin typeface="Georgia" pitchFamily="18" charset="0"/>
            </a:endParaRPr>
          </a:p>
        </p:txBody>
      </p:sp>
      <p:pic>
        <p:nvPicPr>
          <p:cNvPr id="8" name="Рисунок 7" descr="891c79a69979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42" y="500034"/>
            <a:ext cx="2138837" cy="1500198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620688" y="4788024"/>
            <a:ext cx="5710360" cy="3816424"/>
            <a:chOff x="620688" y="4788024"/>
            <a:chExt cx="5710360" cy="381642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013176" y="4932040"/>
              <a:ext cx="1152128" cy="15841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764704" y="6804248"/>
              <a:ext cx="1152128" cy="15841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204864" y="6804248"/>
              <a:ext cx="1152128" cy="15841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941168" y="6732240"/>
              <a:ext cx="1152128" cy="15841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573016" y="6732240"/>
              <a:ext cx="1152128" cy="15841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new_kartochki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0688" y="4788024"/>
              <a:ext cx="5710360" cy="38164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60648" y="251520"/>
            <a:ext cx="6408712" cy="8568952"/>
          </a:xfrm>
          <a:prstGeom prst="roundRect">
            <a:avLst>
              <a:gd name="adj" fmla="val 8629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C:\Documents and Settings\User\Мои документы\16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696" y="251520"/>
            <a:ext cx="803673" cy="12858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0928" y="395536"/>
            <a:ext cx="35004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9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МОИ  </a:t>
            </a:r>
          </a:p>
          <a:p>
            <a:pPr algn="ctr"/>
            <a:r>
              <a:rPr lang="ru-RU" sz="36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9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НАГРАДЫ</a:t>
            </a:r>
            <a:endParaRPr lang="ru-RU" sz="3600" b="1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9966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Рисунок 5" descr="blagodarnost-52620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2656" y="1619672"/>
            <a:ext cx="2376264" cy="332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ertifikat_site-52620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49080" y="1691680"/>
            <a:ext cx="2376264" cy="329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рамота Ремесло Богородицы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2656" y="5220072"/>
            <a:ext cx="2376264" cy="333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рамота Мой папа был солдатом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21088" y="5220072"/>
            <a:ext cx="230425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Сказочная осень - 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700808" y="3635896"/>
            <a:ext cx="3134448" cy="2268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285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40</cp:revision>
  <dcterms:created xsi:type="dcterms:W3CDTF">2014-11-17T15:52:14Z</dcterms:created>
  <dcterms:modified xsi:type="dcterms:W3CDTF">2014-11-21T11:28:41Z</dcterms:modified>
</cp:coreProperties>
</file>