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62" r:id="rId17"/>
    <p:sldId id="274" r:id="rId18"/>
    <p:sldId id="275" r:id="rId19"/>
    <p:sldId id="273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D37"/>
    <a:srgbClr val="1749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1A731-7365-4643-BA00-FF41EE00D18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1872-4A4F-48BB-9901-B7C9CB88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245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1872-4A4F-48BB-9901-B7C9CB882A5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261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931" y="47625"/>
            <a:ext cx="5942033" cy="893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5322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92D050"/>
                </a:solidFill>
              </a:rPr>
              <a:t>Перспективное планирование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                             </a:t>
            </a:r>
            <a:r>
              <a:rPr lang="ru-RU" sz="5100" b="1" dirty="0" smtClean="0">
                <a:solidFill>
                  <a:srgbClr val="00B050"/>
                </a:solidFill>
              </a:rPr>
              <a:t>Этапы   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>
                <a:solidFill>
                  <a:srgbClr val="FFFF00"/>
                </a:solidFill>
              </a:rPr>
              <a:t>1. Изучение методической литературы по данной теме.</a:t>
            </a:r>
          </a:p>
          <a:p>
            <a:r>
              <a:rPr lang="ru-RU" dirty="0">
                <a:solidFill>
                  <a:srgbClr val="FFFF00"/>
                </a:solidFill>
              </a:rPr>
              <a:t>2. Первичная диагностика культуры здоровья детей и анкетирование родителей, позволяющее изучить культуру здоровья семей.</a:t>
            </a:r>
          </a:p>
          <a:p>
            <a:r>
              <a:rPr lang="ru-RU" dirty="0">
                <a:solidFill>
                  <a:srgbClr val="FFFF00"/>
                </a:solidFill>
              </a:rPr>
              <a:t>3. Подбор художественной и познавательной литературы по теме «Здоровый образ жизни».</a:t>
            </a:r>
          </a:p>
          <a:p>
            <a:r>
              <a:rPr lang="ru-RU" dirty="0">
                <a:solidFill>
                  <a:srgbClr val="FFFF00"/>
                </a:solidFill>
              </a:rPr>
              <a:t>4. Разработка плана совместной деятельности педагога с детьми, самостоятельной деятельности детей, работы с родителями старшей группы в рамках проекта.</a:t>
            </a:r>
          </a:p>
          <a:p>
            <a:r>
              <a:rPr lang="ru-RU" dirty="0">
                <a:solidFill>
                  <a:srgbClr val="FFFF00"/>
                </a:solidFill>
              </a:rPr>
              <a:t>5. Оформление «Уголка здоровья для детей»</a:t>
            </a:r>
          </a:p>
          <a:p>
            <a:r>
              <a:rPr lang="ru-RU" dirty="0">
                <a:solidFill>
                  <a:srgbClr val="FFFF00"/>
                </a:solidFill>
              </a:rPr>
              <a:t>6. Подбор материалов для оформления информационного стенда для родителей.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                 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161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</a:t>
            </a:r>
            <a:r>
              <a:rPr lang="ru-RU" dirty="0" smtClean="0">
                <a:solidFill>
                  <a:srgbClr val="92D050"/>
                </a:solidFill>
              </a:rPr>
              <a:t>участники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71736" y="1357298"/>
            <a:ext cx="3643338" cy="208823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Воспитанники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51519" y="3461047"/>
            <a:ext cx="2867695" cy="2579031"/>
          </a:xfrm>
          <a:prstGeom prst="star5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Родители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5541558" y="3573016"/>
            <a:ext cx="3062890" cy="2467062"/>
          </a:xfrm>
          <a:prstGeom prst="star5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Педагоги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267744" y="2996952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59865" y="2991028"/>
            <a:ext cx="756351" cy="653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8769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                    Работа с детьми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беседы;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наблюдения;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занятия;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прогулки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о</a:t>
            </a:r>
            <a:r>
              <a:rPr lang="ru-RU" dirty="0" smtClean="0">
                <a:solidFill>
                  <a:srgbClr val="FFFF00"/>
                </a:solidFill>
              </a:rPr>
              <a:t>пыты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э</a:t>
            </a:r>
            <a:r>
              <a:rPr lang="ru-RU" dirty="0" smtClean="0">
                <a:solidFill>
                  <a:srgbClr val="FFFF00"/>
                </a:solidFill>
              </a:rPr>
              <a:t>ксперименты;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rgbClr val="FFFF00"/>
                </a:solidFill>
              </a:rPr>
              <a:t>дидактические </a:t>
            </a:r>
            <a:r>
              <a:rPr lang="ru-RU" dirty="0">
                <a:solidFill>
                  <a:srgbClr val="FFFF00"/>
                </a:solidFill>
              </a:rPr>
              <a:t>игры;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трудовая деятельность;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чтение художественной литературы;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пальчиковая гимнастика;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дыхательная гимнастика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г</a:t>
            </a:r>
            <a:r>
              <a:rPr lang="ru-RU" dirty="0" smtClean="0">
                <a:solidFill>
                  <a:srgbClr val="FFFF00"/>
                </a:solidFill>
              </a:rPr>
              <a:t>имнастика для глаз;</a:t>
            </a:r>
            <a:endParaRPr lang="ru-RU" dirty="0">
              <a:solidFill>
                <a:srgbClr val="FFFF00"/>
              </a:solidFill>
            </a:endParaRP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спортивные досуги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697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                 Работа с родителями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онференции;</a:t>
            </a:r>
          </a:p>
          <a:p>
            <a:r>
              <a:rPr lang="ru-RU" dirty="0">
                <a:solidFill>
                  <a:srgbClr val="FFFF00"/>
                </a:solidFill>
              </a:rPr>
              <a:t>п</a:t>
            </a:r>
            <a:r>
              <a:rPr lang="ru-RU" dirty="0" smtClean="0">
                <a:solidFill>
                  <a:srgbClr val="FFFF00"/>
                </a:solidFill>
              </a:rPr>
              <a:t>рактикумы;</a:t>
            </a:r>
          </a:p>
          <a:p>
            <a:r>
              <a:rPr lang="ru-RU" dirty="0">
                <a:solidFill>
                  <a:srgbClr val="FFFF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онсультации;</a:t>
            </a:r>
          </a:p>
          <a:p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ru-RU" dirty="0" smtClean="0">
                <a:solidFill>
                  <a:srgbClr val="FFFF00"/>
                </a:solidFill>
              </a:rPr>
              <a:t>нкетирование;</a:t>
            </a:r>
          </a:p>
          <a:p>
            <a:r>
              <a:rPr lang="ru-RU" dirty="0">
                <a:solidFill>
                  <a:srgbClr val="FFFF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онкурсы поделок;</a:t>
            </a:r>
          </a:p>
          <a:p>
            <a:r>
              <a:rPr lang="ru-RU" dirty="0">
                <a:solidFill>
                  <a:srgbClr val="FFFF00"/>
                </a:solidFill>
              </a:rPr>
              <a:t>у</a:t>
            </a:r>
            <a:r>
              <a:rPr lang="ru-RU" dirty="0" smtClean="0">
                <a:solidFill>
                  <a:srgbClr val="FFFF00"/>
                </a:solidFill>
              </a:rPr>
              <a:t>частие в выставках;</a:t>
            </a:r>
          </a:p>
          <a:p>
            <a:r>
              <a:rPr lang="ru-RU" dirty="0">
                <a:solidFill>
                  <a:srgbClr val="FFFF00"/>
                </a:solidFill>
              </a:rPr>
              <a:t>с</a:t>
            </a:r>
            <a:r>
              <a:rPr lang="ru-RU" dirty="0" smtClean="0">
                <a:solidFill>
                  <a:srgbClr val="FFFF00"/>
                </a:solidFill>
              </a:rPr>
              <a:t>портивные праздники;</a:t>
            </a:r>
          </a:p>
          <a:p>
            <a:r>
              <a:rPr lang="ru-RU" dirty="0">
                <a:solidFill>
                  <a:srgbClr val="FFFF00"/>
                </a:solidFill>
              </a:rPr>
              <a:t>в</a:t>
            </a:r>
            <a:r>
              <a:rPr lang="ru-RU" dirty="0" smtClean="0">
                <a:solidFill>
                  <a:srgbClr val="FFFF00"/>
                </a:solidFill>
              </a:rPr>
              <a:t>икторины;</a:t>
            </a:r>
          </a:p>
          <a:p>
            <a:r>
              <a:rPr lang="ru-RU" dirty="0">
                <a:solidFill>
                  <a:srgbClr val="FFFF00"/>
                </a:solidFill>
              </a:rPr>
              <a:t>с</a:t>
            </a:r>
            <a:r>
              <a:rPr lang="ru-RU" dirty="0" smtClean="0">
                <a:solidFill>
                  <a:srgbClr val="FFFF00"/>
                </a:solidFill>
              </a:rPr>
              <a:t>оздание «Энциклопедии Здоровья».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319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              Работа с педагогами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Презентация книжки малышки: «Бабушкины рецепты (народная аптечка);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Презентация «Энциклопедии Здоровья»;</a:t>
            </a:r>
          </a:p>
          <a:p>
            <a:r>
              <a:rPr lang="ru-RU" dirty="0">
                <a:solidFill>
                  <a:srgbClr val="FFFF00"/>
                </a:solidFill>
              </a:rPr>
              <a:t>В</a:t>
            </a:r>
            <a:r>
              <a:rPr lang="ru-RU" dirty="0" smtClean="0">
                <a:solidFill>
                  <a:srgbClr val="FFFF00"/>
                </a:solidFill>
              </a:rPr>
              <a:t>ыступления </a:t>
            </a:r>
            <a:r>
              <a:rPr lang="ru-RU" dirty="0">
                <a:solidFill>
                  <a:srgbClr val="FFFF00"/>
                </a:solidFill>
              </a:rPr>
              <a:t>на педсоветах;</a:t>
            </a:r>
          </a:p>
          <a:p>
            <a:r>
              <a:rPr lang="ru-RU" dirty="0">
                <a:solidFill>
                  <a:srgbClr val="FFFF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онсультации </a:t>
            </a:r>
            <a:r>
              <a:rPr lang="ru-RU" dirty="0">
                <a:solidFill>
                  <a:srgbClr val="FFFF00"/>
                </a:solidFill>
              </a:rPr>
              <a:t>для молодых специалистов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322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Предметно – развивающая среда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36002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Объект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90" y="1556792"/>
            <a:ext cx="392747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6659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92D050"/>
                </a:solidFill>
              </a:rPr>
              <a:t>          работа с  воспитанниками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26" name="Picture 2" descr="G:\Фото на сайт\7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9629"/>
            <a:ext cx="3851920" cy="289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на сайт\56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73" y="1166523"/>
            <a:ext cx="3672408" cy="2778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IVANOV\Desktop\Антон\P1020518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97" y="4093046"/>
            <a:ext cx="3312368" cy="2464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67507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92D050"/>
                </a:solidFill>
              </a:rPr>
              <a:t>работа с  воспитанниками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074" name="Picture 2" descr="G:\Фото на сайт\88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653096" cy="2767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на сайт\24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4434590" cy="2844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IVANOV\Desktop\Антон\P1020531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89048"/>
            <a:ext cx="3528392" cy="2494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48406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             работа с родителями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IVANOV\Desktop\Праздник\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Фото на сайт\6457456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609872"/>
            <a:ext cx="4464496" cy="330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036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1500174"/>
            <a:ext cx="8496944" cy="28575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rgbClr val="FFFF00"/>
                </a:solidFill>
              </a:rPr>
              <a:t>«Здоровье – не всё, но всё без здоровья ничто.»</a:t>
            </a:r>
          </a:p>
          <a:p>
            <a:pPr algn="r"/>
            <a:r>
              <a:rPr lang="ru-RU" sz="3600" dirty="0">
                <a:solidFill>
                  <a:srgbClr val="FFFF00"/>
                </a:solidFill>
              </a:rPr>
              <a:t>                                                                                </a:t>
            </a:r>
            <a:r>
              <a:rPr lang="ru-RU" sz="3600" dirty="0" smtClean="0">
                <a:solidFill>
                  <a:srgbClr val="FFFF00"/>
                </a:solidFill>
              </a:rPr>
              <a:t>                                                 Сократ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2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83568" y="2214389"/>
            <a:ext cx="7632848" cy="23762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00"/>
                </a:solidFill>
              </a:rPr>
              <a:t>«Здоровый дух в здоровом теле – вот краткое,</a:t>
            </a:r>
          </a:p>
          <a:p>
            <a:r>
              <a:rPr lang="ru-RU" dirty="0">
                <a:solidFill>
                  <a:srgbClr val="FFFF00"/>
                </a:solidFill>
              </a:rPr>
              <a:t>но полное описание счастливого состояния в этом мире»</a:t>
            </a:r>
          </a:p>
          <a:p>
            <a:r>
              <a:rPr lang="ru-RU" dirty="0">
                <a:solidFill>
                  <a:srgbClr val="FFFF00"/>
                </a:solidFill>
              </a:rPr>
              <a:t>          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           Джон Локк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8892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47" y="1963396"/>
            <a:ext cx="8458200" cy="1679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/>
              <a:t>       </a:t>
            </a:r>
            <a:r>
              <a:rPr lang="ru-RU" sz="4800" b="1" i="1" u="sng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4800" b="1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644187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       Проблема проекта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Clr>
                <a:srgbClr val="99FF66"/>
              </a:buClr>
              <a:buSzTx/>
              <a:buFontTx/>
              <a:buChar char="-"/>
              <a:defRPr/>
            </a:pPr>
            <a:r>
              <a:rPr lang="ru-RU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как помочь подрастающему ребенку реализовать своё право на здоровье и счастливую жизнь</a:t>
            </a:r>
          </a:p>
          <a:p>
            <a:pPr marL="0" lvl="0" indent="0" fontAlgn="base">
              <a:spcAft>
                <a:spcPct val="0"/>
              </a:spcAft>
              <a:buClr>
                <a:srgbClr val="99FF66"/>
              </a:buClr>
              <a:buSzTx/>
              <a:buFontTx/>
              <a:buChar char="-"/>
              <a:defRPr/>
            </a:pPr>
            <a:r>
              <a:rPr lang="ru-RU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что надо знать о здоровом образе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4816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              Цель проекта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Разработка новых эффективных форм совместной </a:t>
            </a:r>
            <a:r>
              <a:rPr lang="ru-RU" dirty="0" err="1">
                <a:solidFill>
                  <a:srgbClr val="FFFF00"/>
                </a:solidFill>
              </a:rPr>
              <a:t>здоровьесберегающей</a:t>
            </a:r>
            <a:r>
              <a:rPr lang="ru-RU" dirty="0">
                <a:solidFill>
                  <a:srgbClr val="FFFF00"/>
                </a:solidFill>
              </a:rPr>
              <a:t> деятельности взрослых и детей старшего дошкольного возраста.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 формирование у подрастающего поколения осознанного отношения к своему здоровью и поведению,  направленного на его сохранение и укрепление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83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7D37"/>
                </a:solidFill>
              </a:rPr>
              <a:t>                 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>
                <a:solidFill>
                  <a:srgbClr val="92D050"/>
                </a:solidFill>
              </a:rPr>
              <a:t>Задачи </a:t>
            </a:r>
            <a:r>
              <a:rPr lang="ru-RU" dirty="0" smtClean="0">
                <a:solidFill>
                  <a:srgbClr val="92D050"/>
                </a:solidFill>
              </a:rPr>
              <a:t>проекта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Формировать первичные ценностные представления о здоровье, желание его сохранить.</a:t>
            </a:r>
          </a:p>
          <a:p>
            <a:r>
              <a:rPr lang="ru-RU" dirty="0">
                <a:solidFill>
                  <a:srgbClr val="FFFF00"/>
                </a:solidFill>
              </a:rPr>
              <a:t>Сформировать потребность в двигательной активности.</a:t>
            </a:r>
          </a:p>
          <a:p>
            <a:r>
              <a:rPr lang="ru-RU" dirty="0">
                <a:solidFill>
                  <a:srgbClr val="FFFF00"/>
                </a:solidFill>
              </a:rPr>
              <a:t>Разработать и внедрить систему работы по приобщению детей и родителей к традициям и ценностям здорового образа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7124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92D050"/>
                </a:solidFill>
              </a:rPr>
              <a:t>Сформирует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1. Сформировать у детей начальное  представление  о здоровом образе жизни.</a:t>
            </a:r>
          </a:p>
          <a:p>
            <a:r>
              <a:rPr lang="ru-RU" dirty="0">
                <a:solidFill>
                  <a:srgbClr val="FFFF00"/>
                </a:solidFill>
              </a:rPr>
              <a:t>2. Устойчивое желание сохранять и укреплять свое здоровье у детей и родителей.</a:t>
            </a:r>
          </a:p>
          <a:p>
            <a:r>
              <a:rPr lang="ru-RU" dirty="0">
                <a:solidFill>
                  <a:srgbClr val="FFFF00"/>
                </a:solidFill>
              </a:rPr>
              <a:t>3. Освоение практических навыков, умений поддержания и приумножения собственного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260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solidFill>
                  <a:srgbClr val="92D050"/>
                </a:solidFill>
              </a:rPr>
              <a:t>разовьёт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 познавательную активность;</a:t>
            </a:r>
          </a:p>
          <a:p>
            <a:pPr marL="0" indent="0">
              <a:buFontTx/>
              <a:buChar char="-"/>
              <a:defRPr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желание </a:t>
            </a:r>
            <a:r>
              <a:rPr lang="ru-RU" dirty="0">
                <a:solidFill>
                  <a:srgbClr val="FFFF00"/>
                </a:solidFill>
              </a:rPr>
              <a:t>совершенствовать свои физические возможности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для укрепления своего организма. </a:t>
            </a:r>
          </a:p>
        </p:txBody>
      </p:sp>
    </p:spTree>
    <p:extLst>
      <p:ext uri="{BB962C8B-B14F-4D97-AF65-F5344CB8AC3E}">
        <p14:creationId xmlns="" xmlns:p14="http://schemas.microsoft.com/office/powerpoint/2010/main" val="371253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92D050"/>
                </a:solidFill>
              </a:rPr>
              <a:t>воспитает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-    </a:t>
            </a:r>
            <a:r>
              <a:rPr lang="ru-RU" dirty="0">
                <a:solidFill>
                  <a:srgbClr val="FFFF00"/>
                </a:solidFill>
              </a:rPr>
              <a:t>потребность к здоровому образу жизни.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449784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Научно – методическая литература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Примерная </a:t>
            </a:r>
            <a:r>
              <a:rPr lang="ru-RU" dirty="0">
                <a:solidFill>
                  <a:srgbClr val="FFFF00"/>
                </a:solidFill>
              </a:rPr>
              <a:t>основная общеобразовательная программа дошкольного </a:t>
            </a:r>
            <a:r>
              <a:rPr lang="ru-RU" dirty="0" smtClean="0">
                <a:solidFill>
                  <a:srgbClr val="FFFF00"/>
                </a:solidFill>
              </a:rPr>
              <a:t>образования </a:t>
            </a:r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smtClean="0">
                <a:solidFill>
                  <a:srgbClr val="FFFF00"/>
                </a:solidFill>
              </a:rPr>
              <a:t>Детство» (авторы Т.И. Бабаева и др.),2011г.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2.Спиричев </a:t>
            </a:r>
            <a:r>
              <a:rPr lang="ru-RU" dirty="0">
                <a:solidFill>
                  <a:srgbClr val="FFFF00"/>
                </a:solidFill>
              </a:rPr>
              <a:t>В.Б. «Что могут и чего не могут витамины? Москва, 2003г.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3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Калитанова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Г.В. «Лечебная физкультура и массаж», Москва,2006г.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4</a:t>
            </a:r>
            <a:r>
              <a:rPr lang="ru-RU" dirty="0">
                <a:solidFill>
                  <a:srgbClr val="FFFF00"/>
                </a:solidFill>
              </a:rPr>
              <a:t>. Козырева О. В. «Лечебная физкультура для дошкольников».</a:t>
            </a:r>
          </a:p>
          <a:p>
            <a:r>
              <a:rPr lang="ru-RU" dirty="0">
                <a:solidFill>
                  <a:srgbClr val="FFFF00"/>
                </a:solidFill>
              </a:rPr>
              <a:t>5 .Карепова Т.Г. «Формирование здорового образа жизни у дошкольников» , Волгоград, 2010г.</a:t>
            </a:r>
          </a:p>
          <a:p>
            <a:r>
              <a:rPr lang="ru-RU" dirty="0">
                <a:solidFill>
                  <a:srgbClr val="FFFF00"/>
                </a:solidFill>
              </a:rPr>
              <a:t>6.Чемашенцева О. В. «Основы безопасного поведения дошкольников», Волгоград, 2008.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7.Сигимова </a:t>
            </a:r>
            <a:r>
              <a:rPr lang="ru-RU" dirty="0">
                <a:solidFill>
                  <a:srgbClr val="FFFF00"/>
                </a:solidFill>
              </a:rPr>
              <a:t>М. Н. «Формирование представлений о себе у старших дошкольников</a:t>
            </a:r>
            <a:r>
              <a:rPr lang="ru-RU" dirty="0" smtClean="0">
                <a:solidFill>
                  <a:srgbClr val="FFFF00"/>
                </a:solidFill>
              </a:rPr>
              <a:t>» ,Волгоград , 2009г.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8.Бондаренко </a:t>
            </a:r>
            <a:r>
              <a:rPr lang="ru-RU" dirty="0">
                <a:solidFill>
                  <a:srgbClr val="FFFF00"/>
                </a:solidFill>
              </a:rPr>
              <a:t>А. К. Дидактические игры в детском саду: Книга для воспитателя детского сада. М., 1991.</a:t>
            </a:r>
          </a:p>
        </p:txBody>
      </p:sp>
    </p:spTree>
    <p:extLst>
      <p:ext uri="{BB962C8B-B14F-4D97-AF65-F5344CB8AC3E}">
        <p14:creationId xmlns="" xmlns:p14="http://schemas.microsoft.com/office/powerpoint/2010/main" val="13193362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</TotalTime>
  <Words>551</Words>
  <Application>Microsoft Office PowerPoint</Application>
  <PresentationFormat>Экран (4:3)</PresentationFormat>
  <Paragraphs>88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               Проблема проекта</vt:lpstr>
      <vt:lpstr>                      Цель проекта</vt:lpstr>
      <vt:lpstr>                  Задачи проекта</vt:lpstr>
      <vt:lpstr>                        Сформирует</vt:lpstr>
      <vt:lpstr>                          разовьёт</vt:lpstr>
      <vt:lpstr>                         воспитает</vt:lpstr>
      <vt:lpstr>Научно – методическая литература</vt:lpstr>
      <vt:lpstr>   Перспективное планирование</vt:lpstr>
      <vt:lpstr>                         участники</vt:lpstr>
      <vt:lpstr>                    Работа с детьми</vt:lpstr>
      <vt:lpstr>                 Работа с родителями</vt:lpstr>
      <vt:lpstr>              Работа с педагогами</vt:lpstr>
      <vt:lpstr>Предметно – развивающая среда</vt:lpstr>
      <vt:lpstr>          работа с  воспитанниками</vt:lpstr>
      <vt:lpstr>              работа с  воспитанниками</vt:lpstr>
      <vt:lpstr>             работа с родителями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</dc:creator>
  <cp:lastModifiedBy>SVETA</cp:lastModifiedBy>
  <cp:revision>25</cp:revision>
  <dcterms:created xsi:type="dcterms:W3CDTF">2014-12-18T14:46:41Z</dcterms:created>
  <dcterms:modified xsi:type="dcterms:W3CDTF">2015-01-09T07:36:56Z</dcterms:modified>
</cp:coreProperties>
</file>