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7" r:id="rId2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88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F9307D-4271-49FD-8EDD-55B4FE3711A4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9FE24-2D17-4078-8BBC-9253D675C6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15B5D-17DF-4226-88CB-5411499303EB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7C1FF2-0F5E-478E-88BF-2438A3DD12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F5EB5-8566-4509-AC91-7DC2E19D58E8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2F9FE1-4E83-4DD9-BDE1-2A3F552710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0B52-3222-475E-BDC6-8A9C745A9A44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A8480-8082-4500-BFF3-BB2487FA09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D1236-5E47-40B4-BC1D-22C23F1A82E8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93DC2-121D-4844-973B-ADC49FC037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53C8-1720-44BF-8833-355D6D08A3FA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053BC-358C-4CEC-A34F-70D9E86CC3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E32E9-0216-409E-B6BA-9645F9E8A054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0F1E04-E2E6-41DE-8F16-3CBC6E388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BFB7F-92E1-4D80-8BB4-E6451073E4B1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759E5-0433-4A10-88E6-CB3A0BFA34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EF0C1-E737-47EA-81E1-5CDAB0FED1A0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39D8AD-2CB0-4278-961E-65EB358E94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7BB17-3986-49A5-BEAF-FF4B1CA2E957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7847A-A8B3-4D75-A869-3162A0B04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2A464-4421-43B4-848E-4AE92C9B03C1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DEE8D-A4B6-424A-A039-44ECDCED34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3491D1-0ED8-4541-896E-DE78385CC688}" type="datetimeFigureOut">
              <a:rPr lang="ru-RU"/>
              <a:pPr>
                <a:defRPr/>
              </a:pPr>
              <a:t>21.12.2014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FEDF84-6FB3-44D8-B413-A17A10ADF6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wmf"/><Relationship Id="rId4" Type="http://schemas.openxmlformats.org/officeDocument/2006/relationships/image" Target="../media/image32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3315" name="Picture 2" descr="C:\Documents and Settings\Admin\Рабочий стол\illustration_cartoon_girl_B10-PSD-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15913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700338" y="1844675"/>
            <a:ext cx="5903912" cy="17367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/>
            <a:r>
              <a:rPr lang="ru-RU" sz="5400" b="1" i="1">
                <a:solidFill>
                  <a:srgbClr val="17375E"/>
                </a:solidFill>
                <a:latin typeface="Calibri" pitchFamily="34" charset="0"/>
              </a:rPr>
              <a:t>ДЫХАТЕЛЬНАЯ  ГИМНАСТИКА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2531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Прямоугольник 4"/>
          <p:cNvSpPr>
            <a:spLocks noChangeArrowheads="1"/>
          </p:cNvSpPr>
          <p:nvPr/>
        </p:nvSpPr>
        <p:spPr bwMode="auto">
          <a:xfrm>
            <a:off x="3143250" y="1285875"/>
            <a:ext cx="55006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«Аист»</a:t>
            </a:r>
            <a:r>
              <a:rPr lang="ru-RU" sz="32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стоять  прямо, поднять  руки  в  стороны, одну  ногу, согнув  в  колене, вынести  вперед  и  зафиксировать  положение  на  несколько  минут, удерживая  равновесие; на  выдохе  опустить  ногу  и  руки, тихо  произнося  «ш-ш-ш»  (6-7 раз).</a:t>
            </a:r>
          </a:p>
        </p:txBody>
      </p:sp>
      <p:pic>
        <p:nvPicPr>
          <p:cNvPr id="22533" name="Picture 2" descr="C:\Documents and Settings\Admin\Рабочий стол\bird3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" y="3143250"/>
            <a:ext cx="242887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355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5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Прямоугольник 4"/>
          <p:cNvSpPr>
            <a:spLocks noChangeArrowheads="1"/>
          </p:cNvSpPr>
          <p:nvPr/>
        </p:nvSpPr>
        <p:spPr bwMode="auto">
          <a:xfrm>
            <a:off x="571500" y="2643188"/>
            <a:ext cx="6072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FF0000"/>
                </a:solidFill>
                <a:latin typeface="Calibri" pitchFamily="34" charset="0"/>
              </a:rPr>
              <a:t>  </a:t>
            </a:r>
            <a:endParaRPr lang="ru-RU" sz="3200">
              <a:latin typeface="Calibri" pitchFamily="34" charset="0"/>
            </a:endParaRPr>
          </a:p>
        </p:txBody>
      </p:sp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500063" y="2571750"/>
            <a:ext cx="5429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3600" b="1" i="1">
                <a:solidFill>
                  <a:srgbClr val="FF0000"/>
                </a:solidFill>
                <a:latin typeface="Calibri" pitchFamily="34" charset="0"/>
              </a:rPr>
              <a:t>«Маятник»</a:t>
            </a:r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сесть  по-турецки, руки  на  затылке; спокойно  вдохнуть  (пауза  </a:t>
            </a:r>
          </a:p>
          <a:p>
            <a:r>
              <a:rPr lang="ru-RU" sz="3200">
                <a:latin typeface="Calibri" pitchFamily="34" charset="0"/>
              </a:rPr>
              <a:t>3 секунды), наклониться  вперед – выдох, возвратиться  в  исходное  положение – вдох (3-4 раза).</a:t>
            </a:r>
          </a:p>
        </p:txBody>
      </p:sp>
      <p:pic>
        <p:nvPicPr>
          <p:cNvPr id="23558" name="Picture 3" descr="C:\Documents and Settings\Admin\Рабочий стол\229854-Royalty-Free-Rion-Of-A-A-Li-Swin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13" y="714375"/>
            <a:ext cx="2714625" cy="377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l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457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Прямоугольник 4"/>
          <p:cNvSpPr>
            <a:spLocks noChangeArrowheads="1"/>
          </p:cNvSpPr>
          <p:nvPr/>
        </p:nvSpPr>
        <p:spPr bwMode="auto">
          <a:xfrm>
            <a:off x="714375" y="2286000"/>
            <a:ext cx="6072188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3600" b="1" i="1">
                <a:solidFill>
                  <a:srgbClr val="FF0000"/>
                </a:solidFill>
                <a:latin typeface="Calibri" pitchFamily="34" charset="0"/>
              </a:rPr>
              <a:t>«Охота»</a:t>
            </a:r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закрыть  глаза и  по  запаху  определить, что  за  предмет  перед  вами  (апельсин, духи, яблоко, варенье  и  т.д.)</a:t>
            </a:r>
          </a:p>
        </p:txBody>
      </p:sp>
      <p:pic>
        <p:nvPicPr>
          <p:cNvPr id="24581" name="Picture 5" descr="C:\Documents and Settings\Admin\Рабочий стол\post-33310-120380304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500063"/>
            <a:ext cx="19288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6" descr="C:\Documents and Settings\Admin\Рабочий стол\post-41192-123118916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50" y="4572000"/>
            <a:ext cx="150018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7" descr="C:\Documents and Settings\Admin\Рабочий стол\post-41192-1231182221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75" y="4500563"/>
            <a:ext cx="1857375" cy="189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560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5603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4"/>
          <p:cNvSpPr>
            <a:spLocks noChangeArrowheads="1"/>
          </p:cNvSpPr>
          <p:nvPr/>
        </p:nvSpPr>
        <p:spPr bwMode="auto">
          <a:xfrm>
            <a:off x="3286125" y="1571625"/>
            <a:ext cx="542925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3600" b="1" i="1">
                <a:solidFill>
                  <a:srgbClr val="FF0000"/>
                </a:solidFill>
                <a:latin typeface="Calibri" pitchFamily="34" charset="0"/>
              </a:rPr>
              <a:t>«Шарик»</a:t>
            </a:r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представить  себя  воздушным  шариком; на  счет  1,2,3,4, сделать  четыре  глубоких  вдоха  и  задержать  дыхание. Затем  на  счет  1-5  медленно  выдохнуть.</a:t>
            </a:r>
          </a:p>
        </p:txBody>
      </p:sp>
      <p:pic>
        <p:nvPicPr>
          <p:cNvPr id="25605" name="Picture 2" descr="C:\Documents and Settings\Admin\Рабочий стол\4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5" y="2571750"/>
            <a:ext cx="2214563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662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Прямоугольник 4"/>
          <p:cNvSpPr>
            <a:spLocks noChangeArrowheads="1"/>
          </p:cNvSpPr>
          <p:nvPr/>
        </p:nvSpPr>
        <p:spPr bwMode="auto">
          <a:xfrm>
            <a:off x="857250" y="3143250"/>
            <a:ext cx="471487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3600" b="1" i="1">
                <a:solidFill>
                  <a:srgbClr val="FF0000"/>
                </a:solidFill>
                <a:latin typeface="Calibri" pitchFamily="34" charset="0"/>
              </a:rPr>
              <a:t>«Каша»</a:t>
            </a:r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вдыхать  через  нос, на  выдохе  произнести  слово  «пых». Повторить  не  менее  6  раз.</a:t>
            </a:r>
          </a:p>
        </p:txBody>
      </p:sp>
      <p:pic>
        <p:nvPicPr>
          <p:cNvPr id="26629" name="Picture 2" descr="C:\Documents and Settings\Admin\Рабочий стол\edaa-6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642938"/>
            <a:ext cx="2928937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sh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765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7651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714375" y="2643188"/>
            <a:ext cx="4429125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3600" b="1" i="1">
                <a:solidFill>
                  <a:srgbClr val="FF0000"/>
                </a:solidFill>
                <a:latin typeface="Calibri" pitchFamily="34" charset="0"/>
              </a:rPr>
              <a:t>« Ворон»</a:t>
            </a:r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сесть  прямо, быстро  поднять  руки  через  стороны  вверх – выдох, медленно  опустить  руки – выдох. Произнести: «кар»!</a:t>
            </a:r>
          </a:p>
        </p:txBody>
      </p:sp>
      <p:pic>
        <p:nvPicPr>
          <p:cNvPr id="27653" name="Picture 2" descr="C:\Documents and Settings\Admin\Рабочий стол\ворон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3" y="714375"/>
            <a:ext cx="4500562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867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8675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Прямоугольник 4"/>
          <p:cNvSpPr>
            <a:spLocks noChangeArrowheads="1"/>
          </p:cNvSpPr>
          <p:nvPr/>
        </p:nvSpPr>
        <p:spPr bwMode="auto">
          <a:xfrm>
            <a:off x="3143250" y="3786188"/>
            <a:ext cx="5643563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b="1" i="1">
                <a:solidFill>
                  <a:srgbClr val="FF0000"/>
                </a:solidFill>
                <a:latin typeface="Calibri" pitchFamily="34" charset="0"/>
              </a:rPr>
              <a:t>  «Покатай  карандаш»</a:t>
            </a:r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вдохнуть  через  нос  и, выдыхая  через  рот, прокатить  по  столу  круглый  карандаш.</a:t>
            </a:r>
          </a:p>
        </p:txBody>
      </p:sp>
      <p:pic>
        <p:nvPicPr>
          <p:cNvPr id="28677" name="Picture 2" descr="C:\Documents and Settings\Admin\Рабочий стол\0_5daeb_f9c603bb_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642938"/>
            <a:ext cx="5375275" cy="2417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C:\Documents and Settings\Admin\Рабочий стол\0_5dad3_36a63077_L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" y="3286125"/>
            <a:ext cx="3000375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969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9699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Прямоугольник 4"/>
          <p:cNvSpPr>
            <a:spLocks noChangeArrowheads="1"/>
          </p:cNvSpPr>
          <p:nvPr/>
        </p:nvSpPr>
        <p:spPr bwMode="auto">
          <a:xfrm>
            <a:off x="2714625" y="1500188"/>
            <a:ext cx="57150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    </a:t>
            </a:r>
            <a:r>
              <a:rPr lang="ru-RU" sz="3600" b="1" i="1">
                <a:solidFill>
                  <a:srgbClr val="FF0000"/>
                </a:solidFill>
                <a:latin typeface="Calibri" pitchFamily="34" charset="0"/>
              </a:rPr>
              <a:t>«Греем  руки»</a:t>
            </a:r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вдыхать  через  нос  и  дуть  на  озябшие  руки, плавно  выдыхая  через  рот, как  бы  согревая  руки.</a:t>
            </a:r>
          </a:p>
        </p:txBody>
      </p:sp>
      <p:pic>
        <p:nvPicPr>
          <p:cNvPr id="29701" name="Picture 3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4357688"/>
            <a:ext cx="1228725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4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5" y="4500563"/>
            <a:ext cx="1249363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5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357688"/>
            <a:ext cx="1143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6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3" y="4429125"/>
            <a:ext cx="12128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5" name="Picture 7" descr="C:\Documents and Settings\Admin\Рабочий стол\h2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357688"/>
            <a:ext cx="121443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6" name="Picture 8" descr="C:\Documents and Settings\Admin\Рабочий стол\h2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4357688"/>
            <a:ext cx="1143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072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0723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Прямоугольник 4"/>
          <p:cNvSpPr>
            <a:spLocks noChangeArrowheads="1"/>
          </p:cNvSpPr>
          <p:nvPr/>
        </p:nvSpPr>
        <p:spPr bwMode="auto">
          <a:xfrm>
            <a:off x="1000125" y="1928813"/>
            <a:ext cx="7286625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3600" b="1" i="1">
                <a:solidFill>
                  <a:srgbClr val="FF0000"/>
                </a:solidFill>
                <a:latin typeface="Calibri" pitchFamily="34" charset="0"/>
              </a:rPr>
              <a:t>«Трубач»</a:t>
            </a:r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поднести  к  губам  воображаемую  трубу.  Имитируя  движения  трубача, нажимая  пальцами  на  воображаемые  клавиши, на  выдохе  произнося  «ту-ту-ту» (10-15 секунд).</a:t>
            </a:r>
          </a:p>
        </p:txBody>
      </p:sp>
      <p:pic>
        <p:nvPicPr>
          <p:cNvPr id="30725" name="Picture 2" descr="C:\Documents and Settings\Admin\Рабочий стол\dc4233bae819690a7f4fc8244f9f063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4857750"/>
            <a:ext cx="485775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3" descr="C:\Documents and Settings\Admin\Рабочий стол\fdd8c2ecef22941168ea8c2a866fbbeb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88" y="714375"/>
            <a:ext cx="500062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174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1747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Прямоугольник 4"/>
          <p:cNvSpPr>
            <a:spLocks noChangeArrowheads="1"/>
          </p:cNvSpPr>
          <p:nvPr/>
        </p:nvSpPr>
        <p:spPr bwMode="auto">
          <a:xfrm>
            <a:off x="3929063" y="1357313"/>
            <a:ext cx="4500562" cy="409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3600" b="1" i="1">
                <a:solidFill>
                  <a:srgbClr val="FF0000"/>
                </a:solidFill>
                <a:latin typeface="Calibri" pitchFamily="34" charset="0"/>
              </a:rPr>
              <a:t>«Жук»</a:t>
            </a:r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сесть, руки  развести  в  стороны, немного  отведя  их  назад, - вдох. Выдыхая, показать, как  долго  жужжит  большой  жук – «ж-ж-ж», одновременно  опуская  руки  вниз.</a:t>
            </a:r>
          </a:p>
        </p:txBody>
      </p:sp>
      <p:pic>
        <p:nvPicPr>
          <p:cNvPr id="31749" name="Picture 2" descr="C:\Documents and Settings\Admin\Рабочий стол\994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38" y="2857500"/>
            <a:ext cx="18478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heel spokes="2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928938" y="571500"/>
            <a:ext cx="5857875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Регулярные  занятия  дыхательной  гимнастикой  способствуют  воспитанию  правильного  речевого  дыхания  с  удлиненным  постепенным  вдохом, профилактике  болезней  дыхательных  путей.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1" name="Picture 2" descr="C:\Documents and Settings\Admin\Рабочий стол\a9676be5a59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75" y="3500438"/>
            <a:ext cx="2224088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00063" y="3357563"/>
            <a:ext cx="5786437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Правильное  носовое  дыхание  способствует  тренировке  дыхательной  мускулатуры, улучшает  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местное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latin typeface="+mn-lt"/>
                <a:cs typeface="+mn-cs"/>
              </a:rPr>
              <a:t>  и  мозговое  кровообращение, препятствует  разрастанию  аденоидов, предохраняет  от  переохлаждения.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4343" name="Picture 2" descr="C:\Documents and Settings\Admin\Рабочий стол\J0232732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25" y="1785938"/>
            <a:ext cx="15001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27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32771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2" name="Прямоугольник 4"/>
          <p:cNvSpPr>
            <a:spLocks noChangeArrowheads="1"/>
          </p:cNvSpPr>
          <p:nvPr/>
        </p:nvSpPr>
        <p:spPr bwMode="auto">
          <a:xfrm>
            <a:off x="714375" y="2786063"/>
            <a:ext cx="4572000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600" b="1" i="1">
                <a:solidFill>
                  <a:srgbClr val="FF0000"/>
                </a:solidFill>
                <a:latin typeface="Calibri" pitchFamily="34" charset="0"/>
              </a:rPr>
              <a:t>«Шину  прокололи»</a:t>
            </a:r>
            <a:r>
              <a:rPr lang="ru-RU" sz="36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сделать  легкий  вдох, выдыхая, показать, как  медленно  выходит  воздух  через  прокол  в  шине – «ш-ш-ш».  </a:t>
            </a:r>
          </a:p>
        </p:txBody>
      </p:sp>
      <p:pic>
        <p:nvPicPr>
          <p:cNvPr id="32773" name="Picture 2" descr="C:\Documents and Settings\Admin\Рабочий стол\54734c9a8d62fa52673d2e324a8dfa5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4286250"/>
            <a:ext cx="166052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 descr="C:\Documents and Settings\Admin\Рабочий стол\48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75" y="714375"/>
            <a:ext cx="143351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4" descr="C:\Documents and Settings\Admin\Рабочий стол\J0232903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0438" y="642938"/>
            <a:ext cx="1785937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33795" name="Picture 2" descr="C:\Documents and Settings\Admin\Рабочий стол\illustration_cartoon_girl_B10-PSD-02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214688" y="3143250"/>
            <a:ext cx="564356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УДАЧИ  НА  ЗАНЯТИЯХ!</a:t>
            </a:r>
            <a:endParaRPr lang="ru-RU" sz="3200" b="1" i="1" dirty="0">
              <a:solidFill>
                <a:schemeClr val="tx2">
                  <a:lumMod val="75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500438" y="714375"/>
            <a:ext cx="5286375" cy="22463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В  дошкольном  учреждении  дыхательным  упражнениям  необходимо  уделять  особое  внимание.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  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pic>
        <p:nvPicPr>
          <p:cNvPr id="15365" name="Picture 2" descr="C:\Documents and Settings\Admin\Рабочий стол\post-78454-123392857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1357313"/>
            <a:ext cx="2786063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2" descr="C:\Documents and Settings\Admin\Рабочий стол\post-373610-131039763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428875"/>
            <a:ext cx="1571625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714375" y="4357688"/>
            <a:ext cx="7929563" cy="18161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+mn-lt"/>
                <a:cs typeface="+mn-cs"/>
              </a:rPr>
              <a:t>   Правильное  речевое  дыхание – основа  для  нормального  звукопроизношения, речи  в  целом. Некоторые  звуки  требуют  энергичного  сильного  выдоха, сильной  воздушной  струи</a:t>
            </a:r>
            <a:r>
              <a:rPr lang="ru-RU" sz="2800" dirty="0">
                <a:latin typeface="+mn-lt"/>
                <a:cs typeface="+mn-cs"/>
              </a:rPr>
              <a:t>. </a:t>
            </a:r>
            <a:endParaRPr lang="ru-RU" sz="2800" dirty="0"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2857500" y="642938"/>
            <a:ext cx="5929313" cy="954087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   При  занятиях  необходимо  соблюдать  следующие </a:t>
            </a:r>
            <a:r>
              <a:rPr lang="ru-RU" sz="2800" u="sng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 требования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:</a:t>
            </a:r>
            <a:endParaRPr lang="ru-RU" sz="28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500" y="2143125"/>
            <a:ext cx="8072438" cy="4094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выполнять  упражнения  каждый  день  по  3-6 минут, в  зависимости  от  возраста  детей;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проводить  упражнения  в  хорошо  проветренном  помещении  или  при  открытой  форточке;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заниматься  до  еды;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заниматься  в  свободной, не  стесняющей  движения  одежде;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дозировать  количество  и  темп  проведения  упражнений;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вдыхать  воздух  через  рот  и  нос, выдыхать – через  рот;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в  процессе  речевого  дыхания  не  напрягать  мышцы  в  области  шеи, рук, живота, груди (плечи  не  поднимать  при  вдохе  и  опускать  при  выдохе);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tx2">
                    <a:lumMod val="50000"/>
                  </a:schemeClr>
                </a:solidFill>
                <a:latin typeface="+mn-lt"/>
                <a:cs typeface="+mn-cs"/>
              </a:rPr>
              <a:t>- после  выдоха  перед  новым  вдохом  сделать  остановку  на  2-3  секунды.</a:t>
            </a:r>
            <a:endParaRPr lang="ru-RU" sz="2000" dirty="0">
              <a:solidFill>
                <a:schemeClr val="tx2">
                  <a:lumMod val="50000"/>
                </a:schemeClr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  <p:transition spd="med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7411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2786063" y="428625"/>
            <a:ext cx="6000750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i="1">
                <a:solidFill>
                  <a:srgbClr val="FF0000"/>
                </a:solidFill>
                <a:cs typeface="Times New Roman" pitchFamily="18" charset="0"/>
              </a:rPr>
              <a:t>   Игровые  упражнения  для развития физиологического и  речевого дыхания</a:t>
            </a:r>
            <a:r>
              <a:rPr lang="ru-RU" sz="2400" i="1">
                <a:solidFill>
                  <a:srgbClr val="FF0000"/>
                </a:solidFill>
                <a:cs typeface="Times New Roman" pitchFamily="18" charset="0"/>
              </a:rPr>
              <a:t>.   </a:t>
            </a:r>
            <a:endParaRPr lang="ru-RU" sz="2400" i="1">
              <a:solidFill>
                <a:srgbClr val="FF0000"/>
              </a:solidFill>
            </a:endParaRPr>
          </a:p>
          <a:p>
            <a:pPr eaLnBrk="0" hangingPunct="0"/>
            <a:endParaRPr lang="ru-RU"/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1357313" y="2500313"/>
            <a:ext cx="6786562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  «Задуй  упрямую  свечу»</a:t>
            </a:r>
            <a:r>
              <a:rPr lang="ru-RU" sz="32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в  правой  руке  держать  цветные  полоски  бумаги; левую  ладонь  положить  на  живот; вдохнуть  ртом, надуть  живот; затем  длительно  выдыхать, «гасить  свечу».</a:t>
            </a:r>
          </a:p>
        </p:txBody>
      </p:sp>
      <p:pic>
        <p:nvPicPr>
          <p:cNvPr id="17414" name="Picture 2" descr="C:\Documents and Settings\Admin\Рабочий стол\4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857625"/>
            <a:ext cx="119538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3" descr="C:\Documents and Settings\Admin\Рабочий стол\4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01000" y="2928938"/>
            <a:ext cx="7239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over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3571875" y="642938"/>
            <a:ext cx="51435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  «Паровоз»</a:t>
            </a:r>
            <a:r>
              <a:rPr lang="ru-RU" sz="32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ходить  по  комнате, имитируя  согнутыми  руками  движения  колес  паровоза, произнося  при  этом  «чух-чух»  и  изменяя  скорость  движения, громкость  и  частоту  произношения</a:t>
            </a:r>
            <a:r>
              <a:rPr lang="ru-RU" sz="2800">
                <a:latin typeface="Calibri" pitchFamily="34" charset="0"/>
              </a:rPr>
              <a:t>.</a:t>
            </a:r>
          </a:p>
        </p:txBody>
      </p:sp>
      <p:pic>
        <p:nvPicPr>
          <p:cNvPr id="18437" name="Picture 1" descr="C:\Documents and Settings\Admin\Рабочий стол\Toys-15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000500"/>
            <a:ext cx="4000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Documents and Settings\Admin\Рабочий стол\40c9162860c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43116"/>
            <a:ext cx="3857620" cy="4119105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 spd="med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9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Прямоугольник 4"/>
          <p:cNvSpPr>
            <a:spLocks noChangeArrowheads="1"/>
          </p:cNvSpPr>
          <p:nvPr/>
        </p:nvSpPr>
        <p:spPr bwMode="auto">
          <a:xfrm>
            <a:off x="428625" y="3571875"/>
            <a:ext cx="828675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«Пастушок»</a:t>
            </a:r>
            <a:r>
              <a:rPr lang="ru-RU" sz="32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подуть  носом  в  небольшую  дудочку  как  можно  громче, чтобы  созвать  разбежавшихся  в  разные  стороны  коров; показать  ребенку, что  необходимо  вдохнуть  через  нос  и  резко  выдохнуть  в  дудочку.</a:t>
            </a:r>
          </a:p>
        </p:txBody>
      </p:sp>
      <p:pic>
        <p:nvPicPr>
          <p:cNvPr id="19461" name="Picture 1" descr="C:\Documents and Settings\Admin\Рабочий стол\8ec4ae04244df48c2c49681d30396bc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1000125"/>
            <a:ext cx="1892300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C:\Documents and Settings\Admin\Рабочий стол\post-43892-123469548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13" y="714375"/>
            <a:ext cx="1928812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048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0483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Прямоугольник 4"/>
          <p:cNvSpPr>
            <a:spLocks noChangeArrowheads="1"/>
          </p:cNvSpPr>
          <p:nvPr/>
        </p:nvSpPr>
        <p:spPr bwMode="auto">
          <a:xfrm>
            <a:off x="2643188" y="1000125"/>
            <a:ext cx="607218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«Гуси  летят»</a:t>
            </a:r>
            <a:r>
              <a:rPr lang="ru-RU" sz="32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3200">
                <a:latin typeface="Calibri" pitchFamily="34" charset="0"/>
              </a:rPr>
              <a:t>- медленно  и  плавно  ходить  по  комнате, взмахивая  руками, как  гуси; руки-крылья  на  вдохе  поднимать, на  выдохе  опускать, произнося «гу-у-у» (8-10 раз).</a:t>
            </a:r>
          </a:p>
        </p:txBody>
      </p:sp>
      <p:pic>
        <p:nvPicPr>
          <p:cNvPr id="20485" name="Picture 5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" y="4714875"/>
            <a:ext cx="2071687" cy="1420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6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00438" y="4786313"/>
            <a:ext cx="2000250" cy="142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Picture 7" descr="C:\Documents and Settings\Admin\Рабочий стол\bird37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4857750"/>
            <a:ext cx="2143125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2150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7" name="Picture 2" descr="C:\Documents and Settings\Admin\Рабочий стол\72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Прямоугольник 4"/>
          <p:cNvSpPr>
            <a:spLocks noChangeArrowheads="1"/>
          </p:cNvSpPr>
          <p:nvPr/>
        </p:nvSpPr>
        <p:spPr bwMode="auto">
          <a:xfrm>
            <a:off x="500063" y="1857375"/>
            <a:ext cx="8215312" cy="446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solidFill>
                  <a:srgbClr val="FF0000"/>
                </a:solidFill>
                <a:latin typeface="Calibri" pitchFamily="34" charset="0"/>
              </a:rPr>
              <a:t>   </a:t>
            </a:r>
            <a:r>
              <a:rPr lang="ru-RU" sz="3200" b="1" i="1">
                <a:solidFill>
                  <a:srgbClr val="FF0000"/>
                </a:solidFill>
                <a:latin typeface="Calibri" pitchFamily="34" charset="0"/>
              </a:rPr>
              <a:t>«Кто  громче»</a:t>
            </a:r>
            <a:r>
              <a:rPr lang="ru-RU" sz="3200" i="1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ru-RU" sz="2400">
                <a:latin typeface="Calibri" pitchFamily="34" charset="0"/>
              </a:rPr>
              <a:t>- </a:t>
            </a:r>
            <a:r>
              <a:rPr lang="ru-RU" sz="2800">
                <a:latin typeface="Calibri" pitchFamily="34" charset="0"/>
              </a:rPr>
              <a:t>выпрямить  спину, сомкнуть  губы, указательный  палец  левой  руки  положить  на  боковую  сторону  носа, плотно  прижимая  левую  ноздрю, глубоко  вдохнуть  правой  ноздрей (рот  закрыть)  и  произносить  (выдыхать)  «м-м-м», одновременно  похлопывая  указательным  пальцем  правой  руки  по  правой ноздре  (в  результате  получается  длинный  скандированный  выдох); выполнить  такие  же  действия, прижимая  правую  ноздрю.</a:t>
            </a:r>
          </a:p>
        </p:txBody>
      </p:sp>
      <p:pic>
        <p:nvPicPr>
          <p:cNvPr id="21509" name="Picture 2" descr="C:\Documents and Settings\Admin\Рабочий стол\16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500063"/>
            <a:ext cx="18605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5" descr="C:\Documents and Settings\Admin\Рабочий стол\0fd1b09adf408fe2d84b9ea7805c0f1a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8" y="428625"/>
            <a:ext cx="2286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523</Words>
  <Application>Microsoft Office PowerPoint</Application>
  <PresentationFormat>Экран (4:3)</PresentationFormat>
  <Paragraphs>36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Arial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XTreme.ws</cp:lastModifiedBy>
  <cp:revision>59</cp:revision>
  <dcterms:modified xsi:type="dcterms:W3CDTF">2014-12-21T19:34:10Z</dcterms:modified>
</cp:coreProperties>
</file>