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9" r:id="rId2"/>
    <p:sldId id="300" r:id="rId3"/>
    <p:sldId id="264" r:id="rId4"/>
    <p:sldId id="266" r:id="rId5"/>
    <p:sldId id="267" r:id="rId6"/>
    <p:sldId id="268" r:id="rId7"/>
    <p:sldId id="270" r:id="rId8"/>
    <p:sldId id="274" r:id="rId9"/>
    <p:sldId id="271" r:id="rId10"/>
    <p:sldId id="277" r:id="rId11"/>
    <p:sldId id="278" r:id="rId12"/>
    <p:sldId id="279" r:id="rId13"/>
    <p:sldId id="280" r:id="rId14"/>
    <p:sldId id="282" r:id="rId15"/>
    <p:sldId id="283" r:id="rId16"/>
    <p:sldId id="288" r:id="rId17"/>
    <p:sldId id="289" r:id="rId18"/>
    <p:sldId id="292" r:id="rId19"/>
    <p:sldId id="293" r:id="rId20"/>
    <p:sldId id="294" r:id="rId21"/>
    <p:sldId id="296" r:id="rId22"/>
    <p:sldId id="291" r:id="rId23"/>
    <p:sldId id="290" r:id="rId24"/>
    <p:sldId id="25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75" d="100"/>
          <a:sy n="75" d="100"/>
        </p:scale>
        <p:origin x="-972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932F2-9362-4299-AD44-895BDE9740F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EFFF9-871A-42A4-8D15-A21E89AD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FFF9-871A-42A4-8D15-A21E89ADF5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D45CE7-F563-40BC-B0C3-3643A23BA823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54126A-C4D3-4AEB-94D9-62FE36C7A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pics.livejournal.com/komarkelov/pic/000ahek4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http://pics.livejournal.com/komarkelov/pic/000ahek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http://pics.livejournal.com/komarkelov/pic/000ahek4" TargetMode="External"/><Relationship Id="rId5" Type="http://schemas.openxmlformats.org/officeDocument/2006/relationships/image" Target="../media/image4.jpeg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pics.livejournal.com/komarkelov/pic/000ahek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pics.livejournal.com/komarkelov/pic/000ahek4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6188224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000066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«ФГОС дошкольного образования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важнейший ориентир, направленный на индивидуализацию воспитания ребенка».</a:t>
            </a:r>
            <a:endParaRPr lang="ru-RU" dirty="0" smtClean="0">
              <a:solidFill>
                <a:srgbClr val="000066"/>
              </a:solidFill>
            </a:endParaRP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1. Самообразование педагогов ДОО – как стимул повышения профессионального мастерства. Организация образовательной деятельности ДОО  по формированию здорового образа жизни детей.</a:t>
            </a: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2. Основные направления организации мониторинга в ДОО в соответствии с ФГОС: индивидуализация образования, построение образовательной траектории развития каждого ребенка» - (мониторинговые мероприятия, разработка мониторинговых карт).</a:t>
            </a:r>
          </a:p>
          <a:p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5400000">
            <a:off x="4500562" y="-4143374"/>
            <a:ext cx="142875" cy="91440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50000">
                <a:srgbClr val="49C349"/>
              </a:gs>
              <a:gs pos="100000">
                <a:srgbClr val="00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2875" y="285750"/>
            <a:ext cx="792163" cy="865188"/>
            <a:chOff x="3936" y="4176"/>
            <a:chExt cx="912" cy="912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3936" y="4176"/>
              <a:ext cx="912" cy="9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6600"/>
                </a:gs>
                <a:gs pos="50000">
                  <a:srgbClr val="49C349"/>
                </a:gs>
                <a:gs pos="100000">
                  <a:srgbClr val="0066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12" descr="ЛОГОТИП ДО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4224"/>
              <a:ext cx="74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19256" cy="59972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Для реализации основополагающих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разделов по ЗОЖ используются такие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формы работы: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Непосредственно образовательная деятельность: </a:t>
            </a:r>
            <a:r>
              <a:rPr lang="ru-RU" dirty="0" smtClean="0">
                <a:solidFill>
                  <a:srgbClr val="002060"/>
                </a:solidFill>
              </a:rPr>
              <a:t>занятия физической культурой в физкультурном зале и на свежем воздухе;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музыкальные занятия;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познавательные занятия комплекса «Уроки здоровья», «Познай себя»;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занятия по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основам безопасности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жизнедеятельности;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занятия по привитию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культурно- гигиенических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правил</a:t>
            </a:r>
          </a:p>
          <a:p>
            <a:endParaRPr lang="ru-RU" dirty="0"/>
          </a:p>
        </p:txBody>
      </p:sp>
      <p:pic>
        <p:nvPicPr>
          <p:cNvPr id="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24328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219256" cy="59252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Обеспечение плотной двигательной активности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детей в течение дня: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подвижные игры и физические упражнения на прогулке;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самостоятельная двигательная деятельность детей в помещении и на прогулке;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оздоровительный бег;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спортивные игры, развлечения,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праздники;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Закаливающие процедуры: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хождение босиком по солевой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дорожке;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обтирание сухой варежкой;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воздушное контрастное закаливание;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водное закаливание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(обширное умывание);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босохождение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оздоровительный массаж</a:t>
            </a:r>
          </a:p>
          <a:p>
            <a:endParaRPr lang="ru-RU" dirty="0"/>
          </a:p>
        </p:txBody>
      </p:sp>
      <p:pic>
        <p:nvPicPr>
          <p:cNvPr id="4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96336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404813"/>
            <a:ext cx="8435280" cy="60690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Профилактика и коррекция нарушений осанки,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плоскостопия, зрения: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ходьба по массажным корригирующим дорожкам;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физические упражнения: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на улучшение осанки;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профилактики стоп ног;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Гимнастика: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утренняя гимнастика; 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остеопатическая</a:t>
            </a:r>
            <a:r>
              <a:rPr lang="ru-RU" dirty="0" smtClean="0">
                <a:solidFill>
                  <a:srgbClr val="002060"/>
                </a:solidFill>
              </a:rPr>
              <a:t> гимнастика;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гимнастика до- </a:t>
            </a:r>
            <a:r>
              <a:rPr lang="ru-RU" dirty="0" err="1" smtClean="0">
                <a:solidFill>
                  <a:srgbClr val="002060"/>
                </a:solidFill>
              </a:rPr>
              <a:t>инь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оздоровительная бодрящая 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пальчиковая гимнастика;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артикуляционная гимнастика;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профилактическая гимнастика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(дыхательная, на улучшение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осанки, плоскостопия, зрения);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психогимнастика</a:t>
            </a:r>
            <a:r>
              <a:rPr lang="ru-RU" dirty="0" smtClean="0">
                <a:solidFill>
                  <a:srgbClr val="002060"/>
                </a:solidFill>
              </a:rPr>
              <a:t>;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обучение детей элементам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точечного массажа,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игрового массажа.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752528" cy="415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596336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0692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Гигиенические и водные процедуры.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Обеспечение здорового питания детей: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регулярность, полноценность, разнообразие;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соблюдение режима питания, норм потребления продуктов;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индивидуальный подход к детям во время приёма пищи;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витаминизация третьих блюд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Организация полноценного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дневного сна: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использование музыкального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сопровождения для засыпания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 пробуждения детей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(колыбельные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песенки, слушание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классической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музыки и сказок);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проведение гимнастики после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дневного отдыха в сочетании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 профилактическими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процедурами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 массажем</a:t>
            </a:r>
          </a:p>
          <a:p>
            <a:endParaRPr lang="ru-RU" dirty="0"/>
          </a:p>
        </p:txBody>
      </p:sp>
      <p:pic>
        <p:nvPicPr>
          <p:cNvPr id="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96336" y="260648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517232"/>
            <a:ext cx="40324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0692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Логопедическая коррекционная работа</a:t>
            </a:r>
            <a:r>
              <a:rPr lang="ru-RU" dirty="0" smtClean="0">
                <a:solidFill>
                  <a:srgbClr val="002060"/>
                </a:solidFill>
              </a:rPr>
              <a:t> проведение коррекционных занятий с детьми, имеющие недостатки речи;   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проведение артикуляционной, пальчиковой, дыхательной гимнастики.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Психологическая коррекционная работа: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игры и упражнения на развитие эмоциональной сферы;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игры, игровые этюды  на подавление отрицательных эмоций и снятия  страхов,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тревожности; коррекция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поведения;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психогимнастика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сказкотерапия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арттерапия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цветотерапия</a:t>
            </a:r>
            <a:r>
              <a:rPr lang="ru-RU" dirty="0" smtClean="0">
                <a:solidFill>
                  <a:srgbClr val="002060"/>
                </a:solidFill>
              </a:rPr>
              <a:t>»,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куклотерапия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песочная терапия;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использование приемов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релаксации: минуты тишины,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музыкальные паузы.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75240" cy="61412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Условия, созданные в группах, для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решения программных задач.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Физическое развитие и здоровье: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Физкультурные уголки в группах физкультурное нестандартное оборудование в группах для самостоятельной двигательной активности детей;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«дорожки здоровья» по профилактике плоскостопия, развития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координации движения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рук и ног, для приставного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шага, атрибуты для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подвижных игр, пособия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для гимнастики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после сна, оборудование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для индивидуальной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профилактической работы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с детьми.</a:t>
            </a:r>
          </a:p>
          <a:p>
            <a:endParaRPr lang="ru-RU" dirty="0"/>
          </a:p>
        </p:txBody>
      </p:sp>
      <p:pic>
        <p:nvPicPr>
          <p:cNvPr id="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24328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направления работы с педагогами по повышению профессиональной компетентности педагогов в вопросах по </a:t>
            </a:r>
            <a:r>
              <a:rPr lang="ru-RU" b="1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Ознакомление педагогов с теоретическими основами программы (программные задачи, этапы реализации программы)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Ознакомление педагогов с современными оздоровительными  технологиями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Создание условий и необходимой материально- технической базы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Освоение </a:t>
            </a:r>
            <a:r>
              <a:rPr lang="ru-RU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002060"/>
                </a:solidFill>
              </a:rPr>
              <a:t> технологий: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Методическое обеспечение реализации программы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Создание здорового микроклимата в педагогическом коллективе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Выработка критериев, уровней и методик диагностики физического развития детей, 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</a:rPr>
              <a:t> представлений о здоровом образе жизни  по возрастным группам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Контроль по планированию образовательной деятельности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Повышение квалификации педагогических кадров.</a:t>
            </a:r>
          </a:p>
          <a:p>
            <a:endParaRPr lang="ru-RU" dirty="0"/>
          </a:p>
        </p:txBody>
      </p:sp>
      <p:pic>
        <p:nvPicPr>
          <p:cNvPr id="4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740352" y="404664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1043608" y="1484784"/>
          <a:ext cx="6840760" cy="1619646"/>
        </p:xfrm>
        <a:graphic>
          <a:graphicData uri="http://schemas.openxmlformats.org/drawingml/2006/table">
            <a:tbl>
              <a:tblPr/>
              <a:tblGrid>
                <a:gridCol w="2296036"/>
                <a:gridCol w="2265765"/>
                <a:gridCol w="2278959"/>
              </a:tblGrid>
              <a:tr h="64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Уровни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2012 г.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(30 человек)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2013 г.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(30 человека)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чел.       20%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чел.       6%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Умеренный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 чел.     60%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чел.     54%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чел.       20%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чел.     40%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221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Мониторинг профессиональной компетентности педагогов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2123728" y="3717032"/>
          <a:ext cx="5616624" cy="2304256"/>
        </p:xfrm>
        <a:graphic>
          <a:graphicData uri="http://schemas.openxmlformats.org/presentationml/2006/ole">
            <p:oleObj spid="_x0000_s2051" name="Диаграмма" r:id="rId4" imgW="4438638" imgH="1609614" progId="Excel.Sheet.8">
              <p:embed/>
            </p:oleObj>
          </a:graphicData>
        </a:graphic>
      </p:graphicFrame>
      <p:pic>
        <p:nvPicPr>
          <p:cNvPr id="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596336" y="260648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547664" y="1124744"/>
          <a:ext cx="6552727" cy="1152130"/>
        </p:xfrm>
        <a:graphic>
          <a:graphicData uri="http://schemas.openxmlformats.org/drawingml/2006/table">
            <a:tbl>
              <a:tblPr/>
              <a:tblGrid>
                <a:gridCol w="1619155"/>
                <a:gridCol w="1508697"/>
                <a:gridCol w="1141625"/>
                <a:gridCol w="1141625"/>
                <a:gridCol w="1141625"/>
              </a:tblGrid>
              <a:tr h="230426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здоровья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2011-12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2012-13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2013-14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IY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15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Работа с детьми.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2" y="2410588"/>
          <a:ext cx="6720399" cy="2746602"/>
        </p:xfrm>
        <a:graphic>
          <a:graphicData uri="http://schemas.openxmlformats.org/drawingml/2006/table">
            <a:tbl>
              <a:tblPr/>
              <a:tblGrid>
                <a:gridCol w="766674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  <a:gridCol w="396915"/>
              </a:tblGrid>
              <a:tr h="240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ОРВИ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Грипп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Бронхит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Ангина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13/14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13/14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13/14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13/14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11/12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12/13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13/14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387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52320" y="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187624" y="476672"/>
          <a:ext cx="6840759" cy="2664298"/>
        </p:xfrm>
        <a:graphic>
          <a:graphicData uri="http://schemas.openxmlformats.org/drawingml/2006/table">
            <a:tbl>
              <a:tblPr/>
              <a:tblGrid>
                <a:gridCol w="2802668"/>
                <a:gridCol w="1312326"/>
                <a:gridCol w="1413439"/>
                <a:gridCol w="1312326"/>
              </a:tblGrid>
              <a:tr h="204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Ортопедия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ЖКТ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Неврологические заболевания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Зрение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Дерматологические заболевания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Нефрология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Дыхательно-легочные заболевания (астма)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ФИСС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Логопедия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ЧБД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ЛОР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715200" cy="295232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Результативность работы ДОУ по </a:t>
            </a:r>
            <a:r>
              <a:rPr lang="ru-RU" sz="1600" b="1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sz="1600" b="1" dirty="0" smtClean="0">
                <a:solidFill>
                  <a:srgbClr val="002060"/>
                </a:solidFill>
              </a:rPr>
              <a:t>. Система работы ДОУ по </a:t>
            </a:r>
            <a:r>
              <a:rPr lang="ru-RU" sz="1600" b="1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sz="1600" b="1" dirty="0" smtClean="0">
                <a:solidFill>
                  <a:srgbClr val="002060"/>
                </a:solidFill>
              </a:rPr>
              <a:t> позволила качественно решить поставленные программные задачи, что  подтверждают показатели состояния здоровья за 2 предыдущих года. Дети стали более сознательно относится к своему здоровью. Анализ полученных результатов показал, что количество не болевших детей в детском саду увеличилось на 12%, количество болевших в 1.5 раза уменьшилось.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rgbClr val="000066"/>
                </a:solidFill>
              </a:rPr>
              <a:t>Программа</a:t>
            </a:r>
          </a:p>
          <a:p>
            <a:pPr algn="ctr"/>
            <a:r>
              <a:rPr lang="ru-RU" sz="3000" b="1" dirty="0" smtClean="0">
                <a:solidFill>
                  <a:srgbClr val="000066"/>
                </a:solidFill>
              </a:rPr>
              <a:t> ДОУ по формированию </a:t>
            </a:r>
          </a:p>
          <a:p>
            <a:pPr algn="ctr"/>
            <a:r>
              <a:rPr lang="ru-RU" sz="3000" b="1" dirty="0" smtClean="0">
                <a:solidFill>
                  <a:srgbClr val="000066"/>
                </a:solidFill>
              </a:rPr>
              <a:t>здорового образа жизни детей</a:t>
            </a:r>
          </a:p>
          <a:p>
            <a:pPr algn="ctr"/>
            <a:r>
              <a:rPr lang="ru-RU" sz="3000" b="1" dirty="0" smtClean="0">
                <a:solidFill>
                  <a:srgbClr val="000066"/>
                </a:solidFill>
              </a:rPr>
              <a:t>«Хочу быть здоровым» с использованием </a:t>
            </a:r>
            <a:r>
              <a:rPr lang="ru-RU" sz="3000" b="1" dirty="0" err="1" smtClean="0">
                <a:solidFill>
                  <a:srgbClr val="000066"/>
                </a:solidFill>
              </a:rPr>
              <a:t>здоровьесберегающих</a:t>
            </a:r>
            <a:r>
              <a:rPr lang="ru-RU" sz="3000" b="1" dirty="0" smtClean="0">
                <a:solidFill>
                  <a:srgbClr val="000066"/>
                </a:solidFill>
              </a:rPr>
              <a:t> технологий.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643042" cy="165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715272" y="142852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216024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Работа с родителями воспитанников.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Цель: создание системы  полной преемственности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дошкольного образовательного учреждения и семьи в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вопросах </a:t>
            </a:r>
            <a:r>
              <a:rPr lang="ru-RU" sz="1600" b="1" dirty="0" err="1" smtClean="0">
                <a:solidFill>
                  <a:srgbClr val="002060"/>
                </a:solidFill>
              </a:rPr>
              <a:t>здоровьесбережения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987824" y="2348880"/>
            <a:ext cx="3096344" cy="5040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Общие, групповые, индивидуальные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827584" y="2996952"/>
            <a:ext cx="3024336" cy="9361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собрание, педагогические консультации, беседы, семинары, тренинги, конференции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4860032" y="2924944"/>
            <a:ext cx="2808312" cy="10081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Совместное проведение занятий, досугов, праздников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1259632" y="4005064"/>
            <a:ext cx="2592288" cy="93610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 открытых дверей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5076056" y="3933056"/>
            <a:ext cx="2592288" cy="10081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конференции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3203848" y="1556792"/>
            <a:ext cx="2736304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 с родителями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1619672" y="5085184"/>
            <a:ext cx="2664296" cy="122413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Родительский клуб «Школа практической логопедии»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7" name="Oval 1"/>
          <p:cNvSpPr>
            <a:spLocks noChangeArrowheads="1"/>
          </p:cNvSpPr>
          <p:nvPr/>
        </p:nvSpPr>
        <p:spPr bwMode="auto">
          <a:xfrm>
            <a:off x="5148064" y="5013176"/>
            <a:ext cx="2520280" cy="122413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Родительский клуб «Школа практической логопедии»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96336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755576" y="476672"/>
          <a:ext cx="7704855" cy="5451249"/>
        </p:xfrm>
        <a:graphic>
          <a:graphicData uri="http://schemas.openxmlformats.org/drawingml/2006/table">
            <a:tbl>
              <a:tblPr/>
              <a:tblGrid>
                <a:gridCol w="416058"/>
                <a:gridCol w="3312877"/>
                <a:gridCol w="1497495"/>
                <a:gridCol w="2478425"/>
              </a:tblGrid>
              <a:tr h="316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                                  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Анкетирование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 раза в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Конференции для родителей по вопросам здоровьесбережения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2 раза в 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Старший воспитатель Медработники, инструктор по физической культуре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Школа практической логопедии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 раз в квартал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Учитель- логопед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Школа практической психологии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 раз в квартал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Педагог- психолог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Консультации специалистов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Медицинские работники и специалисты ДОУ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Спортивные  семейные праздники «Папа, мама, я – спортивная семья», 23 февраля- День защитника Отечества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 раз в квартал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Инструктор по </a:t>
                      </a:r>
                      <a:r>
                        <a:rPr lang="ru-RU" sz="1400" spc="-10" dirty="0" err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физвоспитанию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      Воспитатели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Родительские собрания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 раза в год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Заведующий ДОУ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Старший воспитатель Медработники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Участие в совместных проектах «Я и мое здоровье»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Информационные бюллетени, памятки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4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Медработники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147248" cy="6069288"/>
          </a:xfrm>
        </p:spPr>
        <p:txBody>
          <a:bodyPr/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Взаимодействие с социумом. </a:t>
            </a:r>
            <a:endParaRPr lang="ru-RU" sz="2200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Взаимодействие с социумом направлено на 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привлечение общественности к проблемам приобщения к здоровому образу жизни. Организация консультативного пункта на базе ДОУ, конференций, спортивных соревнований среди дошкольников, родителей и педагогов.</a:t>
            </a:r>
          </a:p>
          <a:p>
            <a:endParaRPr lang="ru-RU" dirty="0"/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2123728" y="2636912"/>
            <a:ext cx="4824536" cy="64807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црр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/сад Сказка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3" name="AutoShape 1"/>
          <p:cNvSpPr>
            <a:spLocks noChangeArrowheads="1"/>
          </p:cNvSpPr>
          <p:nvPr/>
        </p:nvSpPr>
        <p:spPr bwMode="auto">
          <a:xfrm>
            <a:off x="1763688" y="3356992"/>
            <a:ext cx="590550" cy="28643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Городская поликлиника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2555776" y="3356992"/>
            <a:ext cx="590550" cy="28643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Городская детская библиотека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3347864" y="3356992"/>
            <a:ext cx="590550" cy="28643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ОГИБД  ОВД по г.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Когалыму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4139952" y="3356992"/>
            <a:ext cx="590550" cy="28643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 Федеральной пожарной службы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5868144" y="3356992"/>
            <a:ext cx="590550" cy="288022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 МУП Дворец спорта «Айсберг»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5004048" y="3356992"/>
            <a:ext cx="590550" cy="28643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«Средняя школа №8»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6660232" y="3356992"/>
            <a:ext cx="590550" cy="28643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патриотический клуб «Возрождение»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24328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Преемственность в работе с МОУ «Средняя общеобразовательная школа № 8»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827584" y="2492896"/>
            <a:ext cx="1656184" cy="7844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Административный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1" name="AutoShape 1"/>
          <p:cNvSpPr>
            <a:spLocks noChangeArrowheads="1"/>
          </p:cNvSpPr>
          <p:nvPr/>
        </p:nvSpPr>
        <p:spPr bwMode="auto">
          <a:xfrm>
            <a:off x="6516216" y="2564904"/>
            <a:ext cx="1514475" cy="720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2699792" y="2564904"/>
            <a:ext cx="1728192" cy="71246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4716016" y="2564904"/>
            <a:ext cx="1656183" cy="720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1115616" y="3429000"/>
            <a:ext cx="1233488" cy="30243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Общее родительское собрание в подготовительных групп.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Информация ДОУ по выпускникам.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2555776" y="3429000"/>
            <a:ext cx="2160240" cy="30243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Взаимопосещения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открытых занятий в ДОУ и уроков в начальной школе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Встречи воспитателей выпускной группы, педагога-психолога, учителя-логопеда ДОУ с учителями 1-х классов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Ознакомление воспитателей выпускной группы с уровнем адаптации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первоклассников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Ежегодный семинар-практикум «Преемственность в обучении детей  ДОУ и школы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6588224" y="3429000"/>
            <a:ext cx="1440160" cy="30243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Экскурсии детей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подготовите-льных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 в школу.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праздники.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4860032" y="3429000"/>
            <a:ext cx="1404938" cy="30243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здоровья выпускников ДОУ.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спортивные праздники: «Весёлая лыжня», «Летние эстафеты»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походы.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2627784" y="1484784"/>
            <a:ext cx="4176464" cy="9361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Аспекты взаимодействия между учреждениями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24328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Выводы. </a:t>
            </a:r>
            <a:r>
              <a:rPr lang="ru-RU" dirty="0" smtClean="0">
                <a:solidFill>
                  <a:srgbClr val="002060"/>
                </a:solidFill>
              </a:rPr>
              <a:t>Система работы в ДОУ по</a:t>
            </a:r>
          </a:p>
          <a:p>
            <a:pPr marL="6858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формированию здорового образа жизни </a:t>
            </a:r>
          </a:p>
          <a:p>
            <a:pPr marL="6858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детей с использованием </a:t>
            </a:r>
            <a:r>
              <a:rPr lang="ru-RU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002060"/>
                </a:solidFill>
              </a:rPr>
              <a:t> технологий дала положительные результаты в повышении индекса здоровья детей, показатели группы здоровья значительно улучшились. Вышеприведенные данные свидетельствуют об эффективности проведенной  работы в ДОУ по формированию здорового образа жизни с использованием </a:t>
            </a:r>
            <a:r>
              <a:rPr lang="ru-RU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002060"/>
                </a:solidFill>
              </a:rPr>
              <a:t> технологий.</a:t>
            </a:r>
          </a:p>
          <a:p>
            <a:pPr marL="68580" indent="0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52320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4025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19256" cy="2952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66"/>
                </a:solidFill>
              </a:rPr>
              <a:t>Цель программы</a:t>
            </a:r>
            <a:r>
              <a:rPr lang="ru-RU" sz="1400" dirty="0" smtClean="0">
                <a:solidFill>
                  <a:srgbClr val="000066"/>
                </a:solidFill>
              </a:rPr>
              <a:t>: создание комплексной системы работы дошкольного </a:t>
            </a:r>
          </a:p>
          <a:p>
            <a:pPr>
              <a:buNone/>
            </a:pPr>
            <a:r>
              <a:rPr lang="ru-RU" sz="1400" dirty="0" smtClean="0">
                <a:solidFill>
                  <a:srgbClr val="000066"/>
                </a:solidFill>
              </a:rPr>
              <a:t>образовательного учреждения по снижению заболеваемости детей, формированию </a:t>
            </a:r>
          </a:p>
          <a:p>
            <a:pPr>
              <a:buNone/>
            </a:pPr>
            <a:r>
              <a:rPr lang="ru-RU" sz="1400" dirty="0" smtClean="0">
                <a:solidFill>
                  <a:srgbClr val="000066"/>
                </a:solidFill>
              </a:rPr>
              <a:t>здорового образа жизни детей дошкольного возраста с использованием эффективных </a:t>
            </a:r>
            <a:r>
              <a:rPr lang="ru-RU" sz="1400" dirty="0" err="1" smtClean="0">
                <a:solidFill>
                  <a:srgbClr val="000066"/>
                </a:solidFill>
              </a:rPr>
              <a:t>здоровьесберегающих</a:t>
            </a:r>
            <a:r>
              <a:rPr lang="ru-RU" sz="1400" dirty="0" smtClean="0">
                <a:solidFill>
                  <a:srgbClr val="000066"/>
                </a:solidFill>
              </a:rPr>
              <a:t> технологий.  </a:t>
            </a:r>
            <a:r>
              <a:rPr lang="ru-RU" sz="1400" b="1" dirty="0" smtClean="0">
                <a:solidFill>
                  <a:srgbClr val="000066"/>
                </a:solidFill>
              </a:rPr>
              <a:t>Исходя из поставленной цели программы, были сформулированы следующие задачи:</a:t>
            </a:r>
            <a:r>
              <a:rPr lang="ru-RU" sz="1400" dirty="0" smtClean="0">
                <a:solidFill>
                  <a:srgbClr val="000066"/>
                </a:solidFill>
              </a:rPr>
              <a:t> Анализ психолого-педагогической литературы по теме исследования. Определение эффективности </a:t>
            </a:r>
            <a:r>
              <a:rPr lang="ru-RU" sz="1400" dirty="0" err="1" smtClean="0">
                <a:solidFill>
                  <a:srgbClr val="000066"/>
                </a:solidFill>
              </a:rPr>
              <a:t>здоровьесберегающих</a:t>
            </a:r>
            <a:r>
              <a:rPr lang="ru-RU" sz="1400" dirty="0" smtClean="0">
                <a:solidFill>
                  <a:srgbClr val="000066"/>
                </a:solidFill>
              </a:rPr>
              <a:t> технологий  в образовательной деятельности. Внедрение в практику работы ДОУ эффективные </a:t>
            </a:r>
            <a:r>
              <a:rPr lang="ru-RU" sz="1400" dirty="0" err="1" smtClean="0">
                <a:solidFill>
                  <a:srgbClr val="000066"/>
                </a:solidFill>
              </a:rPr>
              <a:t>здоровьесберегающие</a:t>
            </a:r>
            <a:r>
              <a:rPr lang="ru-RU" sz="1400" dirty="0" smtClean="0">
                <a:solidFill>
                  <a:srgbClr val="000066"/>
                </a:solidFill>
              </a:rPr>
              <a:t> технологии  обучения детей здоровому образу  </a:t>
            </a:r>
            <a:r>
              <a:rPr lang="ru-RU" sz="1400" dirty="0" err="1" smtClean="0">
                <a:solidFill>
                  <a:srgbClr val="000066"/>
                </a:solidFill>
              </a:rPr>
              <a:t>жизни.Формирование</a:t>
            </a:r>
            <a:r>
              <a:rPr lang="ru-RU" sz="1400" dirty="0" smtClean="0">
                <a:solidFill>
                  <a:srgbClr val="000066"/>
                </a:solidFill>
              </a:rPr>
              <a:t> у детей и  их родителей ответственного отношения к здоровому образу жизни,  сохранению и укреплению здоровья  детей; воспитание полезных привычек  и пропаганда физической культуры и спорта. Обобщение опыта работы ДОУ  в эффективности использования </a:t>
            </a:r>
            <a:r>
              <a:rPr lang="ru-RU" sz="1400" dirty="0" err="1" smtClean="0">
                <a:solidFill>
                  <a:srgbClr val="000066"/>
                </a:solidFill>
              </a:rPr>
              <a:t>здоровьесберегающих</a:t>
            </a:r>
            <a:r>
              <a:rPr lang="ru-RU" sz="1400" dirty="0" smtClean="0">
                <a:solidFill>
                  <a:srgbClr val="000066"/>
                </a:solidFill>
              </a:rPr>
              <a:t> технологий по снижению заболеваемости детей, повышению индекса здоровья.</a:t>
            </a:r>
          </a:p>
          <a:p>
            <a:endParaRPr lang="ru-RU" sz="1400" dirty="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79512" y="3645024"/>
            <a:ext cx="1647825" cy="3143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79513" y="4077072"/>
            <a:ext cx="1728191" cy="244827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 укрепление костной, мышечной,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сердечно-сосудистой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дыхательной, нервной систем, внутренних органов: развитие движений, а также закаливание организма ребенка.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79712" y="3645024"/>
            <a:ext cx="1647825" cy="3143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051720" y="4077072"/>
            <a:ext cx="1728192" cy="244827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навыков выполнения основных движений; привитие навыков правильной осанки, навыков гигиены, освоение знаний о своем организме, о здоровье; формирование представлений о режиме, об активности и отдыхе.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707904" y="3645024"/>
            <a:ext cx="1971675" cy="3143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851920" y="4077072"/>
            <a:ext cx="1768202" cy="244827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нравственно-физических навыков; выработать у детей потребность, привычку к ежедневным занятиям физическими упражнениями как потребность в физическом совершенстве; воспитание культурно-гигиенических качеств.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83568" y="3284984"/>
            <a:ext cx="4181475" cy="3333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0"/>
            <a:ext cx="1201066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35283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Ожидаемые результаты</a:t>
            </a:r>
            <a:endParaRPr lang="ru-RU" dirty="0" smtClean="0">
              <a:solidFill>
                <a:srgbClr val="000066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для детей:</a:t>
            </a:r>
            <a:r>
              <a:rPr lang="ru-RU" dirty="0" smtClean="0">
                <a:solidFill>
                  <a:srgbClr val="000066"/>
                </a:solidFill>
              </a:rPr>
              <a:t> положительная динамика в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снижении заболеваемости детей; улучшение показателей уровня физического развития детей; у детей  сформировано осознанное отношение к своему здоровью; овладение детьми навыками </a:t>
            </a:r>
            <a:r>
              <a:rPr lang="ru-RU" dirty="0" err="1" smtClean="0">
                <a:solidFill>
                  <a:srgbClr val="000066"/>
                </a:solidFill>
              </a:rPr>
              <a:t>самооздоровления</a:t>
            </a:r>
            <a:r>
              <a:rPr lang="ru-RU" dirty="0" smtClean="0">
                <a:solidFill>
                  <a:srgbClr val="000066"/>
                </a:solidFill>
              </a:rPr>
              <a:t>;  </a:t>
            </a:r>
            <a:r>
              <a:rPr lang="ru-RU" dirty="0" err="1" smtClean="0">
                <a:solidFill>
                  <a:srgbClr val="000066"/>
                </a:solidFill>
              </a:rPr>
              <a:t>сформированность</a:t>
            </a:r>
            <a:r>
              <a:rPr lang="ru-RU" dirty="0" smtClean="0">
                <a:solidFill>
                  <a:srgbClr val="000066"/>
                </a:solidFill>
              </a:rPr>
              <a:t> основ  гигиенической культуры, потребность в здоровом образе жизни; повышение </a:t>
            </a:r>
            <a:r>
              <a:rPr lang="ru-RU" dirty="0" err="1" smtClean="0">
                <a:solidFill>
                  <a:srgbClr val="000066"/>
                </a:solidFill>
              </a:rPr>
              <a:t>валеологической</a:t>
            </a:r>
            <a:r>
              <a:rPr lang="ru-RU" dirty="0" smtClean="0">
                <a:solidFill>
                  <a:srgbClr val="000066"/>
                </a:solidFill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поведения.</a:t>
            </a:r>
          </a:p>
          <a:p>
            <a:endParaRPr lang="ru-RU" dirty="0"/>
          </a:p>
        </p:txBody>
      </p:sp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827584" y="3717032"/>
            <a:ext cx="4181475" cy="3333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Здоровьесберегающий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 педагогический процесс ДОУ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179512" y="4149080"/>
            <a:ext cx="1914525" cy="60007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Психолого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- педагогические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2" name="Rectangle 60"/>
          <p:cNvSpPr>
            <a:spLocks noChangeArrowheads="1"/>
          </p:cNvSpPr>
          <p:nvPr/>
        </p:nvSpPr>
        <p:spPr bwMode="auto">
          <a:xfrm>
            <a:off x="2195736" y="4149080"/>
            <a:ext cx="1800200" cy="576064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Физкультурно-оздоровительные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3" name="Rectangle 61"/>
          <p:cNvSpPr>
            <a:spLocks noChangeArrowheads="1"/>
          </p:cNvSpPr>
          <p:nvPr/>
        </p:nvSpPr>
        <p:spPr bwMode="auto">
          <a:xfrm>
            <a:off x="4139952" y="4149080"/>
            <a:ext cx="1656184" cy="576064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Медико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- педагогические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4" name="Rectangle 62"/>
          <p:cNvSpPr>
            <a:spLocks noChangeArrowheads="1"/>
          </p:cNvSpPr>
          <p:nvPr/>
        </p:nvSpPr>
        <p:spPr bwMode="auto">
          <a:xfrm>
            <a:off x="179512" y="4869160"/>
            <a:ext cx="1857375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Валеологическое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 просвещение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5" name="Rectangle 63"/>
          <p:cNvSpPr>
            <a:spLocks noChangeArrowheads="1"/>
          </p:cNvSpPr>
          <p:nvPr/>
        </p:nvSpPr>
        <p:spPr bwMode="auto">
          <a:xfrm>
            <a:off x="2195736" y="4869160"/>
            <a:ext cx="1857375" cy="4572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Комплексное закаливание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6" name="Rectangle 64"/>
          <p:cNvSpPr>
            <a:spLocks noChangeArrowheads="1"/>
          </p:cNvSpPr>
          <p:nvPr/>
        </p:nvSpPr>
        <p:spPr bwMode="auto">
          <a:xfrm>
            <a:off x="4139952" y="4797152"/>
            <a:ext cx="1584176" cy="18002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         Технологии, обеспечивающие хранение и приумножение здоровья под руководством медицинского персонала с использованием медицинских средств.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7" name="Rectangle 65"/>
          <p:cNvSpPr>
            <a:spLocks noChangeArrowheads="1"/>
          </p:cNvSpPr>
          <p:nvPr/>
        </p:nvSpPr>
        <p:spPr bwMode="auto">
          <a:xfrm>
            <a:off x="179512" y="5445224"/>
            <a:ext cx="1857375" cy="447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Экологическое просвещение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8" name="Rectangle 66"/>
          <p:cNvSpPr>
            <a:spLocks noChangeArrowheads="1"/>
          </p:cNvSpPr>
          <p:nvPr/>
        </p:nvSpPr>
        <p:spPr bwMode="auto">
          <a:xfrm>
            <a:off x="2195736" y="5445224"/>
            <a:ext cx="1857375" cy="4572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Оздоровительная бодрящая гимнастика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19" name="Rectangle 67"/>
          <p:cNvSpPr>
            <a:spLocks noChangeArrowheads="1"/>
          </p:cNvSpPr>
          <p:nvPr/>
        </p:nvSpPr>
        <p:spPr bwMode="auto">
          <a:xfrm>
            <a:off x="179512" y="6021288"/>
            <a:ext cx="1857375" cy="447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rgbClr val="008000"/>
                </a:solidFill>
                <a:latin typeface="Times New Roman" pitchFamily="18" charset="0"/>
                <a:cs typeface="Arial" pitchFamily="34" charset="0"/>
              </a:rPr>
              <a:t>Культурно- гигиеническое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просвещение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2195736" y="6021288"/>
            <a:ext cx="1857375" cy="4476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Дыхательная гимнастика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942934" y="0"/>
            <a:ext cx="1201066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147248" cy="33123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</a:rPr>
              <a:t>для родителей:</a:t>
            </a:r>
            <a:endParaRPr lang="ru-RU" dirty="0" smtClean="0">
              <a:solidFill>
                <a:srgbClr val="000066"/>
              </a:solidFill>
            </a:endParaRP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осведомлённость родителей о системе </a:t>
            </a:r>
          </a:p>
          <a:p>
            <a:pPr lvl="0" algn="just"/>
            <a:r>
              <a:rPr lang="ru-RU" dirty="0" err="1" smtClean="0">
                <a:solidFill>
                  <a:srgbClr val="000066"/>
                </a:solidFill>
              </a:rPr>
              <a:t>здоровьесбергающей</a:t>
            </a:r>
            <a:r>
              <a:rPr lang="ru-RU" dirty="0" smtClean="0">
                <a:solidFill>
                  <a:srgbClr val="000066"/>
                </a:solidFill>
              </a:rPr>
              <a:t> деятельности в ДОУ; повышение </a:t>
            </a: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компетентности родителей в вопросах физического развития и укрепления здоровья детей;</a:t>
            </a: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осведомленность родителей об эффективности использования профилактических закаливающих процедур в домашних условиях;</a:t>
            </a:r>
          </a:p>
          <a:p>
            <a:pPr lvl="0" algn="just"/>
            <a:r>
              <a:rPr lang="ru-RU" b="1" dirty="0" smtClean="0">
                <a:solidFill>
                  <a:srgbClr val="000066"/>
                </a:solidFill>
              </a:rPr>
              <a:t>для педагогов:</a:t>
            </a:r>
            <a:r>
              <a:rPr lang="ru-RU" dirty="0" smtClean="0">
                <a:solidFill>
                  <a:srgbClr val="000066"/>
                </a:solidFill>
              </a:rPr>
              <a:t> повышение  компетентности педагогов в использовании современных </a:t>
            </a:r>
            <a:r>
              <a:rPr lang="ru-RU" dirty="0" err="1" smtClean="0">
                <a:solidFill>
                  <a:srgbClr val="000066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000066"/>
                </a:solidFill>
              </a:rPr>
              <a:t> технологий, активное их внедрение в образовательную деятельность;</a:t>
            </a:r>
          </a:p>
          <a:p>
            <a:pPr lvl="0" algn="just"/>
            <a:r>
              <a:rPr lang="ru-RU" dirty="0" smtClean="0">
                <a:solidFill>
                  <a:srgbClr val="000066"/>
                </a:solidFill>
              </a:rPr>
              <a:t>повышение качества образовательного процесса работы по </a:t>
            </a:r>
            <a:r>
              <a:rPr lang="ru-RU" dirty="0" err="1" smtClean="0">
                <a:solidFill>
                  <a:srgbClr val="000066"/>
                </a:solidFill>
              </a:rPr>
              <a:t>здоровьесбережению</a:t>
            </a:r>
            <a:r>
              <a:rPr lang="ru-RU" dirty="0" smtClean="0">
                <a:solidFill>
                  <a:srgbClr val="000066"/>
                </a:solidFill>
              </a:rPr>
              <a:t>, физическому воспитанию детей.</a:t>
            </a:r>
          </a:p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3501008"/>
            <a:ext cx="4181475" cy="3333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Здоровьесберегающий педагогический процесс ДОУ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9512" y="4653136"/>
            <a:ext cx="1857375" cy="428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Психогимнастика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95736" y="4653136"/>
            <a:ext cx="1857375" cy="4476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Игровой массаж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самомассаж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9512" y="5229200"/>
            <a:ext cx="1857375" cy="4953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Психологические этюды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179512" y="3933056"/>
            <a:ext cx="1914525" cy="60007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Психолого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- педагогические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2195736" y="3933056"/>
            <a:ext cx="1800200" cy="576064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Физкультурно-оздоровительные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4139952" y="3933056"/>
            <a:ext cx="1440160" cy="576064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Медико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- педагогические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технологии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139953" y="4653136"/>
            <a:ext cx="1440159" cy="1224136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обеспечение чистоты среды: люстра Чижевского,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кварцевание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, аппарат «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Дезар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195736" y="5229200"/>
            <a:ext cx="1857375" cy="5175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Профилактика плоскостопия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79512" y="5877272"/>
            <a:ext cx="1857375" cy="704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Логопедические артикуляционные игры, упражнения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95736" y="5877272"/>
            <a:ext cx="1857375" cy="46672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Arial" pitchFamily="34" charset="0"/>
              </a:rPr>
              <a:t>Профилактика зрения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0"/>
            <a:ext cx="1201066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33123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</a:rPr>
              <a:t>Оценка результатов. Контроль </a:t>
            </a:r>
            <a:r>
              <a:rPr lang="ru-RU" b="1" dirty="0" err="1" smtClean="0">
                <a:solidFill>
                  <a:srgbClr val="000066"/>
                </a:solidFill>
              </a:rPr>
              <a:t>воспитально</a:t>
            </a:r>
            <a:r>
              <a:rPr lang="ru-RU" b="1" dirty="0" smtClean="0">
                <a:solidFill>
                  <a:srgbClr val="000066"/>
                </a:solidFill>
              </a:rPr>
              <a:t>- образовательного процесса с позиции </a:t>
            </a:r>
            <a:r>
              <a:rPr lang="ru-RU" b="1" dirty="0" err="1" smtClean="0">
                <a:solidFill>
                  <a:srgbClr val="000066"/>
                </a:solidFill>
              </a:rPr>
              <a:t>здоровьесбережения</a:t>
            </a:r>
            <a:r>
              <a:rPr lang="ru-RU" b="1" dirty="0" smtClean="0">
                <a:solidFill>
                  <a:srgbClr val="000066"/>
                </a:solidFill>
              </a:rPr>
              <a:t>.</a:t>
            </a:r>
            <a:endParaRPr lang="ru-RU" dirty="0" smtClean="0">
              <a:solidFill>
                <a:srgbClr val="000066"/>
              </a:solidFill>
            </a:endParaRPr>
          </a:p>
          <a:p>
            <a:pPr algn="just"/>
            <a:r>
              <a:rPr lang="ru-RU" sz="2600" dirty="0" smtClean="0">
                <a:solidFill>
                  <a:srgbClr val="000066"/>
                </a:solidFill>
              </a:rPr>
              <a:t>Качественная оценка реализации программы. Удовлетворённость  педагогов, родителей по внедрению системы работы в ДОУ по </a:t>
            </a:r>
            <a:r>
              <a:rPr lang="ru-RU" sz="2600" dirty="0" err="1" smtClean="0">
                <a:solidFill>
                  <a:srgbClr val="000066"/>
                </a:solidFill>
              </a:rPr>
              <a:t>здоровьесбережению</a:t>
            </a:r>
            <a:r>
              <a:rPr lang="ru-RU" sz="2600" dirty="0" smtClean="0">
                <a:solidFill>
                  <a:srgbClr val="000066"/>
                </a:solidFill>
              </a:rPr>
              <a:t>  отслеживается при помощи анкетирования, опросов, собеседования. Динамика снижения заболеваемости и посещаемости детей отслеживается по результатам изучения медицинских карт и журналов посещаемости. В середине, конце учебного года полученные результаты анализируются. Это является основой для коррекции программы на последующий период.</a:t>
            </a:r>
          </a:p>
          <a:p>
            <a:endParaRPr lang="ru-RU" dirty="0"/>
          </a:p>
        </p:txBody>
      </p:sp>
      <p:graphicFrame>
        <p:nvGraphicFramePr>
          <p:cNvPr id="144" name="Таблица 143"/>
          <p:cNvGraphicFramePr>
            <a:graphicFrameLocks noGrp="1"/>
          </p:cNvGraphicFramePr>
          <p:nvPr/>
        </p:nvGraphicFramePr>
        <p:xfrm>
          <a:off x="467544" y="3573016"/>
          <a:ext cx="4824536" cy="3024336"/>
        </p:xfrm>
        <a:graphic>
          <a:graphicData uri="http://schemas.openxmlformats.org/drawingml/2006/table">
            <a:tbl>
              <a:tblPr/>
              <a:tblGrid>
                <a:gridCol w="730991"/>
                <a:gridCol w="1214198"/>
                <a:gridCol w="1438940"/>
                <a:gridCol w="1440407"/>
              </a:tblGrid>
              <a:tr h="51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Младший возраст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3-4 года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возраст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5-6 лет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Старший возраст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6-7 лет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ЗИМА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ВЕСНА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ЛЕТО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ОСЕНЬ</a:t>
                      </a:r>
                      <a:endParaRPr lang="ru-RU" sz="11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271" name="AutoShape 215"/>
          <p:cNvSpPr>
            <a:spLocks noChangeArrowheads="1"/>
          </p:cNvSpPr>
          <p:nvPr/>
        </p:nvSpPr>
        <p:spPr bwMode="auto">
          <a:xfrm>
            <a:off x="3923928" y="4437112"/>
            <a:ext cx="390525" cy="209550"/>
          </a:xfrm>
          <a:prstGeom prst="cloudCallout">
            <a:avLst>
              <a:gd name="adj1" fmla="val -45449"/>
              <a:gd name="adj2" fmla="val -95153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58" name="AutoShape 202"/>
          <p:cNvSpPr>
            <a:spLocks noChangeArrowheads="1"/>
          </p:cNvSpPr>
          <p:nvPr/>
        </p:nvSpPr>
        <p:spPr bwMode="auto">
          <a:xfrm>
            <a:off x="3995936" y="6309320"/>
            <a:ext cx="390525" cy="209550"/>
          </a:xfrm>
          <a:prstGeom prst="cloudCallout">
            <a:avLst>
              <a:gd name="adj1" fmla="val -45449"/>
              <a:gd name="adj2" fmla="val 6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54" name="AutoShape 198"/>
          <p:cNvSpPr>
            <a:spLocks noChangeArrowheads="1"/>
          </p:cNvSpPr>
          <p:nvPr/>
        </p:nvSpPr>
        <p:spPr bwMode="auto">
          <a:xfrm>
            <a:off x="2483768" y="6309320"/>
            <a:ext cx="390525" cy="209550"/>
          </a:xfrm>
          <a:prstGeom prst="cloudCallout">
            <a:avLst>
              <a:gd name="adj1" fmla="val -45449"/>
              <a:gd name="adj2" fmla="val 6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49" name="AutoShape 193"/>
          <p:cNvSpPr>
            <a:spLocks noChangeArrowheads="1"/>
          </p:cNvSpPr>
          <p:nvPr/>
        </p:nvSpPr>
        <p:spPr bwMode="auto">
          <a:xfrm>
            <a:off x="2483768" y="5085184"/>
            <a:ext cx="390525" cy="209550"/>
          </a:xfrm>
          <a:prstGeom prst="cloudCallout">
            <a:avLst>
              <a:gd name="adj1" fmla="val 32116"/>
              <a:gd name="adj2" fmla="val 9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38" name="AutoShape 182"/>
          <p:cNvSpPr>
            <a:spLocks noChangeArrowheads="1"/>
          </p:cNvSpPr>
          <p:nvPr/>
        </p:nvSpPr>
        <p:spPr bwMode="auto">
          <a:xfrm>
            <a:off x="3851920" y="5733256"/>
            <a:ext cx="390525" cy="209550"/>
          </a:xfrm>
          <a:prstGeom prst="cloudCallout">
            <a:avLst>
              <a:gd name="adj1" fmla="val -45449"/>
              <a:gd name="adj2" fmla="val 6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32" name="AutoShape 176"/>
          <p:cNvSpPr>
            <a:spLocks noChangeArrowheads="1"/>
          </p:cNvSpPr>
          <p:nvPr/>
        </p:nvSpPr>
        <p:spPr bwMode="auto">
          <a:xfrm>
            <a:off x="1259632" y="5661248"/>
            <a:ext cx="390525" cy="209550"/>
          </a:xfrm>
          <a:prstGeom prst="cloudCallout">
            <a:avLst>
              <a:gd name="adj1" fmla="val -45449"/>
              <a:gd name="adj2" fmla="val 6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14" name="AutoShape 158"/>
          <p:cNvSpPr>
            <a:spLocks noChangeArrowheads="1"/>
          </p:cNvSpPr>
          <p:nvPr/>
        </p:nvSpPr>
        <p:spPr bwMode="auto">
          <a:xfrm>
            <a:off x="4716016" y="5373216"/>
            <a:ext cx="390525" cy="209550"/>
          </a:xfrm>
          <a:prstGeom prst="cloudCallout">
            <a:avLst>
              <a:gd name="adj1" fmla="val -45449"/>
              <a:gd name="adj2" fmla="val 6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21" name="AutoShape 165"/>
          <p:cNvSpPr>
            <a:spLocks noChangeArrowheads="1"/>
          </p:cNvSpPr>
          <p:nvPr/>
        </p:nvSpPr>
        <p:spPr bwMode="auto">
          <a:xfrm>
            <a:off x="2555776" y="5661248"/>
            <a:ext cx="390525" cy="209550"/>
          </a:xfrm>
          <a:prstGeom prst="cloudCallout">
            <a:avLst>
              <a:gd name="adj1" fmla="val -45449"/>
              <a:gd name="adj2" fmla="val 6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09" name="AutoShape 153"/>
          <p:cNvSpPr>
            <a:spLocks noChangeArrowheads="1"/>
          </p:cNvSpPr>
          <p:nvPr/>
        </p:nvSpPr>
        <p:spPr bwMode="auto">
          <a:xfrm>
            <a:off x="3851920" y="5013176"/>
            <a:ext cx="390525" cy="209550"/>
          </a:xfrm>
          <a:prstGeom prst="cloudCallout">
            <a:avLst>
              <a:gd name="adj1" fmla="val -45449"/>
              <a:gd name="adj2" fmla="val 61514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59" name="AutoShape 203"/>
          <p:cNvSpPr>
            <a:spLocks noChangeArrowheads="1"/>
          </p:cNvSpPr>
          <p:nvPr/>
        </p:nvSpPr>
        <p:spPr bwMode="auto">
          <a:xfrm>
            <a:off x="4283968" y="6309320"/>
            <a:ext cx="398463" cy="307975"/>
          </a:xfrm>
          <a:prstGeom prst="lightningBol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008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53" name="AutoShape 197"/>
          <p:cNvSpPr>
            <a:spLocks noChangeArrowheads="1"/>
          </p:cNvSpPr>
          <p:nvPr/>
        </p:nvSpPr>
        <p:spPr bwMode="auto">
          <a:xfrm>
            <a:off x="2987824" y="6237312"/>
            <a:ext cx="398462" cy="307975"/>
          </a:xfrm>
          <a:prstGeom prst="lightningBol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008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6" name="AutoShape 190"/>
          <p:cNvSpPr>
            <a:spLocks noChangeArrowheads="1"/>
          </p:cNvSpPr>
          <p:nvPr/>
        </p:nvSpPr>
        <p:spPr bwMode="auto">
          <a:xfrm>
            <a:off x="4355976" y="5661248"/>
            <a:ext cx="398462" cy="307975"/>
          </a:xfrm>
          <a:prstGeom prst="lightningBol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008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1" name="AutoShape 185"/>
          <p:cNvSpPr>
            <a:spLocks noChangeArrowheads="1"/>
          </p:cNvSpPr>
          <p:nvPr/>
        </p:nvSpPr>
        <p:spPr bwMode="auto">
          <a:xfrm>
            <a:off x="2915816" y="5589240"/>
            <a:ext cx="398463" cy="307975"/>
          </a:xfrm>
          <a:prstGeom prst="lightningBol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008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33" name="AutoShape 177"/>
          <p:cNvSpPr>
            <a:spLocks noChangeArrowheads="1"/>
          </p:cNvSpPr>
          <p:nvPr/>
        </p:nvSpPr>
        <p:spPr bwMode="auto">
          <a:xfrm>
            <a:off x="1547664" y="5589240"/>
            <a:ext cx="398462" cy="307975"/>
          </a:xfrm>
          <a:prstGeom prst="lightningBol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008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2" name="AutoShape 166"/>
          <p:cNvSpPr>
            <a:spLocks noChangeArrowheads="1"/>
          </p:cNvSpPr>
          <p:nvPr/>
        </p:nvSpPr>
        <p:spPr bwMode="auto">
          <a:xfrm>
            <a:off x="4788024" y="4941168"/>
            <a:ext cx="398463" cy="307975"/>
          </a:xfrm>
          <a:prstGeom prst="lightningBol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008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5" name="AutoShape 159"/>
          <p:cNvSpPr>
            <a:spLocks noChangeArrowheads="1"/>
          </p:cNvSpPr>
          <p:nvPr/>
        </p:nvSpPr>
        <p:spPr bwMode="auto">
          <a:xfrm>
            <a:off x="3491880" y="4869160"/>
            <a:ext cx="398462" cy="307975"/>
          </a:xfrm>
          <a:prstGeom prst="lightningBol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00800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76" name="AutoShape 220"/>
          <p:cNvSpPr>
            <a:spLocks noChangeArrowheads="1"/>
          </p:cNvSpPr>
          <p:nvPr/>
        </p:nvSpPr>
        <p:spPr bwMode="auto">
          <a:xfrm>
            <a:off x="3851920" y="5373216"/>
            <a:ext cx="333375" cy="246062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57" name="AutoShape 201"/>
          <p:cNvSpPr>
            <a:spLocks noChangeArrowheads="1"/>
          </p:cNvSpPr>
          <p:nvPr/>
        </p:nvSpPr>
        <p:spPr bwMode="auto">
          <a:xfrm>
            <a:off x="2483768" y="6021288"/>
            <a:ext cx="333375" cy="246063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50" name="AutoShape 194"/>
          <p:cNvSpPr>
            <a:spLocks noChangeArrowheads="1"/>
          </p:cNvSpPr>
          <p:nvPr/>
        </p:nvSpPr>
        <p:spPr bwMode="auto">
          <a:xfrm>
            <a:off x="1259632" y="6021288"/>
            <a:ext cx="333375" cy="246063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4" name="AutoShape 208"/>
          <p:cNvSpPr>
            <a:spLocks noChangeArrowheads="1"/>
          </p:cNvSpPr>
          <p:nvPr/>
        </p:nvSpPr>
        <p:spPr bwMode="auto">
          <a:xfrm>
            <a:off x="3923928" y="6021288"/>
            <a:ext cx="333375" cy="246062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8" name="AutoShape 212"/>
          <p:cNvSpPr>
            <a:spLocks noChangeArrowheads="1"/>
          </p:cNvSpPr>
          <p:nvPr/>
        </p:nvSpPr>
        <p:spPr bwMode="auto">
          <a:xfrm>
            <a:off x="2483768" y="5373216"/>
            <a:ext cx="333376" cy="246062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73" name="AutoShape 217"/>
          <p:cNvSpPr>
            <a:spLocks noChangeArrowheads="1"/>
          </p:cNvSpPr>
          <p:nvPr/>
        </p:nvSpPr>
        <p:spPr bwMode="auto">
          <a:xfrm>
            <a:off x="1187624" y="5373216"/>
            <a:ext cx="333375" cy="246062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36" name="AutoShape 180"/>
          <p:cNvSpPr>
            <a:spLocks noChangeArrowheads="1"/>
          </p:cNvSpPr>
          <p:nvPr/>
        </p:nvSpPr>
        <p:spPr bwMode="auto">
          <a:xfrm>
            <a:off x="3851920" y="4725144"/>
            <a:ext cx="333375" cy="246063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3" name="AutoShape 187"/>
          <p:cNvSpPr>
            <a:spLocks noChangeArrowheads="1"/>
          </p:cNvSpPr>
          <p:nvPr/>
        </p:nvSpPr>
        <p:spPr bwMode="auto">
          <a:xfrm>
            <a:off x="2555777" y="4725144"/>
            <a:ext cx="288032" cy="216024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5" name="AutoShape 169"/>
          <p:cNvSpPr>
            <a:spLocks noChangeArrowheads="1"/>
          </p:cNvSpPr>
          <p:nvPr/>
        </p:nvSpPr>
        <p:spPr bwMode="auto">
          <a:xfrm>
            <a:off x="1259632" y="4725144"/>
            <a:ext cx="333375" cy="246063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8" name="AutoShape 162"/>
          <p:cNvSpPr>
            <a:spLocks noChangeArrowheads="1"/>
          </p:cNvSpPr>
          <p:nvPr/>
        </p:nvSpPr>
        <p:spPr bwMode="auto">
          <a:xfrm>
            <a:off x="3851920" y="4077072"/>
            <a:ext cx="333375" cy="246062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9" name="AutoShape 173"/>
          <p:cNvSpPr>
            <a:spLocks noChangeArrowheads="1"/>
          </p:cNvSpPr>
          <p:nvPr/>
        </p:nvSpPr>
        <p:spPr bwMode="auto">
          <a:xfrm>
            <a:off x="2483768" y="4077072"/>
            <a:ext cx="333376" cy="246063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1" name="AutoShape 155"/>
          <p:cNvSpPr>
            <a:spLocks noChangeArrowheads="1"/>
          </p:cNvSpPr>
          <p:nvPr/>
        </p:nvSpPr>
        <p:spPr bwMode="auto">
          <a:xfrm>
            <a:off x="1187624" y="4077072"/>
            <a:ext cx="333376" cy="246062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77" name="AutoShape 221"/>
          <p:cNvSpPr>
            <a:spLocks noChangeArrowheads="1"/>
          </p:cNvSpPr>
          <p:nvPr/>
        </p:nvSpPr>
        <p:spPr bwMode="auto">
          <a:xfrm>
            <a:off x="2987824" y="6021288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37" name="AutoShape 181"/>
          <p:cNvSpPr>
            <a:spLocks noChangeArrowheads="1"/>
          </p:cNvSpPr>
          <p:nvPr/>
        </p:nvSpPr>
        <p:spPr bwMode="auto">
          <a:xfrm>
            <a:off x="1691680" y="6021288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51" name="AutoShape 195"/>
          <p:cNvSpPr>
            <a:spLocks noChangeArrowheads="1"/>
          </p:cNvSpPr>
          <p:nvPr/>
        </p:nvSpPr>
        <p:spPr bwMode="auto">
          <a:xfrm>
            <a:off x="4283968" y="5373216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1" name="AutoShape 205"/>
          <p:cNvSpPr>
            <a:spLocks noChangeArrowheads="1"/>
          </p:cNvSpPr>
          <p:nvPr/>
        </p:nvSpPr>
        <p:spPr bwMode="auto">
          <a:xfrm>
            <a:off x="2915816" y="5373216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6" name="AutoShape 210"/>
          <p:cNvSpPr>
            <a:spLocks noChangeArrowheads="1"/>
          </p:cNvSpPr>
          <p:nvPr/>
        </p:nvSpPr>
        <p:spPr bwMode="auto">
          <a:xfrm>
            <a:off x="1619672" y="5373216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9" name="AutoShape 213"/>
          <p:cNvSpPr>
            <a:spLocks noChangeArrowheads="1"/>
          </p:cNvSpPr>
          <p:nvPr/>
        </p:nvSpPr>
        <p:spPr bwMode="auto">
          <a:xfrm>
            <a:off x="4355976" y="4725144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74" name="AutoShape 218"/>
          <p:cNvSpPr>
            <a:spLocks noChangeArrowheads="1"/>
          </p:cNvSpPr>
          <p:nvPr/>
        </p:nvSpPr>
        <p:spPr bwMode="auto">
          <a:xfrm>
            <a:off x="2915816" y="4725144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4" name="AutoShape 188"/>
          <p:cNvSpPr>
            <a:spLocks noChangeArrowheads="1"/>
          </p:cNvSpPr>
          <p:nvPr/>
        </p:nvSpPr>
        <p:spPr bwMode="auto">
          <a:xfrm>
            <a:off x="1691680" y="4725144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8" name="AutoShape 172"/>
          <p:cNvSpPr>
            <a:spLocks noChangeArrowheads="1"/>
          </p:cNvSpPr>
          <p:nvPr/>
        </p:nvSpPr>
        <p:spPr bwMode="auto">
          <a:xfrm>
            <a:off x="4355976" y="6021288"/>
            <a:ext cx="288032" cy="288032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2" name="AutoShape 156"/>
          <p:cNvSpPr>
            <a:spLocks noChangeArrowheads="1"/>
          </p:cNvSpPr>
          <p:nvPr/>
        </p:nvSpPr>
        <p:spPr bwMode="auto">
          <a:xfrm>
            <a:off x="4283968" y="4077072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30" name="AutoShape 174"/>
          <p:cNvSpPr>
            <a:spLocks noChangeArrowheads="1"/>
          </p:cNvSpPr>
          <p:nvPr/>
        </p:nvSpPr>
        <p:spPr bwMode="auto">
          <a:xfrm>
            <a:off x="2843808" y="4077072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9" name="AutoShape 163"/>
          <p:cNvSpPr>
            <a:spLocks noChangeArrowheads="1"/>
          </p:cNvSpPr>
          <p:nvPr/>
        </p:nvSpPr>
        <p:spPr bwMode="auto">
          <a:xfrm>
            <a:off x="1619672" y="4077072"/>
            <a:ext cx="295275" cy="285750"/>
          </a:xfrm>
          <a:prstGeom prst="flowChartMagneticDisk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5" name="AutoShape 209"/>
          <p:cNvSpPr>
            <a:spLocks noChangeArrowheads="1"/>
          </p:cNvSpPr>
          <p:nvPr/>
        </p:nvSpPr>
        <p:spPr bwMode="auto">
          <a:xfrm>
            <a:off x="4788024" y="6021288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70" name="AutoShape 214"/>
          <p:cNvSpPr>
            <a:spLocks noChangeArrowheads="1"/>
          </p:cNvSpPr>
          <p:nvPr/>
        </p:nvSpPr>
        <p:spPr bwMode="auto">
          <a:xfrm>
            <a:off x="3491880" y="6021288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75" name="AutoShape 219"/>
          <p:cNvSpPr>
            <a:spLocks noChangeArrowheads="1"/>
          </p:cNvSpPr>
          <p:nvPr/>
        </p:nvSpPr>
        <p:spPr bwMode="auto">
          <a:xfrm>
            <a:off x="2051720" y="6021288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7" name="AutoShape 171"/>
          <p:cNvSpPr>
            <a:spLocks noChangeArrowheads="1"/>
          </p:cNvSpPr>
          <p:nvPr/>
        </p:nvSpPr>
        <p:spPr bwMode="auto">
          <a:xfrm>
            <a:off x="1979712" y="4077072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0" name="AutoShape 164"/>
          <p:cNvSpPr>
            <a:spLocks noChangeArrowheads="1"/>
          </p:cNvSpPr>
          <p:nvPr/>
        </p:nvSpPr>
        <p:spPr bwMode="auto">
          <a:xfrm>
            <a:off x="4860032" y="4725144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3" name="AutoShape 157"/>
          <p:cNvSpPr>
            <a:spLocks noChangeArrowheads="1"/>
          </p:cNvSpPr>
          <p:nvPr/>
        </p:nvSpPr>
        <p:spPr bwMode="auto">
          <a:xfrm>
            <a:off x="3347864" y="4725144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5" name="AutoShape 189"/>
          <p:cNvSpPr>
            <a:spLocks noChangeArrowheads="1"/>
          </p:cNvSpPr>
          <p:nvPr/>
        </p:nvSpPr>
        <p:spPr bwMode="auto">
          <a:xfrm>
            <a:off x="2195736" y="5301208"/>
            <a:ext cx="366142" cy="360039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0" name="AutoShape 184"/>
          <p:cNvSpPr>
            <a:spLocks noChangeArrowheads="1"/>
          </p:cNvSpPr>
          <p:nvPr/>
        </p:nvSpPr>
        <p:spPr bwMode="auto">
          <a:xfrm>
            <a:off x="3491880" y="5301208"/>
            <a:ext cx="438150" cy="325437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31" name="AutoShape 175"/>
          <p:cNvSpPr>
            <a:spLocks noChangeArrowheads="1"/>
          </p:cNvSpPr>
          <p:nvPr/>
        </p:nvSpPr>
        <p:spPr bwMode="auto">
          <a:xfrm>
            <a:off x="5004048" y="5301208"/>
            <a:ext cx="438150" cy="325437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6" name="AutoShape 170"/>
          <p:cNvSpPr>
            <a:spLocks noChangeArrowheads="1"/>
          </p:cNvSpPr>
          <p:nvPr/>
        </p:nvSpPr>
        <p:spPr bwMode="auto">
          <a:xfrm>
            <a:off x="4139952" y="5013176"/>
            <a:ext cx="390525" cy="331788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7" name="AutoShape 211"/>
          <p:cNvSpPr>
            <a:spLocks noChangeArrowheads="1"/>
          </p:cNvSpPr>
          <p:nvPr/>
        </p:nvSpPr>
        <p:spPr bwMode="auto">
          <a:xfrm>
            <a:off x="1403648" y="4941168"/>
            <a:ext cx="390525" cy="331787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3" name="AutoShape 207"/>
          <p:cNvSpPr>
            <a:spLocks noChangeArrowheads="1"/>
          </p:cNvSpPr>
          <p:nvPr/>
        </p:nvSpPr>
        <p:spPr bwMode="auto">
          <a:xfrm>
            <a:off x="2843808" y="4941168"/>
            <a:ext cx="390525" cy="331788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56" name="AutoShape 200"/>
          <p:cNvSpPr>
            <a:spLocks noChangeArrowheads="1"/>
          </p:cNvSpPr>
          <p:nvPr/>
        </p:nvSpPr>
        <p:spPr bwMode="auto">
          <a:xfrm>
            <a:off x="3779912" y="6237312"/>
            <a:ext cx="390525" cy="331787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72" name="AutoShape 216"/>
          <p:cNvSpPr>
            <a:spLocks noChangeArrowheads="1"/>
          </p:cNvSpPr>
          <p:nvPr/>
        </p:nvSpPr>
        <p:spPr bwMode="auto">
          <a:xfrm>
            <a:off x="2771800" y="6237312"/>
            <a:ext cx="438150" cy="331788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4" name="AutoShape 168"/>
          <p:cNvSpPr>
            <a:spLocks noChangeArrowheads="1"/>
          </p:cNvSpPr>
          <p:nvPr/>
        </p:nvSpPr>
        <p:spPr bwMode="auto">
          <a:xfrm>
            <a:off x="1475656" y="6165304"/>
            <a:ext cx="390525" cy="331788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7" name="AutoShape 191"/>
          <p:cNvSpPr>
            <a:spLocks noChangeArrowheads="1"/>
          </p:cNvSpPr>
          <p:nvPr/>
        </p:nvSpPr>
        <p:spPr bwMode="auto">
          <a:xfrm>
            <a:off x="4499992" y="5517232"/>
            <a:ext cx="390525" cy="37465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39" name="AutoShape 183"/>
          <p:cNvSpPr>
            <a:spLocks noChangeArrowheads="1"/>
          </p:cNvSpPr>
          <p:nvPr/>
        </p:nvSpPr>
        <p:spPr bwMode="auto">
          <a:xfrm>
            <a:off x="3203848" y="5301208"/>
            <a:ext cx="390525" cy="331788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7" name="AutoShape 161"/>
          <p:cNvSpPr>
            <a:spLocks noChangeArrowheads="1"/>
          </p:cNvSpPr>
          <p:nvPr/>
        </p:nvSpPr>
        <p:spPr bwMode="auto">
          <a:xfrm>
            <a:off x="4499992" y="4293096"/>
            <a:ext cx="390525" cy="331788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62" name="AutoShape 206"/>
          <p:cNvSpPr>
            <a:spLocks noChangeArrowheads="1"/>
          </p:cNvSpPr>
          <p:nvPr/>
        </p:nvSpPr>
        <p:spPr bwMode="auto">
          <a:xfrm>
            <a:off x="3419872" y="6237312"/>
            <a:ext cx="211137" cy="228600"/>
          </a:xfrm>
          <a:prstGeom prst="star16">
            <a:avLst>
              <a:gd name="adj" fmla="val 37500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55" name="AutoShape 199"/>
          <p:cNvSpPr>
            <a:spLocks noChangeArrowheads="1"/>
          </p:cNvSpPr>
          <p:nvPr/>
        </p:nvSpPr>
        <p:spPr bwMode="auto">
          <a:xfrm>
            <a:off x="4716016" y="6237312"/>
            <a:ext cx="211138" cy="228600"/>
          </a:xfrm>
          <a:prstGeom prst="star16">
            <a:avLst>
              <a:gd name="adj" fmla="val 37500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8" name="AutoShape 192"/>
          <p:cNvSpPr>
            <a:spLocks noChangeArrowheads="1"/>
          </p:cNvSpPr>
          <p:nvPr/>
        </p:nvSpPr>
        <p:spPr bwMode="auto">
          <a:xfrm>
            <a:off x="4932040" y="5661248"/>
            <a:ext cx="211137" cy="228600"/>
          </a:xfrm>
          <a:prstGeom prst="star16">
            <a:avLst>
              <a:gd name="adj" fmla="val 37500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42" name="AutoShape 186"/>
          <p:cNvSpPr>
            <a:spLocks noChangeArrowheads="1"/>
          </p:cNvSpPr>
          <p:nvPr/>
        </p:nvSpPr>
        <p:spPr bwMode="auto">
          <a:xfrm>
            <a:off x="3491880" y="5661248"/>
            <a:ext cx="211137" cy="228600"/>
          </a:xfrm>
          <a:prstGeom prst="star16">
            <a:avLst>
              <a:gd name="adj" fmla="val 37500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34" name="AutoShape 178"/>
          <p:cNvSpPr>
            <a:spLocks noChangeArrowheads="1"/>
          </p:cNvSpPr>
          <p:nvPr/>
        </p:nvSpPr>
        <p:spPr bwMode="auto">
          <a:xfrm>
            <a:off x="1979712" y="5589240"/>
            <a:ext cx="211138" cy="228600"/>
          </a:xfrm>
          <a:prstGeom prst="star16">
            <a:avLst>
              <a:gd name="adj" fmla="val 37500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16" name="AutoShape 160"/>
          <p:cNvSpPr>
            <a:spLocks noChangeArrowheads="1"/>
          </p:cNvSpPr>
          <p:nvPr/>
        </p:nvSpPr>
        <p:spPr bwMode="auto">
          <a:xfrm>
            <a:off x="4572000" y="5085184"/>
            <a:ext cx="211138" cy="228600"/>
          </a:xfrm>
          <a:prstGeom prst="star16">
            <a:avLst>
              <a:gd name="adj" fmla="val 37500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23" name="AutoShape 167"/>
          <p:cNvSpPr>
            <a:spLocks noChangeArrowheads="1"/>
          </p:cNvSpPr>
          <p:nvPr/>
        </p:nvSpPr>
        <p:spPr bwMode="auto">
          <a:xfrm>
            <a:off x="3275856" y="5013176"/>
            <a:ext cx="211137" cy="228600"/>
          </a:xfrm>
          <a:prstGeom prst="star16">
            <a:avLst>
              <a:gd name="adj" fmla="val 37500"/>
            </a:avLst>
          </a:prstGeom>
          <a:solidFill>
            <a:srgbClr val="4BACC6"/>
          </a:solidFill>
          <a:ln w="127000" cmpd="dbl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287" name="Rectangle 231"/>
          <p:cNvSpPr>
            <a:spLocks noChangeArrowheads="1"/>
          </p:cNvSpPr>
          <p:nvPr/>
        </p:nvSpPr>
        <p:spPr bwMode="auto">
          <a:xfrm>
            <a:off x="2123728" y="18448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289" name="Rectangle 2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AutoShape 171"/>
          <p:cNvSpPr>
            <a:spLocks noChangeArrowheads="1"/>
          </p:cNvSpPr>
          <p:nvPr/>
        </p:nvSpPr>
        <p:spPr bwMode="auto">
          <a:xfrm>
            <a:off x="3203848" y="4077072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" name="AutoShape 171"/>
          <p:cNvSpPr>
            <a:spLocks noChangeArrowheads="1"/>
          </p:cNvSpPr>
          <p:nvPr/>
        </p:nvSpPr>
        <p:spPr bwMode="auto">
          <a:xfrm>
            <a:off x="4716016" y="4077072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" name="AutoShape 171"/>
          <p:cNvSpPr>
            <a:spLocks noChangeArrowheads="1"/>
          </p:cNvSpPr>
          <p:nvPr/>
        </p:nvSpPr>
        <p:spPr bwMode="auto">
          <a:xfrm>
            <a:off x="2051720" y="4725144"/>
            <a:ext cx="333375" cy="2857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AutoShape 161"/>
          <p:cNvSpPr>
            <a:spLocks noChangeArrowheads="1"/>
          </p:cNvSpPr>
          <p:nvPr/>
        </p:nvSpPr>
        <p:spPr bwMode="auto">
          <a:xfrm>
            <a:off x="2123728" y="5589240"/>
            <a:ext cx="390525" cy="331788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52534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Принципы и подходы к формированию программы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0066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</a:rPr>
              <a:t>принцип </a:t>
            </a:r>
            <a:r>
              <a:rPr lang="ru-RU" sz="1400" b="1" dirty="0" smtClean="0">
                <a:solidFill>
                  <a:srgbClr val="000066"/>
                </a:solidFill>
              </a:rPr>
              <a:t>развивающего обучения;</a:t>
            </a:r>
          </a:p>
          <a:p>
            <a:pPr lvl="0" algn="just"/>
            <a:r>
              <a:rPr lang="ru-RU" sz="1400" b="1" dirty="0" smtClean="0">
                <a:solidFill>
                  <a:srgbClr val="000066"/>
                </a:solidFill>
              </a:rPr>
              <a:t>сочетание научной обоснованности с практической деятельностью </a:t>
            </a:r>
          </a:p>
          <a:p>
            <a:pPr lvl="0" algn="just"/>
            <a:r>
              <a:rPr lang="ru-RU" sz="1400" dirty="0" smtClean="0">
                <a:solidFill>
                  <a:srgbClr val="000066"/>
                </a:solidFill>
              </a:rPr>
              <a:t>(каждая из задач программы реализуется в разных видах детской деятельности: игровой, коммуникативной, продуктивной, проектной деятельности);</a:t>
            </a:r>
          </a:p>
          <a:p>
            <a:pPr lvl="0" algn="just"/>
            <a:r>
              <a:rPr lang="ru-RU" sz="1400" b="1" dirty="0" smtClean="0">
                <a:solidFill>
                  <a:srgbClr val="000066"/>
                </a:solidFill>
              </a:rPr>
              <a:t>принцип комплексности и </a:t>
            </a:r>
            <a:r>
              <a:rPr lang="ru-RU" sz="1400" b="1" dirty="0" err="1" smtClean="0">
                <a:solidFill>
                  <a:srgbClr val="000066"/>
                </a:solidFill>
              </a:rPr>
              <a:t>интегративности</a:t>
            </a:r>
            <a:r>
              <a:rPr lang="ru-RU" sz="1400" b="1" dirty="0" smtClean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в решении оздоро­вительных задач в системе всего образовательного процесса;</a:t>
            </a:r>
          </a:p>
          <a:p>
            <a:pPr lvl="0" algn="just"/>
            <a:r>
              <a:rPr lang="ru-RU" sz="1400" b="1" dirty="0" smtClean="0">
                <a:solidFill>
                  <a:srgbClr val="000066"/>
                </a:solidFill>
              </a:rPr>
              <a:t>принцип активности и сознател</a:t>
            </a:r>
            <a:r>
              <a:rPr lang="ru-RU" sz="1400" dirty="0" smtClean="0">
                <a:solidFill>
                  <a:srgbClr val="000066"/>
                </a:solidFill>
              </a:rPr>
              <a:t>ьности выражается в  участии всего коллек­тива педагогов и родителей в поиске новых, эффективных методов для целенаправленной деятельности по оздоровлению  детей;</a:t>
            </a:r>
          </a:p>
          <a:p>
            <a:pPr lvl="0" algn="just"/>
            <a:r>
              <a:rPr lang="ru-RU" sz="1400" b="1" dirty="0" smtClean="0">
                <a:solidFill>
                  <a:srgbClr val="000066"/>
                </a:solidFill>
              </a:rPr>
              <a:t>построение образовательного процесса на адекватных возрасту формах работы</a:t>
            </a:r>
            <a:r>
              <a:rPr lang="ru-RU" sz="1400" dirty="0" smtClean="0">
                <a:solidFill>
                  <a:srgbClr val="000066"/>
                </a:solidFill>
              </a:rPr>
              <a:t>, где основной является игра;</a:t>
            </a:r>
          </a:p>
          <a:p>
            <a:pPr lvl="0" algn="just"/>
            <a:r>
              <a:rPr lang="ru-RU" sz="1400" b="1" dirty="0" smtClean="0">
                <a:solidFill>
                  <a:srgbClr val="000066"/>
                </a:solidFill>
              </a:rPr>
              <a:t>учёт возрастных особенностей детей </a:t>
            </a:r>
            <a:r>
              <a:rPr lang="ru-RU" sz="1400" dirty="0" smtClean="0">
                <a:solidFill>
                  <a:srgbClr val="000066"/>
                </a:solidFill>
              </a:rPr>
              <a:t>(содержание и методы работы должны быть ориентированы на детей конкретного возраста);</a:t>
            </a:r>
          </a:p>
          <a:p>
            <a:pPr lvl="0" algn="just"/>
            <a:r>
              <a:rPr lang="ru-RU" sz="1400" b="1" dirty="0" smtClean="0">
                <a:solidFill>
                  <a:srgbClr val="000066"/>
                </a:solidFill>
              </a:rPr>
              <a:t>принцип наглядности </a:t>
            </a:r>
          </a:p>
          <a:p>
            <a:pPr lvl="0" algn="just"/>
            <a:r>
              <a:rPr lang="ru-RU" sz="1400" dirty="0" smtClean="0">
                <a:solidFill>
                  <a:srgbClr val="000066"/>
                </a:solidFill>
              </a:rPr>
              <a:t>(предполагает широкое </a:t>
            </a:r>
          </a:p>
          <a:p>
            <a:pPr lvl="0" algn="just"/>
            <a:r>
              <a:rPr lang="ru-RU" sz="1400" dirty="0" smtClean="0">
                <a:solidFill>
                  <a:srgbClr val="000066"/>
                </a:solidFill>
              </a:rPr>
              <a:t>использование наглядных и</a:t>
            </a:r>
          </a:p>
          <a:p>
            <a:pPr lvl="0" algn="just"/>
            <a:r>
              <a:rPr lang="ru-RU" sz="1400" dirty="0" smtClean="0">
                <a:solidFill>
                  <a:srgbClr val="000066"/>
                </a:solidFill>
              </a:rPr>
              <a:t> дидактических пособий,</a:t>
            </a:r>
          </a:p>
          <a:p>
            <a:pPr lvl="0" algn="just"/>
            <a:r>
              <a:rPr lang="ru-RU" sz="1400" dirty="0" smtClean="0">
                <a:solidFill>
                  <a:srgbClr val="000066"/>
                </a:solidFill>
              </a:rPr>
              <a:t> технических средств обучения, </a:t>
            </a:r>
          </a:p>
          <a:p>
            <a:pPr lvl="0" algn="just"/>
            <a:r>
              <a:rPr lang="ru-RU" sz="1400" dirty="0" smtClean="0">
                <a:solidFill>
                  <a:srgbClr val="000066"/>
                </a:solidFill>
              </a:rPr>
              <a:t>делающих образовательный </a:t>
            </a:r>
          </a:p>
          <a:p>
            <a:pPr lvl="0" algn="just"/>
            <a:r>
              <a:rPr lang="ru-RU" sz="1400" dirty="0" smtClean="0">
                <a:solidFill>
                  <a:srgbClr val="000066"/>
                </a:solidFill>
              </a:rPr>
              <a:t>процесс более эффективным);</a:t>
            </a:r>
          </a:p>
          <a:p>
            <a:pPr lvl="0" algn="just"/>
            <a:r>
              <a:rPr lang="ru-RU" sz="1400" b="1" dirty="0" smtClean="0">
                <a:solidFill>
                  <a:srgbClr val="000066"/>
                </a:solidFill>
              </a:rPr>
              <a:t>принцип результативности </a:t>
            </a:r>
          </a:p>
          <a:p>
            <a:pPr algn="just"/>
            <a:endParaRPr lang="ru-RU" sz="1800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143380"/>
            <a:ext cx="4247332" cy="25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http://pics.livejournal.com/komarkelov/pic/000ahek4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08304" y="188640"/>
            <a:ext cx="12332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0692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Основные направления работы по </a:t>
            </a:r>
            <a:r>
              <a:rPr lang="ru-RU" b="1" dirty="0" err="1" smtClean="0">
                <a:solidFill>
                  <a:srgbClr val="002060"/>
                </a:solidFill>
              </a:rPr>
              <a:t>здоровьесбережению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Методологической основой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работы послужили теоретические труды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д.м.н., профессора Ю.Ф. </a:t>
            </a:r>
            <a:r>
              <a:rPr lang="ru-RU" dirty="0" err="1" smtClean="0">
                <a:solidFill>
                  <a:srgbClr val="002060"/>
                </a:solidFill>
              </a:rPr>
              <a:t>Змановского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«Здоровый дошкольник». В основу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программы легли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основополагающие разделы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формирования здорового образа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жизни детей: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рациональная организация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двигательной активности детей,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система эффективного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закаливания детей,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обеспечение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рационального питания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детей, создание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условий для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оздоровительных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режимов детей.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Сроки апробации программных задач и создание единой системы по </a:t>
            </a:r>
            <a:r>
              <a:rPr lang="ru-RU" dirty="0" err="1" smtClean="0">
                <a:solidFill>
                  <a:srgbClr val="000066"/>
                </a:solidFill>
              </a:rPr>
              <a:t>здоровьесбережению</a:t>
            </a:r>
            <a:r>
              <a:rPr lang="ru-RU" dirty="0" smtClean="0">
                <a:solidFill>
                  <a:srgbClr val="000066"/>
                </a:solidFill>
              </a:rPr>
              <a:t>: 2012-2015г.  Основой реализации </a:t>
            </a:r>
            <a:r>
              <a:rPr lang="ru-RU" dirty="0" err="1" smtClean="0">
                <a:solidFill>
                  <a:srgbClr val="000066"/>
                </a:solidFill>
              </a:rPr>
              <a:t>здоровьесберегащих</a:t>
            </a:r>
            <a:r>
              <a:rPr lang="ru-RU" dirty="0" smtClean="0">
                <a:solidFill>
                  <a:srgbClr val="000066"/>
                </a:solidFill>
              </a:rPr>
              <a:t>  мероприятий и решения программных задач программы является годовой план работы ДОУ.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Построение образовательного процесса основывается на адекватных возрасту формах работы с детьми. Выбор форм работы осуществляется педагогами самостоятельно и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зависит от контингента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воспитанников,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оснащенности группы,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культурных и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региональных особенностей,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от опыта и творческого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подхода педагога.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Основные направления 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программы </a:t>
            </a:r>
            <a:endParaRPr lang="ru-RU" dirty="0" smtClean="0">
              <a:solidFill>
                <a:srgbClr val="000066"/>
              </a:solidFill>
            </a:endParaRPr>
          </a:p>
          <a:p>
            <a:pPr lvl="0"/>
            <a:r>
              <a:rPr lang="ru-RU" dirty="0" smtClean="0">
                <a:solidFill>
                  <a:srgbClr val="000066"/>
                </a:solidFill>
              </a:rPr>
              <a:t>Работа с педагогами.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</a:rPr>
              <a:t>Работа с детьми.</a:t>
            </a:r>
            <a:r>
              <a:rPr lang="ru-RU" i="1" dirty="0" smtClean="0">
                <a:solidFill>
                  <a:srgbClr val="000066"/>
                </a:solidFill>
              </a:rPr>
              <a:t>  </a:t>
            </a:r>
            <a:endParaRPr lang="ru-RU" dirty="0" smtClean="0">
              <a:solidFill>
                <a:srgbClr val="000066"/>
              </a:solidFill>
            </a:endParaRPr>
          </a:p>
          <a:p>
            <a:pPr lvl="0"/>
            <a:r>
              <a:rPr lang="ru-RU" dirty="0" smtClean="0">
                <a:solidFill>
                  <a:srgbClr val="000066"/>
                </a:solidFill>
              </a:rPr>
              <a:t>Работа с родителями.</a:t>
            </a:r>
          </a:p>
          <a:p>
            <a:pPr lvl="0"/>
            <a:r>
              <a:rPr lang="ru-RU" dirty="0" smtClean="0">
                <a:solidFill>
                  <a:srgbClr val="000066"/>
                </a:solidFill>
              </a:rPr>
              <a:t>Работа с социумом.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4608512" cy="43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4">
      <a:dk1>
        <a:srgbClr val="FFFF00"/>
      </a:dk1>
      <a:lt1>
        <a:srgbClr val="E8DEEE"/>
      </a:lt1>
      <a:dk2>
        <a:srgbClr val="D467A8"/>
      </a:dk2>
      <a:lt2>
        <a:srgbClr val="C9C2D1"/>
      </a:lt2>
      <a:accent1>
        <a:srgbClr val="C7AED6"/>
      </a:accent1>
      <a:accent2>
        <a:srgbClr val="9CB084"/>
      </a:accent2>
      <a:accent3>
        <a:srgbClr val="C7AED6"/>
      </a:accent3>
      <a:accent4>
        <a:srgbClr val="D467A8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2331</TotalTime>
  <Words>2151</Words>
  <Application>Microsoft Office PowerPoint</Application>
  <PresentationFormat>Экран (4:3)</PresentationFormat>
  <Paragraphs>555</Paragraphs>
  <Slides>24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Эркер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Мониторинг профессиональной компетентности педагогов </vt:lpstr>
      <vt:lpstr>Работа с детьми.  </vt:lpstr>
      <vt:lpstr>Результативность работы ДОУ по здоровьесбережению. Система работы ДОУ по здоровьесбережению позволила качественно решить поставленные программные задачи, что  подтверждают показатели состояния здоровья за 2 предыдущих года. Дети стали более сознательно относится к своему здоровью. Анализ полученных результатов показал, что количество не болевших детей в детском саду увеличилось на 12%, количество болевших в 1.5 раза уменьшилось.     </vt:lpstr>
      <vt:lpstr>Работа с родителями воспитанников.  Цель: создание системы  полной преемственности  дошкольного образовательного учреждения и семьи в  вопросах здоровьесбережения.  </vt:lpstr>
      <vt:lpstr>Слайд 21</vt:lpstr>
      <vt:lpstr>Слайд 22</vt:lpstr>
      <vt:lpstr>Преемственность в работе с МОУ «Средняя общеобразовательная школа № 8» </vt:lpstr>
      <vt:lpstr>Слайд 24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детей 6-7 лет</dc:title>
  <dc:creator>катя</dc:creator>
  <cp:lastModifiedBy>user</cp:lastModifiedBy>
  <cp:revision>242</cp:revision>
  <dcterms:created xsi:type="dcterms:W3CDTF">2013-10-16T16:05:49Z</dcterms:created>
  <dcterms:modified xsi:type="dcterms:W3CDTF">2015-01-09T16:07:09Z</dcterms:modified>
</cp:coreProperties>
</file>