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9" r:id="rId2"/>
    <p:sldId id="258" r:id="rId3"/>
    <p:sldId id="257" r:id="rId4"/>
    <p:sldId id="259" r:id="rId5"/>
    <p:sldId id="261" r:id="rId6"/>
    <p:sldId id="266" r:id="rId7"/>
    <p:sldId id="262" r:id="rId8"/>
    <p:sldId id="270" r:id="rId9"/>
    <p:sldId id="260" r:id="rId10"/>
    <p:sldId id="263" r:id="rId11"/>
    <p:sldId id="267" r:id="rId12"/>
    <p:sldId id="271" r:id="rId13"/>
    <p:sldId id="268" r:id="rId1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10733-62A9-467A-AEC4-AA0FCC424A46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B01C0-EBFA-4C3C-BF19-43D82A312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010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588A-0537-4904-8078-A916120F8329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122-3CA9-42A2-B729-B93414039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62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588A-0537-4904-8078-A916120F8329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122-3CA9-42A2-B729-B93414039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43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588A-0537-4904-8078-A916120F8329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122-3CA9-42A2-B729-B93414039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21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588A-0537-4904-8078-A916120F8329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122-3CA9-42A2-B729-B93414039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30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588A-0537-4904-8078-A916120F8329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122-3CA9-42A2-B729-B93414039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20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588A-0537-4904-8078-A916120F8329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122-3CA9-42A2-B729-B93414039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62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588A-0537-4904-8078-A916120F8329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122-3CA9-42A2-B729-B93414039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62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588A-0537-4904-8078-A916120F8329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122-3CA9-42A2-B729-B93414039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24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588A-0537-4904-8078-A916120F8329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122-3CA9-42A2-B729-B93414039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588A-0537-4904-8078-A916120F8329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122-3CA9-42A2-B729-B93414039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84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588A-0537-4904-8078-A916120F8329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B122-3CA9-42A2-B729-B93414039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5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3588A-0537-4904-8078-A916120F8329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B122-3CA9-42A2-B729-B93414039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35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lh4.ggpht.com/TnUkHjD4osAZmzKyq0D2ZX6Mz8EHaAnBthb3trAb-EwNjDZjM7zhDDy5mapGFfXBW82Cfg=s85" TargetMode="External"/><Relationship Id="rId3" Type="http://schemas.openxmlformats.org/officeDocument/2006/relationships/hyperlink" Target="http://vintagestock.ru/product/17913343" TargetMode="External"/><Relationship Id="rId7" Type="http://schemas.openxmlformats.org/officeDocument/2006/relationships/hyperlink" Target="https://lh3.ggpht.com/d-LruWUqsU3-ZedKup1bBVVX9oiJLgzUB-BT17WScTxisbUWwBQdgVVgMEWNGIVBMg1s=s85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h3.ggpht.com/uWRhoS-EdnAslUBSF2d_sTRmTV_1WDE63BosZDQZN-eyIXxauAAYHEbmqL8JgXRzWOCTc4k=s85" TargetMode="External"/><Relationship Id="rId11" Type="http://schemas.openxmlformats.org/officeDocument/2006/relationships/hyperlink" Target="https://lh5.ggpht.com/JTi8cpK-CfcYl_nKFDL_sBH1hthwNS7gGeU_Ydtt5FTRFk1t6UPsDn18Gpvh7kkUf_t-DDk=s85" TargetMode="External"/><Relationship Id="rId5" Type="http://schemas.openxmlformats.org/officeDocument/2006/relationships/hyperlink" Target="https://lh3.ggpht.com/fKiDOuSNNZ_l1dyhYE4424eE7Gt2pGEmUvea7Vmq0PhiO0-VlEmvi0WWKe10MyDstqqQ8dY=s85" TargetMode="External"/><Relationship Id="rId10" Type="http://schemas.openxmlformats.org/officeDocument/2006/relationships/hyperlink" Target="https://lh6.ggpht.com/pRDGZEHyRSgF29c6732dbzwy7-pfANLOwV1IVcAovsCcC10wIfzlTn5wP2Rz2JNHJSDYTXU=s110" TargetMode="External"/><Relationship Id="rId4" Type="http://schemas.openxmlformats.org/officeDocument/2006/relationships/hyperlink" Target="https://lh3.ggpht.com/usw5t2obYp82Z-ebpTstrN4u5h5tjUnQKYRnSHrlbsalRZ537YimUHNDn5Ro0jYEY5-o2A=s85" TargetMode="External"/><Relationship Id="rId9" Type="http://schemas.openxmlformats.org/officeDocument/2006/relationships/hyperlink" Target="https://lh5.ggpht.com/Z7yAdIbTKtkMm6GKMmjk7dxucFrOeAmcMmI9NvLnvj7Puorb1I_mfeY0Uypxwbe8fAtHTw=s15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F:\exchange_PCSB04F\КОНКУРС\518_logoГБО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72063"/>
            <a:ext cx="1798638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3" descr="герб_спб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738" y="139700"/>
            <a:ext cx="83343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1547664" y="344487"/>
            <a:ext cx="5709592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</a:rPr>
              <a:t>ПРАВИТЕЛЬСТВО САНКТ-ПЕТЕРБУРГА</a:t>
            </a:r>
          </a:p>
          <a:p>
            <a:pPr algn="ctr"/>
            <a:r>
              <a:rPr lang="ru-RU" sz="12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</a:rPr>
              <a:t>КОМИТЕТ ПО ОБРАЗОВАНИЮ</a:t>
            </a:r>
            <a:r>
              <a:rPr lang="ru-RU" sz="1200" dirty="0">
                <a:latin typeface="Calibri" pitchFamily="34" charset="0"/>
                <a:ea typeface="Times New Roman" pitchFamily="18" charset="0"/>
              </a:rPr>
              <a:t> </a:t>
            </a:r>
          </a:p>
        </p:txBody>
      </p:sp>
      <p:sp>
        <p:nvSpPr>
          <p:cNvPr id="2053" name="Прямоугольник 9"/>
          <p:cNvSpPr>
            <a:spLocks noChangeArrowheads="1"/>
          </p:cNvSpPr>
          <p:nvPr/>
        </p:nvSpPr>
        <p:spPr bwMode="auto">
          <a:xfrm>
            <a:off x="1397000" y="714375"/>
            <a:ext cx="6286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sz="1400" dirty="0">
                <a:latin typeface="Calibri" pitchFamily="34" charset="0"/>
                <a:cs typeface="Times New Roman" pitchFamily="18" charset="0"/>
              </a:rPr>
              <a:t>Государственное 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бюджетное общеобразовательное учреждение</a:t>
            </a:r>
            <a:endParaRPr lang="ru-RU" sz="1400" dirty="0" smtClean="0">
              <a:latin typeface="Calibri" pitchFamily="34" charset="0"/>
            </a:endParaRPr>
          </a:p>
          <a:p>
            <a:pPr algn="ctr" eaLnBrk="0" hangingPunct="0"/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средняя общеобразовательная школа № 518</a:t>
            </a:r>
          </a:p>
          <a:p>
            <a:pPr algn="ctr" eaLnBrk="0" hangingPunct="0"/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Выборгского района Санкт-Петербурга</a:t>
            </a:r>
            <a:r>
              <a:rPr lang="ru-RU" sz="1400" dirty="0" smtClean="0">
                <a:latin typeface="Calibri" pitchFamily="34" charset="0"/>
              </a:rPr>
              <a:t> 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5159375" y="4143375"/>
            <a:ext cx="37338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dirty="0">
                <a:latin typeface="Calibri" pitchFamily="34" charset="0"/>
              </a:rPr>
              <a:t>Клыковская </a:t>
            </a:r>
            <a:r>
              <a:rPr lang="ru-RU" sz="2000" dirty="0" err="1">
                <a:latin typeface="Calibri" pitchFamily="34" charset="0"/>
              </a:rPr>
              <a:t>Альвина</a:t>
            </a:r>
            <a:r>
              <a:rPr lang="ru-RU" sz="2000" dirty="0">
                <a:latin typeface="Calibri" pitchFamily="34" charset="0"/>
              </a:rPr>
              <a:t> Владимировна</a:t>
            </a:r>
          </a:p>
          <a:p>
            <a:pPr eaLnBrk="1" hangingPunct="1"/>
            <a:r>
              <a:rPr lang="ru-RU" sz="2000" dirty="0">
                <a:latin typeface="Calibri" pitchFamily="34" charset="0"/>
              </a:rPr>
              <a:t>учитель начальных классов</a:t>
            </a:r>
          </a:p>
          <a:p>
            <a:pPr eaLnBrk="1" hangingPunct="1"/>
            <a:endParaRPr lang="ru-RU" i="1" dirty="0">
              <a:latin typeface="Calibri" pitchFamily="34" charset="0"/>
            </a:endParaRPr>
          </a:p>
        </p:txBody>
      </p:sp>
      <p:sp>
        <p:nvSpPr>
          <p:cNvPr id="2056" name="Прямоугольник 3"/>
          <p:cNvSpPr>
            <a:spLocks noChangeArrowheads="1"/>
          </p:cNvSpPr>
          <p:nvPr/>
        </p:nvSpPr>
        <p:spPr bwMode="auto">
          <a:xfrm>
            <a:off x="5753100" y="5532438"/>
            <a:ext cx="24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 </a:t>
            </a:r>
            <a:endParaRPr lang="ru-RU"/>
          </a:p>
        </p:txBody>
      </p:sp>
      <p:sp>
        <p:nvSpPr>
          <p:cNvPr id="2057" name="Прямоугольник 4"/>
          <p:cNvSpPr>
            <a:spLocks noChangeArrowheads="1"/>
          </p:cNvSpPr>
          <p:nvPr/>
        </p:nvSpPr>
        <p:spPr bwMode="auto">
          <a:xfrm>
            <a:off x="3542082" y="6284913"/>
            <a:ext cx="19660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2014год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516260" y="1844825"/>
            <a:ext cx="7772400" cy="93610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      </a:t>
            </a:r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И.З. </a:t>
            </a:r>
            <a:r>
              <a:rPr lang="ru-RU" sz="3600" b="1" dirty="0">
                <a:solidFill>
                  <a:schemeClr val="tx1"/>
                </a:solidFill>
                <a:latin typeface="Times New Roman"/>
                <a:ea typeface="Times New Roman"/>
              </a:rPr>
              <a:t>Суриков «Детство».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9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KVA\Pictures\shablon-knigi-prevyu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иллюстрациями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33525"/>
            <a:ext cx="7848872" cy="4415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30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KVA\Pictures\shablon-knigi-prevyu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2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8" t="13412" r="10171"/>
          <a:stretch/>
        </p:blipFill>
        <p:spPr bwMode="auto">
          <a:xfrm>
            <a:off x="5130972" y="1439167"/>
            <a:ext cx="3600400" cy="465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44" y="1443683"/>
            <a:ext cx="4464496" cy="472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755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VA\Pictures\shablon-knigi-prevyu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16" y="260648"/>
            <a:ext cx="8208911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Дописать предложение.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Сравнение – это </a:t>
            </a:r>
            <a:r>
              <a:rPr lang="ru-RU" dirty="0" smtClean="0">
                <a:solidFill>
                  <a:srgbClr val="7030A0"/>
                </a:solidFill>
              </a:rPr>
              <a:t>…. </a:t>
            </a:r>
          </a:p>
          <a:p>
            <a:pPr marL="0" indent="0">
              <a:buNone/>
            </a:pPr>
            <a:r>
              <a:rPr lang="ru-RU" dirty="0" smtClean="0"/>
              <a:t>2. Привести примеры сравнения из стихотворения И. Сурикова «Детство». </a:t>
            </a:r>
          </a:p>
          <a:p>
            <a:pPr marL="0" indent="0">
              <a:buNone/>
            </a:pPr>
            <a:r>
              <a:rPr lang="ru-RU" dirty="0" smtClean="0"/>
              <a:t>3. Дописать сравнения</a:t>
            </a:r>
            <a:r>
              <a:rPr lang="ru-RU" b="1" dirty="0" smtClean="0"/>
              <a:t>: </a:t>
            </a:r>
            <a:r>
              <a:rPr lang="ru-RU" b="1" dirty="0" smtClean="0">
                <a:solidFill>
                  <a:srgbClr val="7030A0"/>
                </a:solidFill>
              </a:rPr>
              <a:t>снег, как…;  детство, будто …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552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KVA\Pictures\shablon-knigi-prevyu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260648"/>
            <a:ext cx="8280920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09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effectLst/>
                <a:hlinkClick r:id="rId3"/>
              </a:rPr>
              <a:t>http://vintagestock.ru/product/17913343</a:t>
            </a:r>
            <a:r>
              <a:rPr lang="ru-RU" sz="1400" dirty="0" smtClean="0">
                <a:effectLst/>
              </a:rPr>
              <a:t> - портрет поэта </a:t>
            </a:r>
          </a:p>
          <a:p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lh3.ggpht.com/usw5t2obYp82Z-ebpTstrN4u5h5tjUnQKYRnSHrlbsalRZ537YimUHNDn5Ro0jYEY5-o2A=s85</a:t>
            </a:r>
            <a:r>
              <a:rPr lang="ru-RU" sz="1400" dirty="0" smtClean="0"/>
              <a:t> – обложка «Детство»</a:t>
            </a:r>
          </a:p>
          <a:p>
            <a:r>
              <a:rPr lang="ru-RU" sz="1400" dirty="0" smtClean="0">
                <a:effectLst/>
              </a:rPr>
              <a:t> </a:t>
            </a:r>
            <a:r>
              <a:rPr lang="en-US" sz="1400" dirty="0">
                <a:hlinkClick r:id="rId5"/>
              </a:rPr>
              <a:t>https://</a:t>
            </a:r>
            <a:r>
              <a:rPr lang="en-US" sz="1400" dirty="0" smtClean="0">
                <a:hlinkClick r:id="rId5"/>
              </a:rPr>
              <a:t>lh3.ggpht.com/fKiDOuSNNZ_l1dyhYE4424eE7Gt2pGEmUvea7Vmq0PhiO0-VlEmvi0WWKe10MyDstqqQ8dY=s85</a:t>
            </a:r>
            <a:r>
              <a:rPr lang="ru-RU" sz="1400" dirty="0" smtClean="0"/>
              <a:t> – обложка «Стихи и песни»</a:t>
            </a:r>
          </a:p>
          <a:p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lh3.ggpht.com/uWRhoS-EdnAslUBSF2d_sTRmTV_1WDE63BosZDQZN-eyIXxauAAYHEbmqL8JgXRzWOCTc4k=s85</a:t>
            </a:r>
            <a:r>
              <a:rPr lang="ru-RU" sz="1400" dirty="0" smtClean="0"/>
              <a:t> – обложка «Утро…»</a:t>
            </a:r>
          </a:p>
          <a:p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lh3.ggpht.com/d-LruWUqsU3-ZedKup1bBVVX9oiJLgzUB-BT17WScTxisbUWwBQdgVVgMEWNGIVBMg1s=s85</a:t>
            </a:r>
            <a:r>
              <a:rPr lang="ru-RU" sz="1400" dirty="0" smtClean="0"/>
              <a:t> – обложка «Белый снег…»</a:t>
            </a:r>
          </a:p>
          <a:p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lh4.ggpht.com/TnUkHjD4osAZmzKyq0D2ZX6Mz8EHaAnBthb3trAb-EwNjDZjM7zhDDy5mapGFfXBW82Cfg=s85</a:t>
            </a:r>
            <a:r>
              <a:rPr lang="ru-RU" sz="1400" dirty="0" smtClean="0"/>
              <a:t> – обложка «Стихотворения»</a:t>
            </a:r>
          </a:p>
          <a:p>
            <a:r>
              <a:rPr lang="en-US" sz="1400" dirty="0">
                <a:hlinkClick r:id="rId9"/>
              </a:rPr>
              <a:t>https://</a:t>
            </a:r>
            <a:r>
              <a:rPr lang="en-US" sz="1400" dirty="0" smtClean="0">
                <a:hlinkClick r:id="rId9"/>
              </a:rPr>
              <a:t>lh5.ggpht.com/Z7yAdIbTKtkMm6GKMmjk7dxucFrOeAmcMmI9NvLnvj7Puorb1I_mfeY0Uypxwbe8fAtHTw=s151</a:t>
            </a:r>
            <a:r>
              <a:rPr lang="ru-RU" sz="1400" dirty="0" smtClean="0"/>
              <a:t> – катание на санках</a:t>
            </a:r>
          </a:p>
          <a:p>
            <a:r>
              <a:rPr lang="en-US" sz="1400" dirty="0">
                <a:hlinkClick r:id="rId10"/>
              </a:rPr>
              <a:t>https://</a:t>
            </a:r>
            <a:r>
              <a:rPr lang="en-US" sz="1400" dirty="0" smtClean="0">
                <a:hlinkClick r:id="rId10"/>
              </a:rPr>
              <a:t>lh6.ggpht.com/pRDGZEHyRSgF29c6732dbzwy7-pfANLOwV1IVcAovsCcC10wIfzlTn5wP2Rz2JNHJSDYTXU=s110</a:t>
            </a:r>
            <a:r>
              <a:rPr lang="ru-RU" sz="1400" dirty="0" smtClean="0"/>
              <a:t> – дети</a:t>
            </a:r>
          </a:p>
          <a:p>
            <a:r>
              <a:rPr lang="en-US" sz="1400" dirty="0">
                <a:hlinkClick r:id="rId11"/>
              </a:rPr>
              <a:t>https://</a:t>
            </a:r>
            <a:r>
              <a:rPr lang="en-US" sz="1400" dirty="0" smtClean="0">
                <a:hlinkClick r:id="rId11"/>
              </a:rPr>
              <a:t>lh5.ggpht.com/JTi8cpK-CfcYl_nKFDL_sBH1hthwNS7gGeU_Ydtt5FTRFk1t6UPsDn18Gpvh7kkUf_t-DDk=s85</a:t>
            </a:r>
            <a:r>
              <a:rPr lang="ru-RU" sz="1400" dirty="0" smtClean="0"/>
              <a:t> - прялка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2573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VA\Pictures\shablon-knigi-prevy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590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b="1" dirty="0" smtClean="0">
                <a:solidFill>
                  <a:srgbClr val="7030A0"/>
                </a:solidFill>
              </a:rPr>
              <a:t>Иван Захарович Суриков </a:t>
            </a:r>
          </a:p>
          <a:p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                          </a:t>
            </a:r>
            <a:r>
              <a:rPr lang="ru-RU" sz="4000" b="1" dirty="0" smtClean="0">
                <a:solidFill>
                  <a:srgbClr val="7030A0"/>
                </a:solidFill>
              </a:rPr>
              <a:t>«Детство»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97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496944" cy="61926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             </a:t>
            </a:r>
            <a:endParaRPr lang="ru-RU" sz="2400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545624"/>
            <a:ext cx="36004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11960" y="1844824"/>
            <a:ext cx="474963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Родился Иван Захарович Суриков 6 апреля </a:t>
            </a:r>
          </a:p>
          <a:p>
            <a:r>
              <a:rPr lang="ru-RU" dirty="0" smtClean="0"/>
              <a:t>1841 года в деревне </a:t>
            </a:r>
            <a:r>
              <a:rPr lang="ru-RU" dirty="0" err="1" smtClean="0"/>
              <a:t>Новосёлово</a:t>
            </a:r>
            <a:r>
              <a:rPr lang="ru-RU" dirty="0" smtClean="0"/>
              <a:t> </a:t>
            </a:r>
            <a:r>
              <a:rPr lang="ru-RU" dirty="0" err="1" smtClean="0"/>
              <a:t>Ярославс</a:t>
            </a:r>
            <a:r>
              <a:rPr lang="ru-RU" dirty="0" smtClean="0"/>
              <a:t>-</a:t>
            </a:r>
          </a:p>
          <a:p>
            <a:r>
              <a:rPr lang="ru-RU" dirty="0"/>
              <a:t>к</a:t>
            </a:r>
            <a:r>
              <a:rPr lang="ru-RU" dirty="0" smtClean="0"/>
              <a:t>ой губернии.  В 1849 году отец завёл в Мо-</a:t>
            </a:r>
          </a:p>
          <a:p>
            <a:r>
              <a:rPr lang="ru-RU" dirty="0" err="1"/>
              <a:t>с</a:t>
            </a:r>
            <a:r>
              <a:rPr lang="ru-RU" dirty="0" err="1" smtClean="0"/>
              <a:t>кве</a:t>
            </a:r>
            <a:r>
              <a:rPr lang="ru-RU" dirty="0" smtClean="0"/>
              <a:t> небольшую лавку. Ваня самостоятельно </a:t>
            </a:r>
          </a:p>
          <a:p>
            <a:r>
              <a:rPr lang="ru-RU" dirty="0"/>
              <a:t>у</a:t>
            </a:r>
            <a:r>
              <a:rPr lang="ru-RU" dirty="0" smtClean="0"/>
              <a:t>чился грамоте и первые стихи начал писать</a:t>
            </a:r>
          </a:p>
          <a:p>
            <a:r>
              <a:rPr lang="ru-RU" dirty="0"/>
              <a:t>п</a:t>
            </a:r>
            <a:r>
              <a:rPr lang="ru-RU" dirty="0" smtClean="0"/>
              <a:t>од впечатлением прочитанных стихов</a:t>
            </a:r>
          </a:p>
          <a:p>
            <a:r>
              <a:rPr lang="ru-RU" dirty="0" smtClean="0"/>
              <a:t>А. С. </a:t>
            </a:r>
            <a:r>
              <a:rPr lang="ru-RU" dirty="0"/>
              <a:t>П</a:t>
            </a:r>
            <a:r>
              <a:rPr lang="ru-RU" dirty="0" smtClean="0"/>
              <a:t>ушкина.</a:t>
            </a:r>
          </a:p>
          <a:p>
            <a:r>
              <a:rPr lang="ru-RU" dirty="0" smtClean="0"/>
              <a:t>В 1862 году И. Суриков познакомился с </a:t>
            </a:r>
            <a:r>
              <a:rPr lang="ru-RU" dirty="0" err="1" smtClean="0"/>
              <a:t>Пле</a:t>
            </a:r>
            <a:r>
              <a:rPr lang="ru-RU" dirty="0" smtClean="0"/>
              <a:t>-</a:t>
            </a:r>
          </a:p>
          <a:p>
            <a:r>
              <a:rPr lang="ru-RU" dirty="0" err="1"/>
              <a:t>щ</a:t>
            </a:r>
            <a:r>
              <a:rPr lang="ru-RU" dirty="0" err="1" smtClean="0"/>
              <a:t>еевым</a:t>
            </a:r>
            <a:r>
              <a:rPr lang="ru-RU" dirty="0" smtClean="0"/>
              <a:t>, который оценил талант поэта-само-</a:t>
            </a:r>
          </a:p>
          <a:p>
            <a:r>
              <a:rPr lang="ru-RU" dirty="0" err="1"/>
              <a:t>у</a:t>
            </a:r>
            <a:r>
              <a:rPr lang="ru-RU" dirty="0" err="1" smtClean="0"/>
              <a:t>чки</a:t>
            </a:r>
            <a:r>
              <a:rPr lang="ru-RU" dirty="0" smtClean="0"/>
              <a:t> и помог опубликовать стихи.</a:t>
            </a:r>
          </a:p>
          <a:p>
            <a:r>
              <a:rPr lang="ru-RU" dirty="0" smtClean="0"/>
              <a:t>Многие стихи поэта посвящены русской при-</a:t>
            </a:r>
          </a:p>
          <a:p>
            <a:r>
              <a:rPr lang="ru-RU" dirty="0"/>
              <a:t>р</a:t>
            </a:r>
            <a:r>
              <a:rPr lang="ru-RU" dirty="0" smtClean="0"/>
              <a:t>оде и детям: «Утро», «Детство», «В ночном»,</a:t>
            </a:r>
          </a:p>
          <a:p>
            <a:r>
              <a:rPr lang="ru-RU" dirty="0" smtClean="0"/>
              <a:t>«Зима». А некоторые стихи стали народными</a:t>
            </a:r>
          </a:p>
          <a:p>
            <a:r>
              <a:rPr lang="ru-RU" dirty="0"/>
              <a:t>п</a:t>
            </a:r>
            <a:r>
              <a:rPr lang="ru-RU" dirty="0" smtClean="0"/>
              <a:t>еснями («Рябина», «Степь да степь кругом»).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82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VA\Pictures\shablon-knigi-prevyu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77" y="1650298"/>
            <a:ext cx="1930183" cy="250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624980"/>
            <a:ext cx="19050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650301"/>
            <a:ext cx="1872208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651666"/>
            <a:ext cx="1872208" cy="250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624980"/>
            <a:ext cx="1805174" cy="242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07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KVA\Pictures\shablon-knigi-prevyu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Детства прошлого картины!      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Только вы светлы: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Выступаете вы ярко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Из сердечной мглы.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Время детства золотое,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Юность без тревог!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Хоть бы день из этой жизни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Возвратить я мог!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Детство, нет тебе возврата!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Пронеслось, прошло;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Только в памяти живёшь ты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Ярко и светло.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3770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VA\Pictures\shablon-knigi-prevyu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1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над стихотворением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Беседа по содержанию</a:t>
            </a:r>
            <a:r>
              <a:rPr lang="ru-RU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Какой период жизни человека описан в стихотворении?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От чьего имени ведётся повествование?</a:t>
            </a:r>
          </a:p>
          <a:p>
            <a:pPr>
              <a:buFont typeface="Arial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Что говорит автор о своём детстве?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2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KVA\Pictures\shablon-knigi-prevyu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Первичное чтение стихотворения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Работа над текстом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Похожи ли  забавы крестьянских детей на ваши?</a:t>
            </a:r>
          </a:p>
          <a:p>
            <a:pPr marL="0" indent="0">
              <a:buNone/>
            </a:pPr>
            <a:r>
              <a:rPr lang="ru-RU" dirty="0" smtClean="0"/>
              <a:t>Какая из картин вам особенно запомнилась?</a:t>
            </a:r>
          </a:p>
          <a:p>
            <a:pPr marL="0" indent="0">
              <a:buNone/>
            </a:pPr>
            <a:r>
              <a:rPr lang="ru-RU" dirty="0" smtClean="0"/>
              <a:t>Прочитайте строчки, в которых представлена </a:t>
            </a:r>
          </a:p>
          <a:p>
            <a:pPr marL="0" indent="0">
              <a:buNone/>
            </a:pPr>
            <a:r>
              <a:rPr lang="ru-RU" dirty="0"/>
              <a:t>к</a:t>
            </a:r>
            <a:r>
              <a:rPr lang="ru-RU" dirty="0" smtClean="0"/>
              <a:t>артина: семья зимним вечером.</a:t>
            </a:r>
          </a:p>
          <a:p>
            <a:pPr marL="0" indent="0">
              <a:buNone/>
            </a:pPr>
            <a:r>
              <a:rPr lang="ru-RU" dirty="0" smtClean="0"/>
              <a:t>Найдите строки, которые говорят о большой любви мальчика к сказкам.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00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VA\Pictures\shablon-knigi-prevyu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Найдите сравнения в тексте.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Сравнение - </a:t>
            </a:r>
            <a:r>
              <a:rPr lang="ru-RU" dirty="0" smtClean="0"/>
              <a:t>стилистический приём, уподобление одного явления другому, подчёркивающие их общий признак.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80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VA\Pictures\shablon-knigi-prevyu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11" y="260648"/>
            <a:ext cx="828092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Словарная работа.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Ветхий</a:t>
            </a:r>
            <a:r>
              <a:rPr lang="ru-RU" b="1" i="1" dirty="0" smtClean="0"/>
              <a:t> – </a:t>
            </a:r>
            <a:r>
              <a:rPr lang="ru-RU" b="1" dirty="0" smtClean="0"/>
              <a:t>разрушающийся от старости,</a:t>
            </a:r>
          </a:p>
          <a:p>
            <a:pPr marL="0" indent="0">
              <a:buNone/>
            </a:pPr>
            <a:r>
              <a:rPr lang="ru-RU" b="1" dirty="0" smtClean="0"/>
              <a:t>   дряхлый.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Лапти – </a:t>
            </a:r>
            <a:r>
              <a:rPr lang="ru-RU" b="1" dirty="0" smtClean="0"/>
              <a:t>крестьянская обувь, сплетённая из</a:t>
            </a:r>
          </a:p>
          <a:p>
            <a:pPr marL="0" indent="0">
              <a:buNone/>
            </a:pPr>
            <a:r>
              <a:rPr lang="ru-RU" b="1" dirty="0" smtClean="0"/>
              <a:t>   лыка.</a:t>
            </a:r>
          </a:p>
          <a:p>
            <a:pPr marL="0" indent="0"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7030A0"/>
                </a:solidFill>
              </a:rPr>
              <a:t>Светец</a:t>
            </a:r>
            <a:r>
              <a:rPr lang="ru-RU" b="1" dirty="0" smtClean="0"/>
              <a:t> – церковная книга с перечнем        праздников и святых по дням их поминания.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7030A0"/>
                </a:solidFill>
              </a:rPr>
              <a:t>Омрачали</a:t>
            </a:r>
            <a:r>
              <a:rPr lang="ru-RU" b="1" dirty="0" smtClean="0"/>
              <a:t> – сделать мрачным, тёмным.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091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446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Работа над стихотворением</vt:lpstr>
      <vt:lpstr>Первичное чтение стихотворения </vt:lpstr>
      <vt:lpstr>Презентация PowerPoint</vt:lpstr>
      <vt:lpstr>Презентация PowerPoint</vt:lpstr>
      <vt:lpstr>Работа с иллюстрациями</vt:lpstr>
      <vt:lpstr>Презентация PowerPoint</vt:lpstr>
      <vt:lpstr>Тест</vt:lpstr>
      <vt:lpstr>Интернет-ресурсы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KVA</dc:creator>
  <cp:lastModifiedBy>KVA</cp:lastModifiedBy>
  <cp:revision>26</cp:revision>
  <dcterms:created xsi:type="dcterms:W3CDTF">2014-10-13T16:55:05Z</dcterms:created>
  <dcterms:modified xsi:type="dcterms:W3CDTF">2014-10-20T16:23:25Z</dcterms:modified>
</cp:coreProperties>
</file>