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5" r:id="rId2"/>
    <p:sldId id="277" r:id="rId3"/>
    <p:sldId id="278" r:id="rId4"/>
    <p:sldId id="281" r:id="rId5"/>
    <p:sldId id="282" r:id="rId6"/>
    <p:sldId id="283" r:id="rId7"/>
    <p:sldId id="257" r:id="rId8"/>
    <p:sldId id="261" r:id="rId9"/>
    <p:sldId id="262" r:id="rId10"/>
    <p:sldId id="263" r:id="rId11"/>
    <p:sldId id="264" r:id="rId12"/>
    <p:sldId id="276" r:id="rId13"/>
    <p:sldId id="284" r:id="rId14"/>
    <p:sldId id="285" r:id="rId15"/>
    <p:sldId id="286" r:id="rId16"/>
    <p:sldId id="274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0099"/>
    <a:srgbClr val="CCFF99"/>
    <a:srgbClr val="33CC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2895" autoAdjust="0"/>
  </p:normalViewPr>
  <p:slideViewPr>
    <p:cSldViewPr>
      <p:cViewPr>
        <p:scale>
          <a:sx n="60" d="100"/>
          <a:sy n="60" d="100"/>
        </p:scale>
        <p:origin x="-1830" y="-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48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49B32B-BDCC-4DBA-92F7-A688E0C92381}" type="datetimeFigureOut">
              <a:rPr lang="ru-RU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6E3C816-AC31-41AC-937A-E804892379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49AE4-E799-4499-A2A8-CFC4E7E2507F}" type="datetimeFigureOut">
              <a:rPr lang="ru-RU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6A4C3-D2D8-46C4-BCA0-B1F3D5520D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B5CE1-FC8B-4499-B3E8-AD8139371500}" type="datetimeFigureOut">
              <a:rPr lang="ru-RU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ECBF3-F43B-4D08-A3F4-E23737A9EA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4C8BC-149F-494C-8046-B0F780C6D773}" type="datetimeFigureOut">
              <a:rPr lang="ru-RU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ACCAA-D9D0-4DCA-82F9-59C5F5A310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D3E3A-4252-429F-B35D-D2B44DA18969}" type="datetimeFigureOut">
              <a:rPr lang="ru-RU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95772-D80D-45A4-9D96-711D2943E3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1ABC1-430E-4DC4-985B-6A1C10ACAFF5}" type="datetimeFigureOut">
              <a:rPr lang="ru-RU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25B4F-EECF-4740-AED6-4A413BBA04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9B297-3EDB-4992-886F-995ED706B6FB}" type="datetimeFigureOut">
              <a:rPr lang="ru-RU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A4D64-AD9D-4A7E-9409-E03EFCB01A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C026D-4D38-4213-8274-847ADE48232B}" type="datetimeFigureOut">
              <a:rPr lang="ru-RU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F3F96-8238-4069-B55D-34A2EA4702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F4395-9090-4B06-BF68-CAA336A948EB}" type="datetimeFigureOut">
              <a:rPr lang="ru-RU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AA4E1-31EF-49A5-B10E-CF4B63CC0A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C16A4-D165-4154-BAA1-4A4E3B2B88D3}" type="datetimeFigureOut">
              <a:rPr lang="ru-RU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947F8-B979-4AF9-ADC1-91D76BF73D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639C4-DA85-4E72-90C5-AAB15198634A}" type="datetimeFigureOut">
              <a:rPr lang="ru-RU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326CD-811F-4672-AA94-F2A81962D8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7EC1E-6381-407F-B89A-8C6CEFBC3676}" type="datetimeFigureOut">
              <a:rPr lang="ru-RU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86F67-41C6-42FE-B139-1B72D97D99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3DDF6A-3BF2-4936-8264-3D39400862D1}" type="datetimeFigureOut">
              <a:rPr lang="ru-RU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94C0F8-041D-46DF-961E-D061469291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I:\&#1054;&#1083;&#1077;&#1075;%20&#1040;&#1085;&#1086;&#1092;&#1088;&#1080;&#1077;&#1074;%20-%20&#1060;&#1091;&#1090;&#1073;&#1086;&#1083;&#1100;&#1085;&#1099;&#1081;%20&#1084;&#1103;&#1095;%20%20(audiopoisk.com)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image" Target="../media/image21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slide" Target="slide2.xml"/><Relationship Id="rId4" Type="http://schemas.openxmlformats.org/officeDocument/2006/relationships/slide" Target="slide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0.pn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http://kladraz.ru/zagadki-dlja-detei/zagadki-pro-sport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10.jpeg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image" Target="../media/image13.png"/><Relationship Id="rId5" Type="http://schemas.openxmlformats.org/officeDocument/2006/relationships/image" Target="../media/image15.jpeg"/><Relationship Id="rId10" Type="http://schemas.openxmlformats.org/officeDocument/2006/relationships/slide" Target="slide2.xml"/><Relationship Id="rId4" Type="http://schemas.openxmlformats.org/officeDocument/2006/relationships/slide" Target="slide10.xml"/><Relationship Id="rId9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ctrTitle"/>
          </p:nvPr>
        </p:nvSpPr>
        <p:spPr>
          <a:xfrm>
            <a:off x="533400" y="404813"/>
            <a:ext cx="7772400" cy="1736725"/>
          </a:xfrm>
        </p:spPr>
        <p:txBody>
          <a:bodyPr/>
          <a:lstStyle/>
          <a:p>
            <a:pPr eaLnBrk="1" hangingPunct="1"/>
            <a:endParaRPr lang="ru-RU" sz="2800" smtClean="0"/>
          </a:p>
        </p:txBody>
      </p:sp>
      <p:sp>
        <p:nvSpPr>
          <p:cNvPr id="14338" name="Rectangle 3"/>
          <p:cNvSpPr>
            <a:spLocks noGrp="1"/>
          </p:cNvSpPr>
          <p:nvPr>
            <p:ph type="subTitle" idx="1"/>
          </p:nvPr>
        </p:nvSpPr>
        <p:spPr>
          <a:xfrm>
            <a:off x="1046163" y="2365375"/>
            <a:ext cx="7772400" cy="4038600"/>
          </a:xfrm>
        </p:spPr>
        <p:txBody>
          <a:bodyPr/>
          <a:lstStyle/>
          <a:p>
            <a:pPr eaLnBrk="1" hangingPunct="1"/>
            <a:endParaRPr lang="ru-RU" smtClean="0">
              <a:solidFill>
                <a:schemeClr val="tx1"/>
              </a:solidFill>
            </a:endParaRPr>
          </a:p>
          <a:p>
            <a:pPr eaLnBrk="1" hangingPunct="1"/>
            <a:endParaRPr lang="ru-RU" smtClean="0">
              <a:solidFill>
                <a:schemeClr val="tx1"/>
              </a:solidFill>
            </a:endParaRPr>
          </a:p>
          <a:p>
            <a:pPr eaLnBrk="1" hangingPunct="1"/>
            <a:endParaRPr lang="ru-RU" smtClean="0">
              <a:solidFill>
                <a:schemeClr val="tx1"/>
              </a:solidFill>
            </a:endParaRPr>
          </a:p>
          <a:p>
            <a:pPr eaLnBrk="1" hangingPunct="1"/>
            <a:endParaRPr lang="ru-RU" smtClean="0">
              <a:solidFill>
                <a:schemeClr val="tx1"/>
              </a:solidFill>
            </a:endParaRPr>
          </a:p>
          <a:p>
            <a:pPr eaLnBrk="1" hangingPunct="1"/>
            <a:endParaRPr lang="ru-RU" smtClean="0">
              <a:solidFill>
                <a:schemeClr val="tx1"/>
              </a:solidFill>
            </a:endParaRPr>
          </a:p>
          <a:p>
            <a:pPr algn="r" eaLnBrk="1" hangingPunct="1">
              <a:spcBef>
                <a:spcPct val="0"/>
              </a:spcBef>
            </a:pPr>
            <a:r>
              <a:rPr lang="ru-RU" sz="1600" smtClean="0">
                <a:solidFill>
                  <a:schemeClr val="tx1"/>
                </a:solidFill>
              </a:rPr>
              <a:t>:</a:t>
            </a:r>
          </a:p>
          <a:p>
            <a:pPr algn="r" eaLnBrk="1" hangingPunct="1">
              <a:spcBef>
                <a:spcPct val="0"/>
              </a:spcBef>
            </a:pPr>
            <a:r>
              <a:rPr lang="ru-RU" sz="1600" smtClean="0">
                <a:solidFill>
                  <a:schemeClr val="tx1"/>
                </a:solidFill>
              </a:rPr>
              <a:t>Шабаловская Надежда Ивановна</a:t>
            </a:r>
          </a:p>
          <a:p>
            <a:pPr algn="r" eaLnBrk="1" hangingPunct="1">
              <a:spcBef>
                <a:spcPct val="0"/>
              </a:spcBef>
            </a:pPr>
            <a:r>
              <a:rPr lang="ru-RU" sz="1600" smtClean="0">
                <a:solidFill>
                  <a:schemeClr val="tx1"/>
                </a:solidFill>
                <a:latin typeface="Arial" charset="0"/>
              </a:rPr>
              <a:t>ГБДОУ д</a:t>
            </a:r>
            <a:r>
              <a:rPr lang="en-US" sz="1600" smtClean="0">
                <a:solidFill>
                  <a:schemeClr val="tx1"/>
                </a:solidFill>
                <a:latin typeface="Arial" charset="0"/>
              </a:rPr>
              <a:t>/</a:t>
            </a:r>
            <a:r>
              <a:rPr lang="ru-RU" sz="1600" smtClean="0">
                <a:solidFill>
                  <a:schemeClr val="tx1"/>
                </a:solidFill>
                <a:latin typeface="Arial" charset="0"/>
              </a:rPr>
              <a:t>с №5 Красногвардейского района города Санкт Петербурга </a:t>
            </a:r>
          </a:p>
          <a:p>
            <a:pPr algn="r" eaLnBrk="1" hangingPunct="1">
              <a:spcBef>
                <a:spcPct val="0"/>
              </a:spcBef>
            </a:pPr>
            <a:r>
              <a:rPr lang="ru-RU" sz="1600" smtClean="0">
                <a:solidFill>
                  <a:schemeClr val="tx1"/>
                </a:solidFill>
                <a:latin typeface="Arial" charset="0"/>
              </a:rPr>
              <a:t>           </a:t>
            </a:r>
            <a:endParaRPr lang="ru-RU" sz="2000" smtClean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49885" y="2492896"/>
            <a:ext cx="7588209" cy="792207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684561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Мой весёлый звонкий мяч</a:t>
            </a:r>
          </a:p>
        </p:txBody>
      </p:sp>
      <p:grpSp>
        <p:nvGrpSpPr>
          <p:cNvPr id="14340" name="Хорда 5"/>
          <p:cNvGrpSpPr>
            <a:grpSpLocks/>
          </p:cNvGrpSpPr>
          <p:nvPr/>
        </p:nvGrpSpPr>
        <p:grpSpPr bwMode="auto">
          <a:xfrm>
            <a:off x="0" y="2924175"/>
            <a:ext cx="7572375" cy="2676525"/>
            <a:chOff x="-776" y="2895"/>
            <a:chExt cx="5111" cy="1878"/>
          </a:xfrm>
        </p:grpSpPr>
        <p:pic>
          <p:nvPicPr>
            <p:cNvPr id="14350" name="Хорда 5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776" y="2895"/>
              <a:ext cx="5111" cy="1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51" name="Text Box 7"/>
            <p:cNvSpPr txBox="1">
              <a:spLocks noChangeArrowheads="1"/>
            </p:cNvSpPr>
            <p:nvPr/>
          </p:nvSpPr>
          <p:spPr bwMode="auto">
            <a:xfrm rot="5890026">
              <a:off x="1028" y="2236"/>
              <a:ext cx="1529" cy="3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pic>
        <p:nvPicPr>
          <p:cNvPr id="14341" name="Picture 7" descr="D:\рисунки111\МАЛЬЧИКИ\malch0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2638" y="3619500"/>
            <a:ext cx="1125537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3" descr="D:\рисунки111\мячики\mach03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8175" y="4581525"/>
            <a:ext cx="71437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787" name="Группа 44"/>
          <p:cNvGrpSpPr>
            <a:grpSpLocks/>
          </p:cNvGrpSpPr>
          <p:nvPr/>
        </p:nvGrpSpPr>
        <p:grpSpPr bwMode="auto">
          <a:xfrm>
            <a:off x="3230563" y="3360738"/>
            <a:ext cx="1071562" cy="1508125"/>
            <a:chOff x="3071802" y="2143116"/>
            <a:chExt cx="814926" cy="1081599"/>
          </a:xfrm>
        </p:grpSpPr>
        <p:pic>
          <p:nvPicPr>
            <p:cNvPr id="14348" name="Picture 5" descr="D:\рисунки111\ДЕВОЧКИ\deva64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071802" y="2143116"/>
              <a:ext cx="646056" cy="1081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9" name="Picture 10" descr="D:\рисунки111\мячики\delf03.jpg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DF9FA"/>
                </a:clrFrom>
                <a:clrTo>
                  <a:srgbClr val="FDF9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3828351">
              <a:off x="3440110" y="2140400"/>
              <a:ext cx="437116" cy="456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4" name="Picture 4" descr="D:\рисунки111\Картинки (МУСОР)\28\T12 - копия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3285103"/>
            <a:ext cx="629991" cy="952961"/>
          </a:xfrm>
          <a:prstGeom prst="rect">
            <a:avLst/>
          </a:prstGeom>
          <a:noFill/>
          <a:ln>
            <a:noFill/>
          </a:ln>
          <a:effectLst>
            <a:glow rad="139700">
              <a:srgbClr val="CCFF99">
                <a:alpha val="40000"/>
              </a:srgbClr>
            </a:glow>
          </a:effectLst>
        </p:spPr>
      </p:pic>
      <p:pic>
        <p:nvPicPr>
          <p:cNvPr id="35" name="Picture 4" descr="D:\рисунки111\Картинки (МУСОР)\28\T12 - копия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028095">
            <a:off x="5885744" y="4294005"/>
            <a:ext cx="680283" cy="531543"/>
          </a:xfrm>
          <a:prstGeom prst="rect">
            <a:avLst/>
          </a:prstGeom>
          <a:noFill/>
          <a:ln>
            <a:noFill/>
          </a:ln>
          <a:effectLst>
            <a:glow rad="139700">
              <a:srgbClr val="CCFF99">
                <a:alpha val="40000"/>
              </a:srgbClr>
            </a:glow>
          </a:effectLst>
        </p:spPr>
      </p:pic>
      <p:pic>
        <p:nvPicPr>
          <p:cNvPr id="49" name="Picture 4" descr="D:\рисунки111\Картинки (МУСОР)\28\T12 - копия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81188" y="3148619"/>
            <a:ext cx="1110452" cy="940269"/>
          </a:xfrm>
          <a:prstGeom prst="rect">
            <a:avLst/>
          </a:prstGeom>
          <a:noFill/>
          <a:ln>
            <a:noFill/>
          </a:ln>
          <a:effectLst>
            <a:glow rad="139700">
              <a:srgbClr val="CCFF99">
                <a:alpha val="40000"/>
              </a:srgbClr>
            </a:glow>
          </a:effectLst>
        </p:spPr>
      </p:pic>
      <p:pic>
        <p:nvPicPr>
          <p:cNvPr id="3" name="Олег Анофриев - Футбольный мяч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3352800" y="22098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3121E-6 L 4.44444E-6 -0.144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08906E-7 L -0.00329 0.0476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86834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Мячи-кенгуру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85888"/>
            <a:ext cx="8229600" cy="4757737"/>
          </a:xfrm>
          <a:prstGeom prst="round2SameRect">
            <a:avLst>
              <a:gd name="adj1" fmla="val 12893"/>
              <a:gd name="adj2" fmla="val 0"/>
            </a:avLst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865438" indent="-2333625" algn="just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000" dirty="0" smtClean="0">
                <a:solidFill>
                  <a:srgbClr val="000099"/>
                </a:solidFill>
              </a:rPr>
              <a:t>		</a:t>
            </a:r>
          </a:p>
          <a:p>
            <a:pPr marL="2865438" indent="-2333625" algn="just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sz="1000" dirty="0">
              <a:solidFill>
                <a:srgbClr val="000099"/>
              </a:solidFill>
            </a:endParaRPr>
          </a:p>
          <a:p>
            <a:pPr marL="2865438" indent="-2333625" algn="just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sz="1000" dirty="0" smtClean="0">
              <a:solidFill>
                <a:srgbClr val="000099"/>
              </a:solidFill>
            </a:endParaRPr>
          </a:p>
          <a:p>
            <a:pPr marL="2865438" indent="-2333625" algn="just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000" dirty="0">
                <a:solidFill>
                  <a:srgbClr val="000099"/>
                </a:solidFill>
              </a:rPr>
              <a:t>	</a:t>
            </a:r>
            <a:r>
              <a:rPr lang="ru-RU" sz="1000" dirty="0" smtClean="0">
                <a:solidFill>
                  <a:srgbClr val="000099"/>
                </a:solidFill>
              </a:rPr>
              <a:t>	</a:t>
            </a:r>
            <a:r>
              <a:rPr lang="ru-RU" sz="2800" dirty="0" smtClean="0">
                <a:solidFill>
                  <a:srgbClr val="000099"/>
                </a:solidFill>
              </a:rPr>
              <a:t>Мяч-кенгуру обычно достигает диаметра от 50 см до 60 см</a:t>
            </a:r>
            <a:r>
              <a:rPr lang="en-US" sz="2800" dirty="0" smtClean="0">
                <a:solidFill>
                  <a:srgbClr val="000099"/>
                </a:solidFill>
              </a:rPr>
              <a:t>.</a:t>
            </a:r>
            <a:r>
              <a:rPr lang="ru-RU" sz="2800" dirty="0" smtClean="0">
                <a:solidFill>
                  <a:srgbClr val="000099"/>
                </a:solidFill>
              </a:rPr>
              <a:t> 	</a:t>
            </a:r>
          </a:p>
          <a:p>
            <a:pPr marL="2865438" indent="-2333625" algn="just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800" dirty="0">
                <a:solidFill>
                  <a:srgbClr val="000099"/>
                </a:solidFill>
              </a:rPr>
              <a:t>	</a:t>
            </a:r>
            <a:r>
              <a:rPr lang="ru-RU" sz="2800" dirty="0" smtClean="0">
                <a:solidFill>
                  <a:srgbClr val="000099"/>
                </a:solidFill>
              </a:rPr>
              <a:t>	Мяч-кенгуру можно использовать для спортивных занятий, зарядки, веселых игр или прыгать просто так в свое удовольствие. </a:t>
            </a:r>
          </a:p>
          <a:p>
            <a:pPr marL="2865438" indent="-2333625" algn="just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200" dirty="0" smtClean="0">
                <a:solidFill>
                  <a:srgbClr val="000099"/>
                </a:solidFill>
              </a:rPr>
              <a:t>	</a:t>
            </a:r>
          </a:p>
        </p:txBody>
      </p:sp>
      <p:pic>
        <p:nvPicPr>
          <p:cNvPr id="6" name="Рисунок 5" descr="D:\игры с мячом\59061_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6329" b="-13918"/>
          <a:stretch>
            <a:fillRect/>
          </a:stretch>
        </p:blipFill>
        <p:spPr bwMode="auto">
          <a:xfrm>
            <a:off x="571500" y="1857375"/>
            <a:ext cx="228600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рисунки111\мячики\delf03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3FFF1"/>
              </a:clrFrom>
              <a:clrTo>
                <a:srgbClr val="F3FF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58188" y="6338888"/>
            <a:ext cx="4286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9778E-7 C 0.00069 -0.01688 -0.00035 -0.05042 0.01042 -0.06568 C 0.01736 -0.09135 0.01024 -0.06753 0.01337 -0.00994 C 0.01354 -0.00786 0.01424 -0.01411 0.01493 -0.01596 C 0.01701 -0.02151 0.02066 -0.02567 0.02396 -0.02983 C 0.02656 -0.04117 0.02951 -0.05204 0.03142 -0.0636 C 0.03837 -0.03307 0.03559 -0.04787 0.03142 0.02197 C 0.03125 0.02382 0.02934 0.01919 0.0283 0.01804 C 0.02691 0.01665 0.02552 0.01503 0.02396 0.01388 C 0.01892 0.01041 0.00747 0.00809 0.00747 0.00809 C 0.00521 -0.00046 0.00747 0.00254 2.5E-6 -3.9778E-7 Z " pathEditMode="relative" ptsTypes="fffffffffff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86834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Мячи для сухого бассейна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4757738"/>
          </a:xfrm>
          <a:prstGeom prst="round2SameRect">
            <a:avLst>
              <a:gd name="adj1" fmla="val 12893"/>
              <a:gd name="adj2" fmla="val 0"/>
            </a:avLst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2333625" indent="-2155825" algn="just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800" dirty="0" smtClean="0">
                <a:solidFill>
                  <a:srgbClr val="000099"/>
                </a:solidFill>
              </a:rPr>
              <a:t>		</a:t>
            </a:r>
          </a:p>
          <a:p>
            <a:pPr marL="2333625" indent="-2155825" algn="just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800" dirty="0">
                <a:solidFill>
                  <a:srgbClr val="000099"/>
                </a:solidFill>
              </a:rPr>
              <a:t>	</a:t>
            </a:r>
            <a:r>
              <a:rPr lang="ru-RU" sz="2800" dirty="0" smtClean="0">
                <a:solidFill>
                  <a:srgbClr val="000099"/>
                </a:solidFill>
              </a:rPr>
              <a:t>	Мячи для сухого бассейна имеют диаметр 8 см, бывают разных цветов. </a:t>
            </a:r>
            <a:endParaRPr lang="ru-RU" sz="2800" dirty="0">
              <a:solidFill>
                <a:srgbClr val="000099"/>
              </a:solidFill>
            </a:endParaRPr>
          </a:p>
          <a:p>
            <a:pPr marL="2333625" indent="-2155825" algn="just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800" dirty="0">
                <a:solidFill>
                  <a:srgbClr val="000099"/>
                </a:solidFill>
              </a:rPr>
              <a:t>	</a:t>
            </a:r>
            <a:r>
              <a:rPr lang="ru-RU" sz="2800" dirty="0" smtClean="0">
                <a:solidFill>
                  <a:srgbClr val="000099"/>
                </a:solidFill>
              </a:rPr>
              <a:t>	Сухие </a:t>
            </a:r>
            <a:r>
              <a:rPr lang="ru-RU" sz="2800" dirty="0">
                <a:solidFill>
                  <a:srgbClr val="000099"/>
                </a:solidFill>
              </a:rPr>
              <a:t>бассейны очень полезны для новорожденных. Это общий массаж, развитие вестибулярного аппарата, восторг и удовольствие ребенка на радость </a:t>
            </a:r>
            <a:r>
              <a:rPr lang="ru-RU" sz="2800" dirty="0" smtClean="0">
                <a:solidFill>
                  <a:srgbClr val="000099"/>
                </a:solidFill>
              </a:rPr>
              <a:t>родителям.</a:t>
            </a:r>
            <a:endParaRPr lang="ru-RU" sz="2800" dirty="0">
              <a:solidFill>
                <a:srgbClr val="000099"/>
              </a:solidFill>
            </a:endParaRPr>
          </a:p>
        </p:txBody>
      </p:sp>
      <p:pic>
        <p:nvPicPr>
          <p:cNvPr id="10" name="Picture 2" descr="D:\рисунки111\мячики\delf03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3FFF1"/>
              </a:clrFrom>
              <a:clrTo>
                <a:srgbClr val="F3FF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58188" y="6338888"/>
            <a:ext cx="4286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2" descr="http://im4-tub-ru.yandex.net/i?id=2279341-65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2144713"/>
            <a:ext cx="20478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6238875"/>
            <a:ext cx="228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>
          <a:xfrm>
            <a:off x="539750" y="476250"/>
            <a:ext cx="8229600" cy="1143000"/>
          </a:xfrm>
        </p:spPr>
        <p:txBody>
          <a:bodyPr/>
          <a:lstStyle/>
          <a:p>
            <a:pPr eaLnBrk="1" hangingPunct="1"/>
            <a:r>
              <a:rPr lang="ru-RU" sz="5400" b="1" smtClean="0">
                <a:latin typeface="Arial" charset="0"/>
                <a:cs typeface="Arial" charset="0"/>
              </a:rPr>
              <a:t>Игры и упражнения с мячом</a:t>
            </a:r>
          </a:p>
        </p:txBody>
      </p:sp>
      <p:sp>
        <p:nvSpPr>
          <p:cNvPr id="25602" name="Объект 1"/>
          <p:cNvSpPr>
            <a:spLocks noGrp="1"/>
          </p:cNvSpPr>
          <p:nvPr>
            <p:ph idx="1"/>
          </p:nvPr>
        </p:nvSpPr>
        <p:spPr>
          <a:xfrm>
            <a:off x="250825" y="2347913"/>
            <a:ext cx="4176713" cy="2593975"/>
          </a:xfrm>
        </p:spPr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u-RU" sz="2800" smtClean="0">
                <a:hlinkClick r:id="rId2" action="ppaction://hlinksldjump"/>
              </a:rPr>
              <a:t>Игра «Попади в воротца»</a:t>
            </a:r>
            <a:endParaRPr lang="ru-RU" sz="2800" smtClean="0"/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u-RU" sz="2800" smtClean="0">
                <a:hlinkClick r:id="rId3" action="ppaction://hlinksldjump"/>
              </a:rPr>
              <a:t>Упражнения с бросанием и ловлей</a:t>
            </a:r>
            <a:endParaRPr lang="ru-RU" sz="2800" smtClean="0"/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u-RU" sz="2800" smtClean="0">
                <a:hlinkClick r:id="rId4" action="ppaction://hlinksldjump"/>
              </a:rPr>
              <a:t>Игра «Прокати мяч»</a:t>
            </a:r>
            <a:endParaRPr lang="ru-RU" sz="2800" smtClean="0"/>
          </a:p>
        </p:txBody>
      </p:sp>
      <p:pic>
        <p:nvPicPr>
          <p:cNvPr id="25603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50" y="5876925"/>
            <a:ext cx="228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4663" y="2133600"/>
            <a:ext cx="4141787" cy="3105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Игра «</a:t>
            </a:r>
            <a:r>
              <a:rPr lang="ru-RU" u="sng" smtClean="0"/>
              <a:t>Попади в воротца</a:t>
            </a:r>
            <a:r>
              <a:rPr lang="ru-RU" smtClean="0"/>
              <a:t>»</a:t>
            </a:r>
          </a:p>
        </p:txBody>
      </p:sp>
      <p:sp>
        <p:nvSpPr>
          <p:cNvPr id="26626" name="Объект 2"/>
          <p:cNvSpPr>
            <a:spLocks noGrp="1"/>
          </p:cNvSpPr>
          <p:nvPr>
            <p:ph idx="1"/>
          </p:nvPr>
        </p:nvSpPr>
        <p:spPr>
          <a:xfrm>
            <a:off x="4356100" y="1600200"/>
            <a:ext cx="4330700" cy="452596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3000" smtClean="0"/>
              <a:t>Ребенок подходит к обозначенному воспитателем месту, наклоняется, берет один из лежащих на полу мячей и прокатывает его, стараясь попасть в воротца.</a:t>
            </a:r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5868144" y="6309320"/>
            <a:ext cx="2592288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dirty="0"/>
              <a:t>Игры и упражнения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925" y="1916113"/>
            <a:ext cx="3922713" cy="294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u="sng" smtClean="0"/>
              <a:t>Упражнения</a:t>
            </a:r>
            <a:r>
              <a:rPr lang="ru-RU" smtClean="0"/>
              <a:t> </a:t>
            </a:r>
            <a:r>
              <a:rPr lang="ru-RU" u="sng" smtClean="0"/>
              <a:t>с бросанием </a:t>
            </a:r>
            <a:br>
              <a:rPr lang="ru-RU" u="sng" smtClean="0"/>
            </a:br>
            <a:r>
              <a:rPr lang="ru-RU" u="sng" smtClean="0"/>
              <a:t>и</a:t>
            </a:r>
            <a:r>
              <a:rPr lang="ru-RU" smtClean="0"/>
              <a:t> </a:t>
            </a:r>
            <a:r>
              <a:rPr lang="ru-RU" u="sng" smtClean="0"/>
              <a:t>ловлей</a:t>
            </a:r>
          </a:p>
        </p:txBody>
      </p:sp>
      <p:sp>
        <p:nvSpPr>
          <p:cNvPr id="27650" name="Объект 2"/>
          <p:cNvSpPr>
            <a:spLocks noGrp="1"/>
          </p:cNvSpPr>
          <p:nvPr>
            <p:ph idx="1"/>
          </p:nvPr>
        </p:nvSpPr>
        <p:spPr>
          <a:xfrm>
            <a:off x="4427538" y="2247900"/>
            <a:ext cx="4259262" cy="3413125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3000" smtClean="0"/>
              <a:t>Учить бросать и ловить мяч, укреплять мелкую мускулатуру кистей рук, развивать глазомер, ловкость, координацию движений.</a:t>
            </a:r>
          </a:p>
        </p:txBody>
      </p:sp>
      <p:pic>
        <p:nvPicPr>
          <p:cNvPr id="27651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1375" y="5949950"/>
            <a:ext cx="270033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rcRect r="21754" b="30695"/>
          <a:stretch>
            <a:fillRect/>
          </a:stretch>
        </p:blipFill>
        <p:spPr bwMode="auto">
          <a:xfrm>
            <a:off x="250825" y="2276475"/>
            <a:ext cx="4033838" cy="2679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Игра «</a:t>
            </a:r>
            <a:r>
              <a:rPr lang="ru-RU" u="sng" smtClean="0"/>
              <a:t>Прокати мяч</a:t>
            </a:r>
            <a:r>
              <a:rPr lang="ru-RU" smtClean="0"/>
              <a:t>»</a:t>
            </a:r>
          </a:p>
        </p:txBody>
      </p:sp>
      <p:sp>
        <p:nvSpPr>
          <p:cNvPr id="28674" name="Объект 2"/>
          <p:cNvSpPr>
            <a:spLocks noGrp="1"/>
          </p:cNvSpPr>
          <p:nvPr>
            <p:ph idx="1"/>
          </p:nvPr>
        </p:nvSpPr>
        <p:spPr>
          <a:xfrm>
            <a:off x="4500563" y="1600200"/>
            <a:ext cx="4186237" cy="452596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3000" smtClean="0"/>
              <a:t>Дети сидят на полу, воспитатель прокатывает каждому мяч по очереди. Дети ловят мяч, затем катят его воспитателю.</a:t>
            </a:r>
          </a:p>
        </p:txBody>
      </p:sp>
      <p:pic>
        <p:nvPicPr>
          <p:cNvPr id="28675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1375" y="5949950"/>
            <a:ext cx="270033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5949950"/>
            <a:ext cx="228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1601788"/>
            <a:ext cx="3973512" cy="2979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213" y="765175"/>
            <a:ext cx="8229600" cy="5327650"/>
          </a:xfrm>
          <a:prstGeom prst="round2SameRect">
            <a:avLst>
              <a:gd name="adj1" fmla="val 12893"/>
              <a:gd name="adj2" fmla="val 0"/>
            </a:avLst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800" dirty="0" smtClean="0">
                <a:solidFill>
                  <a:srgbClr val="000099"/>
                </a:solidFill>
              </a:rPr>
              <a:t>	</a:t>
            </a:r>
            <a:endParaRPr lang="ru-RU" sz="1700" dirty="0" smtClean="0">
              <a:solidFill>
                <a:srgbClr val="000099"/>
              </a:solidFill>
            </a:endParaRPr>
          </a:p>
          <a:p>
            <a:pPr algn="just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dirty="0" smtClean="0">
              <a:solidFill>
                <a:schemeClr val="tx1"/>
              </a:solidFill>
              <a:hlinkClick r:id="rId2"/>
            </a:endParaRPr>
          </a:p>
          <a:p>
            <a:pPr algn="just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dirty="0" smtClean="0">
              <a:solidFill>
                <a:schemeClr val="tx1"/>
              </a:solidFill>
              <a:hlinkClick r:id="rId2"/>
            </a:endParaRPr>
          </a:p>
          <a:p>
            <a:pPr marL="514350" indent="-514350" algn="just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sz="2400" dirty="0">
                <a:solidFill>
                  <a:schemeClr val="tx1"/>
                </a:solidFill>
                <a:hlinkClick r:id="rId2"/>
              </a:rPr>
              <a:t>http://kladraz.ru/zagadki-dlja-detei/zagadki-pro-sport.html</a:t>
            </a:r>
          </a:p>
          <a:p>
            <a:pPr marL="514350" indent="-514350" algn="just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sz="2400" dirty="0" err="1" smtClean="0">
                <a:solidFill>
                  <a:schemeClr val="tx1"/>
                </a:solidFill>
              </a:rPr>
              <a:t>Кенеман</a:t>
            </a:r>
            <a:r>
              <a:rPr lang="ru-RU" sz="2400" dirty="0" smtClean="0">
                <a:solidFill>
                  <a:schemeClr val="tx1"/>
                </a:solidFill>
              </a:rPr>
              <a:t> А.В., </a:t>
            </a:r>
            <a:r>
              <a:rPr lang="ru-RU" sz="2400" dirty="0" err="1" smtClean="0">
                <a:solidFill>
                  <a:schemeClr val="tx1"/>
                </a:solidFill>
              </a:rPr>
              <a:t>Хухлаева</a:t>
            </a:r>
            <a:r>
              <a:rPr lang="ru-RU" sz="2400" dirty="0" smtClean="0">
                <a:solidFill>
                  <a:schemeClr val="tx1"/>
                </a:solidFill>
              </a:rPr>
              <a:t> Д.В. Теория и методика физического воспитания детей дошкольного возраста. – М.: Просвещение, 1978. – 270с.</a:t>
            </a:r>
          </a:p>
          <a:p>
            <a:pPr marL="514350" indent="-514350" algn="just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Подвижные игры. Сборник. – СПб.: Агентство образовательного сотрудничества, 2005. – 128с.</a:t>
            </a:r>
          </a:p>
          <a:p>
            <a:pPr marL="514350" indent="-514350" algn="just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Иллюстрации с мячами – источник заимствования неизвестен.</a:t>
            </a:r>
          </a:p>
          <a:p>
            <a:pPr marL="514350" indent="-514350" algn="just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Фотографии детей с мячами </a:t>
            </a:r>
            <a:r>
              <a:rPr lang="en-US" sz="2400" dirty="0" smtClean="0">
                <a:solidFill>
                  <a:schemeClr val="tx1"/>
                </a:solidFill>
              </a:rPr>
              <a:t>- </a:t>
            </a:r>
            <a:r>
              <a:rPr lang="ru-RU" sz="2400" dirty="0" smtClean="0">
                <a:solidFill>
                  <a:schemeClr val="tx1"/>
                </a:solidFill>
              </a:rPr>
              <a:t>групп</a:t>
            </a:r>
            <a:r>
              <a:rPr lang="ru-RU" sz="2400" dirty="0">
                <a:solidFill>
                  <a:schemeClr val="tx1"/>
                </a:solidFill>
              </a:rPr>
              <a:t>а</a:t>
            </a:r>
            <a:r>
              <a:rPr lang="ru-RU" sz="2400" dirty="0" smtClean="0">
                <a:solidFill>
                  <a:schemeClr val="tx1"/>
                </a:solidFill>
              </a:rPr>
              <a:t> №6 ГБДОУ №5 (пр. Энергетиков д.33).</a:t>
            </a:r>
          </a:p>
          <a:p>
            <a:pPr marL="514350" indent="-514350" algn="just" eaLnBrk="1" hangingPunct="1">
              <a:lnSpc>
                <a:spcPct val="80000"/>
              </a:lnSpc>
              <a:buFont typeface="+mj-lt"/>
              <a:buAutoNum type="arabicPeriod"/>
              <a:defRPr/>
            </a:pPr>
            <a:endParaRPr lang="ru-RU" sz="2400" dirty="0" smtClean="0">
              <a:solidFill>
                <a:schemeClr val="tx1"/>
              </a:solidFill>
            </a:endParaRPr>
          </a:p>
          <a:p>
            <a:pPr marL="514350" indent="-514350" algn="just" eaLnBrk="1" hangingPunct="1">
              <a:lnSpc>
                <a:spcPct val="80000"/>
              </a:lnSpc>
              <a:buFont typeface="+mj-lt"/>
              <a:buAutoNum type="arabicPeriod"/>
              <a:defRPr/>
            </a:pPr>
            <a:endParaRPr lang="ru-RU" sz="2400" dirty="0">
              <a:solidFill>
                <a:schemeClr val="tx1"/>
              </a:solidFill>
            </a:endParaRPr>
          </a:p>
          <a:p>
            <a:pPr marL="514350" indent="-514350" algn="just" eaLnBrk="1" hangingPunct="1">
              <a:lnSpc>
                <a:spcPct val="80000"/>
              </a:lnSpc>
              <a:buFont typeface="+mj-lt"/>
              <a:buAutoNum type="arabicPeriod"/>
              <a:defRPr/>
            </a:pPr>
            <a:endParaRPr lang="ru-RU" sz="2400" dirty="0" smtClean="0">
              <a:solidFill>
                <a:schemeClr val="tx1"/>
              </a:solidFill>
            </a:endParaRPr>
          </a:p>
          <a:p>
            <a:pPr marL="514350" indent="-514350" algn="just" eaLnBrk="1" hangingPunct="1">
              <a:lnSpc>
                <a:spcPct val="80000"/>
              </a:lnSpc>
              <a:buFont typeface="+mj-lt"/>
              <a:buAutoNum type="arabicPeriod"/>
              <a:defRPr/>
            </a:pPr>
            <a:endParaRPr lang="ru-RU" sz="2400" dirty="0">
              <a:solidFill>
                <a:schemeClr val="tx1"/>
              </a:solidFill>
            </a:endParaRPr>
          </a:p>
          <a:p>
            <a:pPr marL="514350" indent="-514350" algn="just" eaLnBrk="1" hangingPunct="1">
              <a:lnSpc>
                <a:spcPct val="80000"/>
              </a:lnSpc>
              <a:buFont typeface="+mj-lt"/>
              <a:buAutoNum type="arabicPeriod"/>
              <a:defRPr/>
            </a:pPr>
            <a:endParaRPr lang="ru-RU" sz="2400" dirty="0" smtClean="0">
              <a:solidFill>
                <a:schemeClr val="tx1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b="1" i="1" dirty="0" smtClean="0">
              <a:solidFill>
                <a:schemeClr val="tx1"/>
              </a:solidFill>
            </a:endParaRPr>
          </a:p>
          <a:p>
            <a:pPr algn="just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sz="1700" dirty="0" smtClean="0">
              <a:solidFill>
                <a:srgbClr val="000099"/>
              </a:solidFill>
            </a:endParaRPr>
          </a:p>
          <a:p>
            <a:pPr algn="just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sz="1700" dirty="0" smtClean="0">
              <a:solidFill>
                <a:srgbClr val="000099"/>
              </a:solidFill>
            </a:endParaRPr>
          </a:p>
          <a:p>
            <a:pPr algn="just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700" dirty="0" smtClean="0">
                <a:solidFill>
                  <a:srgbClr val="000099"/>
                </a:solidFill>
              </a:rPr>
              <a:t> 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sz="1700" dirty="0" smtClean="0">
              <a:solidFill>
                <a:srgbClr val="000099"/>
              </a:solidFill>
            </a:endParaRPr>
          </a:p>
          <a:p>
            <a:pPr algn="just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sz="1700" dirty="0" smtClean="0">
              <a:solidFill>
                <a:srgbClr val="000099"/>
              </a:solidFill>
            </a:endParaRPr>
          </a:p>
          <a:p>
            <a:pPr algn="just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sz="1700" dirty="0" smtClean="0">
              <a:solidFill>
                <a:srgbClr val="000099"/>
              </a:solidFill>
            </a:endParaRPr>
          </a:p>
        </p:txBody>
      </p:sp>
      <p:pic>
        <p:nvPicPr>
          <p:cNvPr id="10" name="Picture 2" descr="D:\рисунки111\мячики\delf03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3FFF1"/>
              </a:clrFrom>
              <a:clrTo>
                <a:srgbClr val="F3FF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58188" y="6338888"/>
            <a:ext cx="4286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Box 1"/>
          <p:cNvSpPr txBox="1">
            <a:spLocks noChangeArrowheads="1"/>
          </p:cNvSpPr>
          <p:nvPr/>
        </p:nvSpPr>
        <p:spPr bwMode="auto">
          <a:xfrm>
            <a:off x="1835150" y="1074738"/>
            <a:ext cx="530701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400"/>
              <a:t>Список литературы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u="sng" smtClean="0"/>
              <a:t>Карта экскурсии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5400" b="1" smtClean="0"/>
              <a:t>МЯЧ</a:t>
            </a:r>
          </a:p>
          <a:p>
            <a:pPr marL="0" indent="0" eaLnBrk="1" hangingPunct="1">
              <a:buFont typeface="Arial" charset="0"/>
              <a:buNone/>
            </a:pPr>
            <a:endParaRPr lang="ru-RU" smtClean="0"/>
          </a:p>
        </p:txBody>
      </p:sp>
      <p:sp>
        <p:nvSpPr>
          <p:cNvPr id="6" name="Прямоугольник 5">
            <a:hlinkClick r:id="" action="ppaction://hlinkshowjump?jump=nextslide"/>
          </p:cNvPr>
          <p:cNvSpPr/>
          <p:nvPr/>
        </p:nvSpPr>
        <p:spPr>
          <a:xfrm>
            <a:off x="755650" y="3043238"/>
            <a:ext cx="2286000" cy="14763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>
                <a:solidFill>
                  <a:prstClr val="black"/>
                </a:solidFill>
                <a:hlinkClick r:id="" action="ppaction://hlinkshowjump?jump=nextslide"/>
              </a:rPr>
              <a:t>Мячи для спортивных игр</a:t>
            </a:r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63938" y="4213225"/>
            <a:ext cx="2192337" cy="1016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>
                <a:solidFill>
                  <a:prstClr val="black"/>
                </a:solidFill>
                <a:hlinkClick r:id="rId2" action="ppaction://hlinksldjump"/>
              </a:rPr>
              <a:t>Размеры мячей</a:t>
            </a:r>
            <a:endParaRPr lang="ru-RU" sz="300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00788" y="3032125"/>
            <a:ext cx="2286000" cy="14763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>
                <a:solidFill>
                  <a:prstClr val="black"/>
                </a:solidFill>
                <a:hlinkClick r:id="rId3" action="ppaction://hlinksldjump"/>
              </a:rPr>
              <a:t>Игры и упражнения с мячом</a:t>
            </a:r>
            <a:endParaRPr lang="ru-RU" sz="3000" dirty="0">
              <a:solidFill>
                <a:prstClr val="black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916238" y="2349500"/>
            <a:ext cx="863600" cy="6937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660900" y="2349500"/>
            <a:ext cx="0" cy="15700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364163" y="2349500"/>
            <a:ext cx="1008062" cy="6937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3" descr="Каким бывает мяч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088" y="2349500"/>
            <a:ext cx="2309812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Рисунок 4" descr="Каким бывает мяч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3789363"/>
            <a:ext cx="2411413" cy="241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Рисунок 5" descr="Каким бывает мяч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37275" y="2303463"/>
            <a:ext cx="2336800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12"/>
          <p:cNvSpPr txBox="1">
            <a:spLocks noChangeArrowheads="1"/>
          </p:cNvSpPr>
          <p:nvPr/>
        </p:nvSpPr>
        <p:spPr bwMode="auto">
          <a:xfrm>
            <a:off x="2339975" y="836613"/>
            <a:ext cx="4392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6389" name="Text Box 13"/>
          <p:cNvSpPr txBox="1">
            <a:spLocks noChangeArrowheads="1"/>
          </p:cNvSpPr>
          <p:nvPr/>
        </p:nvSpPr>
        <p:spPr bwMode="auto">
          <a:xfrm>
            <a:off x="1998663" y="765175"/>
            <a:ext cx="50212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 b="1"/>
              <a:t>Виды мячей</a:t>
            </a:r>
          </a:p>
        </p:txBody>
      </p:sp>
      <p:sp>
        <p:nvSpPr>
          <p:cNvPr id="16390" name="Rectangle 14"/>
          <p:cNvSpPr>
            <a:spLocks noChangeArrowheads="1"/>
          </p:cNvSpPr>
          <p:nvPr/>
        </p:nvSpPr>
        <p:spPr bwMode="auto">
          <a:xfrm>
            <a:off x="1743075" y="4935538"/>
            <a:ext cx="457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000099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339975" y="1557338"/>
            <a:ext cx="792163" cy="5032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532313" y="1692275"/>
            <a:ext cx="3175" cy="16970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516688" y="1557338"/>
            <a:ext cx="738187" cy="5032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>
            <a:hlinkClick r:id="rId8" action="ppaction://hlinksldjump"/>
          </p:cNvPr>
          <p:cNvSpPr txBox="1"/>
          <p:nvPr/>
        </p:nvSpPr>
        <p:spPr>
          <a:xfrm>
            <a:off x="6885202" y="6200948"/>
            <a:ext cx="2112245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dirty="0"/>
              <a:t>Карта экскурсии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Рисунок 3" descr="Каким бывает мяч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650" y="2774950"/>
            <a:ext cx="2695575" cy="250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 Box 12"/>
          <p:cNvSpPr txBox="1">
            <a:spLocks noChangeArrowheads="1"/>
          </p:cNvSpPr>
          <p:nvPr/>
        </p:nvSpPr>
        <p:spPr bwMode="auto">
          <a:xfrm>
            <a:off x="2339975" y="836613"/>
            <a:ext cx="4392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508000" y="333375"/>
            <a:ext cx="8167688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i="1"/>
              <a:t>Кто знает, как называется мяч и в какую игру им играют?</a:t>
            </a:r>
          </a:p>
        </p:txBody>
      </p:sp>
      <p:sp>
        <p:nvSpPr>
          <p:cNvPr id="17412" name="Rectangle 14"/>
          <p:cNvSpPr>
            <a:spLocks noChangeArrowheads="1"/>
          </p:cNvSpPr>
          <p:nvPr/>
        </p:nvSpPr>
        <p:spPr bwMode="auto">
          <a:xfrm>
            <a:off x="1743075" y="4935538"/>
            <a:ext cx="457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000099"/>
              </a:solidFill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362450" y="2997200"/>
            <a:ext cx="4321175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2200">
                <a:solidFill>
                  <a:srgbClr val="000000"/>
                </a:solidFill>
              </a:rPr>
              <a:t>Соберем команду в школе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2200">
                <a:solidFill>
                  <a:srgbClr val="000000"/>
                </a:solidFill>
              </a:rPr>
              <a:t>И найдем большое поле.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2200">
                <a:solidFill>
                  <a:srgbClr val="000000"/>
                </a:solidFill>
              </a:rPr>
              <a:t>Пробиваем угловой -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2200">
                <a:solidFill>
                  <a:srgbClr val="000000"/>
                </a:solidFill>
              </a:rPr>
              <a:t>Забиваем головой!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2200">
                <a:solidFill>
                  <a:srgbClr val="000000"/>
                </a:solidFill>
              </a:rPr>
              <a:t>И в воротах пятый гол!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2200">
                <a:solidFill>
                  <a:srgbClr val="000000"/>
                </a:solidFill>
              </a:rPr>
              <a:t>Очень любим мы...</a:t>
            </a:r>
            <a:r>
              <a:rPr lang="en-US" sz="2200">
                <a:solidFill>
                  <a:srgbClr val="000000"/>
                </a:solidFill>
              </a:rPr>
              <a:t>    </a:t>
            </a:r>
            <a:endParaRPr lang="ru-RU" sz="220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ru-RU" sz="220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</a:rPr>
              <a:t>(</a:t>
            </a:r>
            <a:r>
              <a:rPr lang="ru-RU">
                <a:solidFill>
                  <a:srgbClr val="000000"/>
                </a:solidFill>
              </a:rPr>
              <a:t>Футбол)</a:t>
            </a: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6876256" y="6165304"/>
            <a:ext cx="1806683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hlinkClick r:id="rId2" action="ppaction://hlinksldjump"/>
              </a:rPr>
              <a:t>Виды мячей</a:t>
            </a:r>
            <a:endParaRPr lang="ru-RU" dirty="0"/>
          </a:p>
        </p:txBody>
      </p:sp>
      <p:sp>
        <p:nvSpPr>
          <p:cNvPr id="17417" name="TextBox 6"/>
          <p:cNvSpPr txBox="1">
            <a:spLocks noChangeArrowheads="1"/>
          </p:cNvSpPr>
          <p:nvPr/>
        </p:nvSpPr>
        <p:spPr bwMode="auto">
          <a:xfrm>
            <a:off x="7885113" y="6565900"/>
            <a:ext cx="431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Рисунок 4" descr="Каким бывает мяч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638" y="2781300"/>
            <a:ext cx="2547937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 Box 12"/>
          <p:cNvSpPr txBox="1">
            <a:spLocks noChangeArrowheads="1"/>
          </p:cNvSpPr>
          <p:nvPr/>
        </p:nvSpPr>
        <p:spPr bwMode="auto">
          <a:xfrm>
            <a:off x="2339975" y="836613"/>
            <a:ext cx="4392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508000" y="333375"/>
            <a:ext cx="8167688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i="1"/>
              <a:t>Кто знает, как называется мяч и в какую игру им играют?</a:t>
            </a:r>
          </a:p>
        </p:txBody>
      </p:sp>
      <p:sp>
        <p:nvSpPr>
          <p:cNvPr id="18436" name="Rectangle 14"/>
          <p:cNvSpPr>
            <a:spLocks noChangeArrowheads="1"/>
          </p:cNvSpPr>
          <p:nvPr/>
        </p:nvSpPr>
        <p:spPr bwMode="auto">
          <a:xfrm>
            <a:off x="1743075" y="4935538"/>
            <a:ext cx="457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000099"/>
              </a:solidFill>
            </a:endParaRP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227513" y="2813050"/>
            <a:ext cx="4176712" cy="313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90500"/>
            <a:r>
              <a:rPr lang="ru-RU" sz="2200">
                <a:solidFill>
                  <a:srgbClr val="000000"/>
                </a:solidFill>
              </a:rPr>
              <a:t>В этом спорте игроки</a:t>
            </a:r>
          </a:p>
          <a:p>
            <a:pPr indent="190500"/>
            <a:r>
              <a:rPr lang="ru-RU" sz="2200">
                <a:solidFill>
                  <a:srgbClr val="000000"/>
                </a:solidFill>
              </a:rPr>
              <a:t>Все ловки и высоки.</a:t>
            </a:r>
          </a:p>
          <a:p>
            <a:pPr indent="190500"/>
            <a:r>
              <a:rPr lang="ru-RU" sz="2200">
                <a:solidFill>
                  <a:srgbClr val="000000"/>
                </a:solidFill>
              </a:rPr>
              <a:t>Любят в мяч они играть</a:t>
            </a:r>
          </a:p>
          <a:p>
            <a:pPr indent="190500"/>
            <a:r>
              <a:rPr lang="ru-RU" sz="2200">
                <a:solidFill>
                  <a:srgbClr val="000000"/>
                </a:solidFill>
              </a:rPr>
              <a:t>И в кольцо его кидать.</a:t>
            </a:r>
          </a:p>
          <a:p>
            <a:pPr indent="190500"/>
            <a:r>
              <a:rPr lang="ru-RU" sz="2200">
                <a:solidFill>
                  <a:srgbClr val="000000"/>
                </a:solidFill>
              </a:rPr>
              <a:t>Мячик звонко бьет об пол,</a:t>
            </a:r>
          </a:p>
          <a:p>
            <a:pPr indent="190500"/>
            <a:r>
              <a:rPr lang="ru-RU" sz="2200">
                <a:solidFill>
                  <a:srgbClr val="000000"/>
                </a:solidFill>
              </a:rPr>
              <a:t>Значит, это... </a:t>
            </a:r>
          </a:p>
          <a:p>
            <a:pPr indent="190500"/>
            <a:endParaRPr lang="ru-RU" sz="2200">
              <a:solidFill>
                <a:srgbClr val="000000"/>
              </a:solidFill>
            </a:endParaRPr>
          </a:p>
          <a:p>
            <a:pPr indent="190500"/>
            <a:endParaRPr lang="ru-RU" sz="2200">
              <a:solidFill>
                <a:srgbClr val="000000"/>
              </a:solidFill>
            </a:endParaRPr>
          </a:p>
          <a:p>
            <a:pPr indent="190500"/>
            <a:r>
              <a:rPr lang="ru-RU">
                <a:solidFill>
                  <a:srgbClr val="000000"/>
                </a:solidFill>
              </a:rPr>
              <a:t>(Баскетбол)</a:t>
            </a:r>
          </a:p>
        </p:txBody>
      </p:sp>
      <p:pic>
        <p:nvPicPr>
          <p:cNvPr id="18438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2588" y="6053138"/>
            <a:ext cx="19145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Рисунок 5" descr="Каким бывает мяч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550" y="3049588"/>
            <a:ext cx="2459038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 Box 12"/>
          <p:cNvSpPr txBox="1">
            <a:spLocks noChangeArrowheads="1"/>
          </p:cNvSpPr>
          <p:nvPr/>
        </p:nvSpPr>
        <p:spPr bwMode="auto">
          <a:xfrm>
            <a:off x="2339975" y="836613"/>
            <a:ext cx="4392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508000" y="333375"/>
            <a:ext cx="8167688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i="1"/>
              <a:t>Кто знает, как называется мяч и в какую игру им играют?</a:t>
            </a:r>
          </a:p>
        </p:txBody>
      </p:sp>
      <p:sp>
        <p:nvSpPr>
          <p:cNvPr id="19460" name="Rectangle 14"/>
          <p:cNvSpPr>
            <a:spLocks noChangeArrowheads="1"/>
          </p:cNvSpPr>
          <p:nvPr/>
        </p:nvSpPr>
        <p:spPr bwMode="auto">
          <a:xfrm>
            <a:off x="1743075" y="4935538"/>
            <a:ext cx="457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000099"/>
              </a:solidFill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029075" y="2852738"/>
            <a:ext cx="427672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90500"/>
            <a:r>
              <a:rPr lang="ru-RU" sz="2200">
                <a:solidFill>
                  <a:srgbClr val="000000"/>
                </a:solidFill>
              </a:rPr>
              <a:t>Здесь команда побеждает,</a:t>
            </a:r>
          </a:p>
          <a:p>
            <a:pPr indent="190500"/>
            <a:r>
              <a:rPr lang="ru-RU" sz="2200">
                <a:solidFill>
                  <a:srgbClr val="000000"/>
                </a:solidFill>
              </a:rPr>
              <a:t>Если мячик не роняет.</a:t>
            </a:r>
          </a:p>
          <a:p>
            <a:pPr indent="190500"/>
            <a:r>
              <a:rPr lang="ru-RU" sz="2200">
                <a:solidFill>
                  <a:srgbClr val="000000"/>
                </a:solidFill>
              </a:rPr>
              <a:t>Он летит с подачи метко</a:t>
            </a:r>
          </a:p>
          <a:p>
            <a:pPr indent="190500"/>
            <a:r>
              <a:rPr lang="ru-RU" sz="2200">
                <a:solidFill>
                  <a:srgbClr val="000000"/>
                </a:solidFill>
              </a:rPr>
              <a:t>Не в ворота - через сетку.</a:t>
            </a:r>
          </a:p>
          <a:p>
            <a:pPr indent="190500"/>
            <a:r>
              <a:rPr lang="ru-RU" sz="2200">
                <a:solidFill>
                  <a:srgbClr val="000000"/>
                </a:solidFill>
              </a:rPr>
              <a:t>И площадка, а не поле</a:t>
            </a:r>
          </a:p>
          <a:p>
            <a:pPr indent="190500"/>
            <a:r>
              <a:rPr lang="ru-RU" sz="2200">
                <a:solidFill>
                  <a:srgbClr val="000000"/>
                </a:solidFill>
              </a:rPr>
              <a:t>У спортсменов в...  </a:t>
            </a:r>
          </a:p>
          <a:p>
            <a:pPr indent="190500"/>
            <a:endParaRPr lang="ru-RU" sz="2200">
              <a:solidFill>
                <a:srgbClr val="000000"/>
              </a:solidFill>
            </a:endParaRPr>
          </a:p>
          <a:p>
            <a:pPr indent="190500"/>
            <a:endParaRPr lang="ru-RU" sz="2200">
              <a:solidFill>
                <a:srgbClr val="000000"/>
              </a:solidFill>
            </a:endParaRPr>
          </a:p>
          <a:p>
            <a:pPr indent="190500"/>
            <a:r>
              <a:rPr lang="ru-RU">
                <a:solidFill>
                  <a:srgbClr val="000000"/>
                </a:solidFill>
              </a:rPr>
              <a:t>(Волейбол)</a:t>
            </a:r>
          </a:p>
        </p:txBody>
      </p:sp>
      <p:pic>
        <p:nvPicPr>
          <p:cNvPr id="19462" name="Picture 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2588" y="6069013"/>
            <a:ext cx="19145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5" y="6062663"/>
            <a:ext cx="2286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6" descr="D:\игры с мячом\мяч гимнастический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4456" t="-6435" r="-8911" b="-4950"/>
          <a:stretch>
            <a:fillRect/>
          </a:stretch>
        </p:blipFill>
        <p:spPr bwMode="auto">
          <a:xfrm>
            <a:off x="2660650" y="4133850"/>
            <a:ext cx="11430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Рисунок 7" descr="D:\игры с мячом\59061_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6329" b="-13918"/>
          <a:stretch>
            <a:fillRect/>
          </a:stretch>
        </p:blipFill>
        <p:spPr bwMode="auto">
          <a:xfrm rot="-910947">
            <a:off x="387350" y="2084388"/>
            <a:ext cx="2122488" cy="17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10" descr="D:\игры с мячом\мяч массажный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-9650"/>
          <a:stretch>
            <a:fillRect/>
          </a:stretch>
        </p:blipFill>
        <p:spPr bwMode="auto">
          <a:xfrm>
            <a:off x="7524750" y="3670300"/>
            <a:ext cx="92868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12"/>
          <p:cNvSpPr txBox="1">
            <a:spLocks noChangeArrowheads="1"/>
          </p:cNvSpPr>
          <p:nvPr/>
        </p:nvSpPr>
        <p:spPr bwMode="auto">
          <a:xfrm>
            <a:off x="2339975" y="836613"/>
            <a:ext cx="4392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0485" name="Text Box 13"/>
          <p:cNvSpPr txBox="1">
            <a:spLocks noChangeArrowheads="1"/>
          </p:cNvSpPr>
          <p:nvPr/>
        </p:nvSpPr>
        <p:spPr bwMode="auto">
          <a:xfrm>
            <a:off x="1403350" y="765175"/>
            <a:ext cx="6121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 b="1"/>
              <a:t>Размеры мячей</a:t>
            </a:r>
          </a:p>
        </p:txBody>
      </p:sp>
      <p:sp>
        <p:nvSpPr>
          <p:cNvPr id="20486" name="Rectangle 14"/>
          <p:cNvSpPr>
            <a:spLocks noChangeArrowheads="1"/>
          </p:cNvSpPr>
          <p:nvPr/>
        </p:nvSpPr>
        <p:spPr bwMode="auto">
          <a:xfrm>
            <a:off x="971550" y="4005263"/>
            <a:ext cx="457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000099"/>
              </a:solidFill>
            </a:endParaRPr>
          </a:p>
        </p:txBody>
      </p:sp>
      <p:pic>
        <p:nvPicPr>
          <p:cNvPr id="20487" name="Picture 6" descr="http://im4-tub-ru.yandex.net/i?id=2279341-65-72&amp;n=2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577621">
            <a:off x="4524375" y="2262188"/>
            <a:ext cx="20478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TextBox 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557213" y="3773488"/>
            <a:ext cx="17827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hlinkClick r:id="rId4" action="ppaction://hlinksldjump"/>
              </a:rPr>
              <a:t>Мячи-кенгуру</a:t>
            </a:r>
            <a:endParaRPr lang="ru-RU"/>
          </a:p>
        </p:txBody>
      </p:sp>
      <p:sp>
        <p:nvSpPr>
          <p:cNvPr id="20489" name="TextBox 3"/>
          <p:cNvSpPr txBox="1">
            <a:spLocks noChangeArrowheads="1"/>
          </p:cNvSpPr>
          <p:nvPr/>
        </p:nvSpPr>
        <p:spPr bwMode="auto">
          <a:xfrm>
            <a:off x="2635250" y="5219700"/>
            <a:ext cx="21018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hlinkClick r:id="rId2" action="ppaction://hlinksldjump"/>
              </a:rPr>
              <a:t>Гимнастические</a:t>
            </a:r>
          </a:p>
          <a:p>
            <a:r>
              <a:rPr lang="ru-RU">
                <a:hlinkClick r:id="rId2" action="ppaction://hlinksldjump"/>
              </a:rPr>
              <a:t>мячи</a:t>
            </a:r>
            <a:endParaRPr lang="ru-RU"/>
          </a:p>
        </p:txBody>
      </p:sp>
      <p:sp>
        <p:nvSpPr>
          <p:cNvPr id="20490" name="TextBox 4"/>
          <p:cNvSpPr txBox="1">
            <a:spLocks noChangeArrowheads="1"/>
          </p:cNvSpPr>
          <p:nvPr/>
        </p:nvSpPr>
        <p:spPr bwMode="auto">
          <a:xfrm>
            <a:off x="4425950" y="3479800"/>
            <a:ext cx="21193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hlinkClick r:id="rId9" action="ppaction://hlinksldjump"/>
              </a:rPr>
              <a:t>Мячи для </a:t>
            </a:r>
          </a:p>
          <a:p>
            <a:r>
              <a:rPr lang="ru-RU">
                <a:hlinkClick r:id="rId9" action="ppaction://hlinksldjump"/>
              </a:rPr>
              <a:t>сухого бассейна</a:t>
            </a:r>
            <a:endParaRPr lang="ru-RU"/>
          </a:p>
        </p:txBody>
      </p:sp>
      <p:sp>
        <p:nvSpPr>
          <p:cNvPr id="20491" name="TextBox 5"/>
          <p:cNvSpPr txBox="1">
            <a:spLocks noChangeArrowheads="1"/>
          </p:cNvSpPr>
          <p:nvPr/>
        </p:nvSpPr>
        <p:spPr bwMode="auto">
          <a:xfrm>
            <a:off x="6948488" y="4665663"/>
            <a:ext cx="16525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hlinkClick r:id="rId6" action="ppaction://hlinksldjump"/>
              </a:rPr>
              <a:t>Массажные </a:t>
            </a:r>
          </a:p>
          <a:p>
            <a:r>
              <a:rPr lang="ru-RU">
                <a:hlinkClick r:id="rId6" action="ppaction://hlinksldjump"/>
              </a:rPr>
              <a:t>мячи</a:t>
            </a:r>
            <a:endParaRPr lang="ru-RU"/>
          </a:p>
        </p:txBody>
      </p:sp>
      <p:pic>
        <p:nvPicPr>
          <p:cNvPr id="20492" name="Picture 8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537325" y="6092825"/>
            <a:ext cx="228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86834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Гимнастические мячи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4900612"/>
          </a:xfrm>
          <a:prstGeom prst="round2SameRect">
            <a:avLst>
              <a:gd name="adj1" fmla="val 12893"/>
              <a:gd name="adj2" fmla="val 0"/>
            </a:avLst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333625" indent="-2155825" algn="just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800" dirty="0" smtClean="0">
                <a:solidFill>
                  <a:srgbClr val="000099"/>
                </a:solidFill>
              </a:rPr>
              <a:t>	</a:t>
            </a:r>
          </a:p>
          <a:p>
            <a:pPr marL="2333625" indent="-2155825" algn="just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800" dirty="0" smtClean="0">
                <a:solidFill>
                  <a:srgbClr val="000099"/>
                </a:solidFill>
              </a:rPr>
              <a:t>	Гимнастические мячи могут быть разного размера: </a:t>
            </a:r>
          </a:p>
          <a:p>
            <a:pPr marL="2333625" indent="-2155825" algn="just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800" dirty="0">
                <a:solidFill>
                  <a:srgbClr val="000099"/>
                </a:solidFill>
              </a:rPr>
              <a:t>	</a:t>
            </a:r>
            <a:r>
              <a:rPr lang="ru-RU" sz="2800" dirty="0" smtClean="0">
                <a:solidFill>
                  <a:srgbClr val="000099"/>
                </a:solidFill>
              </a:rPr>
              <a:t>от 45см до 85см.</a:t>
            </a:r>
          </a:p>
          <a:p>
            <a:pPr marL="177800" indent="0" algn="just" eaLnBrk="1" hangingPunct="1">
              <a:buFont typeface="Arial" charset="0"/>
              <a:buNone/>
              <a:defRPr/>
            </a:pPr>
            <a:endParaRPr lang="ru-RU" sz="2800" dirty="0" smtClean="0">
              <a:solidFill>
                <a:srgbClr val="000099"/>
              </a:solidFill>
            </a:endParaRPr>
          </a:p>
          <a:p>
            <a:pPr marL="177800" indent="0" algn="just" eaLnBrk="1" hangingPunct="1">
              <a:buFont typeface="Arial" charset="0"/>
              <a:buNone/>
              <a:defRPr/>
            </a:pPr>
            <a:r>
              <a:rPr lang="ru-RU" sz="2800" dirty="0" smtClean="0">
                <a:solidFill>
                  <a:srgbClr val="000099"/>
                </a:solidFill>
              </a:rPr>
              <a:t>	Мячи изготовлены из высокопрочного материала. </a:t>
            </a:r>
          </a:p>
          <a:p>
            <a:pPr marL="177800" indent="0" algn="just" eaLnBrk="1" hangingPunct="1">
              <a:buFont typeface="Arial" charset="0"/>
              <a:buNone/>
              <a:defRPr/>
            </a:pPr>
            <a:r>
              <a:rPr lang="ru-RU" sz="2800" dirty="0" smtClean="0">
                <a:solidFill>
                  <a:srgbClr val="000099"/>
                </a:solidFill>
              </a:rPr>
              <a:t>	Гимнастические мячи можно даже использовать при массаже новорожденных.</a:t>
            </a:r>
          </a:p>
          <a:p>
            <a:pPr marL="2333625" indent="-2155825" eaLnBrk="1" hangingPunct="1">
              <a:spcBef>
                <a:spcPct val="0"/>
              </a:spcBef>
              <a:buFontTx/>
              <a:buNone/>
              <a:defRPr/>
            </a:pPr>
            <a:endParaRPr lang="ru-RU" sz="2800" dirty="0" smtClean="0">
              <a:solidFill>
                <a:srgbClr val="000099"/>
              </a:solidFill>
            </a:endParaRPr>
          </a:p>
        </p:txBody>
      </p:sp>
      <p:pic>
        <p:nvPicPr>
          <p:cNvPr id="6" name="Рисунок 5" descr="D:\игры с мячом\мяч гимнастический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4456" t="-6435" r="-8911" b="-4950"/>
          <a:stretch>
            <a:fillRect/>
          </a:stretch>
        </p:blipFill>
        <p:spPr bwMode="auto">
          <a:xfrm>
            <a:off x="855663" y="1565275"/>
            <a:ext cx="1987550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рисунки111\мячики\delf03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3FFF1"/>
              </a:clrFrom>
              <a:clrTo>
                <a:srgbClr val="F3FF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58188" y="6338888"/>
            <a:ext cx="4286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0.00856 C 0.05121 0.08117 0.09462 0.17368 0.14236 0.26411 C 0.14323 0.27127 0.13281 0.27613 0.1309 0.27289 C 0.11232 0.24028 0.09496 0.20721 0.07691 0.17484 C 0.05087 0.14176 0.05607 0.14107 0.01788 0.06915 C 0.01927 0.04556 0.02569 0.07632 0.00139 0.02868 C 0.00017 0.02428 -0.00209 0.02012 -0.00191 0.01457 C -0.00226 0.01017 -0.00226 0.0067 -0.00313 0.00208 C -0.00365 0.00023 -0.0033 -0.0044 -0.00382 -0.00416 C -0.00295 -0.00532 -0.00278 -0.00601 -0.00191 -0.00694 C -0.00122 -0.00763 -0.00139 -0.00625 -0.00052 -0.00625 C 0.00191 -0.00671 0.00191 -0.00763 3.05556E-6 2.01665E-6 " pathEditMode="relative" rAng="3253666" ptsTypes="ffffffffffff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00" y="146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86834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Массажные мячи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14863"/>
          </a:xfrm>
          <a:prstGeom prst="round2SameRect">
            <a:avLst>
              <a:gd name="adj1" fmla="val 12893"/>
              <a:gd name="adj2" fmla="val 0"/>
            </a:avLst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1706563" indent="-1706563" algn="just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300" dirty="0" smtClean="0">
                <a:solidFill>
                  <a:srgbClr val="000099"/>
                </a:solidFill>
              </a:rPr>
              <a:t>	</a:t>
            </a:r>
          </a:p>
          <a:p>
            <a:pPr marL="1706563" indent="-1706563" algn="just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300" dirty="0">
                <a:solidFill>
                  <a:srgbClr val="000099"/>
                </a:solidFill>
              </a:rPr>
              <a:t>	</a:t>
            </a:r>
          </a:p>
          <a:p>
            <a:pPr marL="1706563" indent="-1706563" algn="just" eaLnBrk="1" hangingPunct="1">
              <a:lnSpc>
                <a:spcPct val="110000"/>
              </a:lnSpc>
              <a:buFont typeface="Arial" charset="0"/>
              <a:buNone/>
              <a:defRPr/>
            </a:pPr>
            <a:r>
              <a:rPr lang="ru-RU" sz="2300" dirty="0" smtClean="0">
                <a:solidFill>
                  <a:srgbClr val="000099"/>
                </a:solidFill>
              </a:rPr>
              <a:t>	  </a:t>
            </a:r>
            <a:r>
              <a:rPr lang="ru-RU" sz="2800" dirty="0" smtClean="0">
                <a:solidFill>
                  <a:srgbClr val="000099"/>
                </a:solidFill>
              </a:rPr>
              <a:t>Мяч предназначен для массажа и рефлексотерапии, для детей любого возраста и взрослых.</a:t>
            </a:r>
          </a:p>
          <a:p>
            <a:pPr marL="1706563" indent="-1706563" algn="just" eaLnBrk="1" hangingPunct="1">
              <a:lnSpc>
                <a:spcPct val="11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ru-RU" sz="2800" dirty="0" smtClean="0">
                <a:solidFill>
                  <a:srgbClr val="000099"/>
                </a:solidFill>
              </a:rPr>
              <a:t>	  Диаметр массаж-</a:t>
            </a:r>
          </a:p>
          <a:p>
            <a:pPr marL="1706563" indent="-1706563" algn="just" eaLnBrk="1" hangingPunct="1">
              <a:lnSpc>
                <a:spcPct val="11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ru-RU" sz="2800" dirty="0">
                <a:solidFill>
                  <a:srgbClr val="000099"/>
                </a:solidFill>
              </a:rPr>
              <a:t>	</a:t>
            </a:r>
            <a:r>
              <a:rPr lang="ru-RU" sz="2800" dirty="0" err="1" smtClean="0">
                <a:solidFill>
                  <a:srgbClr val="000099"/>
                </a:solidFill>
              </a:rPr>
              <a:t>ного</a:t>
            </a:r>
            <a:r>
              <a:rPr lang="ru-RU" sz="2800" dirty="0" smtClean="0">
                <a:solidFill>
                  <a:srgbClr val="000099"/>
                </a:solidFill>
              </a:rPr>
              <a:t> мяча обычно</a:t>
            </a:r>
          </a:p>
          <a:p>
            <a:pPr marL="1706563" indent="-1706563" algn="just" eaLnBrk="1" hangingPunct="1">
              <a:lnSpc>
                <a:spcPct val="11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ru-RU" sz="2800" dirty="0">
                <a:solidFill>
                  <a:srgbClr val="000099"/>
                </a:solidFill>
              </a:rPr>
              <a:t>	</a:t>
            </a:r>
            <a:r>
              <a:rPr lang="ru-RU" sz="2800" dirty="0" smtClean="0">
                <a:solidFill>
                  <a:srgbClr val="000099"/>
                </a:solidFill>
              </a:rPr>
              <a:t>10 – 12 см. </a:t>
            </a:r>
          </a:p>
          <a:p>
            <a:pPr marL="1706563" indent="-1706563" algn="just" eaLnBrk="1" hangingPunct="1">
              <a:lnSpc>
                <a:spcPct val="11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ru-RU" sz="2800" dirty="0">
                <a:solidFill>
                  <a:srgbClr val="000099"/>
                </a:solidFill>
              </a:rPr>
              <a:t>	</a:t>
            </a:r>
            <a:r>
              <a:rPr lang="ru-RU" sz="2800" dirty="0" smtClean="0">
                <a:solidFill>
                  <a:srgbClr val="000099"/>
                </a:solidFill>
              </a:rPr>
              <a:t>  Цвет может</a:t>
            </a:r>
          </a:p>
          <a:p>
            <a:pPr marL="1706563" indent="-1706563" algn="just" eaLnBrk="1" hangingPunct="1">
              <a:lnSpc>
                <a:spcPct val="11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ru-RU" sz="2800" dirty="0">
                <a:solidFill>
                  <a:srgbClr val="000099"/>
                </a:solidFill>
              </a:rPr>
              <a:t>	</a:t>
            </a:r>
            <a:r>
              <a:rPr lang="ru-RU" sz="2800" dirty="0" smtClean="0">
                <a:solidFill>
                  <a:srgbClr val="000099"/>
                </a:solidFill>
              </a:rPr>
              <a:t>быть самый </a:t>
            </a:r>
          </a:p>
          <a:p>
            <a:pPr marL="1706563" indent="-1706563" algn="just" eaLnBrk="1" hangingPunct="1">
              <a:lnSpc>
                <a:spcPct val="11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ru-RU" sz="2800" dirty="0">
                <a:solidFill>
                  <a:srgbClr val="000099"/>
                </a:solidFill>
              </a:rPr>
              <a:t>	</a:t>
            </a:r>
            <a:r>
              <a:rPr lang="ru-RU" sz="2800" dirty="0" smtClean="0">
                <a:solidFill>
                  <a:srgbClr val="000099"/>
                </a:solidFill>
              </a:rPr>
              <a:t>разнообразный</a:t>
            </a:r>
            <a:r>
              <a:rPr lang="ru-RU" sz="2300" dirty="0" smtClean="0">
                <a:solidFill>
                  <a:srgbClr val="000099"/>
                </a:solidFill>
              </a:rPr>
              <a:t>.</a:t>
            </a:r>
          </a:p>
          <a:p>
            <a:pPr marL="1706563" indent="-1706563" algn="just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300" dirty="0" smtClean="0">
                <a:solidFill>
                  <a:srgbClr val="000099"/>
                </a:solidFill>
              </a:rPr>
              <a:t>	</a:t>
            </a:r>
          </a:p>
        </p:txBody>
      </p:sp>
      <p:pic>
        <p:nvPicPr>
          <p:cNvPr id="5" name="Рисунок 4" descr="D:\игры с мячом\мяч массажный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-9650"/>
          <a:stretch>
            <a:fillRect/>
          </a:stretch>
        </p:blipFill>
        <p:spPr bwMode="auto">
          <a:xfrm>
            <a:off x="755650" y="2133600"/>
            <a:ext cx="1195388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:\рисунки111\мячики\delf03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3FFF1"/>
              </a:clrFrom>
              <a:clrTo>
                <a:srgbClr val="F3FF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58188" y="6338888"/>
            <a:ext cx="4286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3200" y="3429000"/>
            <a:ext cx="3095625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523</TotalTime>
  <Words>385</Words>
  <Application>Microsoft Office PowerPoint</Application>
  <PresentationFormat>Экран (4:3)</PresentationFormat>
  <Paragraphs>109</Paragraphs>
  <Slides>16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Слайд 1</vt:lpstr>
      <vt:lpstr>Карта экскурсии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Игры и упражнения с мячом</vt:lpstr>
      <vt:lpstr>Игра «Попади в воротца»</vt:lpstr>
      <vt:lpstr>Упражнения с бросанием  и ловлей</vt:lpstr>
      <vt:lpstr>Игра «Прокати мяч»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Admin</cp:lastModifiedBy>
  <cp:revision>52</cp:revision>
  <dcterms:created xsi:type="dcterms:W3CDTF">2009-01-16T16:39:26Z</dcterms:created>
  <dcterms:modified xsi:type="dcterms:W3CDTF">2015-01-12T19:51:41Z</dcterms:modified>
</cp:coreProperties>
</file>