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C6030-FA9E-4EEF-8004-F655B4599711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EA8C-6EC9-4C5B-B09C-534034EB2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11/17/2014 2:16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3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0EA0F7-FC93-485E-ADCE-23FE2C166C4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DDB8DB-CFCE-4CAE-B0FB-AA79E0546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4;&#1077;&#1088;&#1085;&#1072;&#1103;%20&#1089;&#1090;&#1088;&#1091;&#1082;&#1090;&#1091;&#1088;&#1072;%20%20&#1055;&#1051;&#1040;&#1053;&#1048;&#1056;&#1054;&#1042;&#1040;&#1053;&#1048;&#1071;%20&#1085;&#1072;%20&#1076;&#1077;&#1085;&#1100;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57;&#1086;&#1089;&#1090;&#1072;&#1074;&#1083;&#1103;&#1102;&#1097;&#1080;&#1077;%20&#1087;&#1083;&#1072;&#1085;&#1072;%20&#1077;&#1078;&#1077;&#1076;&#1085;&#1077;&#1074;&#1085;&#1086;&#1081;%20&#1088;&#1072;&#1073;&#1086;&#1090;&#1099;%20&#1074;&#1086;&#1089;&#1087;&#1080;&#1090;&#1072;&#1090;&#1077;&#1083;&#1103;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2;&#1086;&#1076;&#1077;&#1083;&#1100;%20&#1053;&#1053;&#1054;&#1044;.d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Планирование педагога дошкольного образования в соответствии </a:t>
            </a:r>
            <a:br>
              <a:rPr lang="ru-RU" sz="4400" dirty="0" smtClean="0"/>
            </a:br>
            <a:r>
              <a:rPr lang="ru-RU" sz="4400" dirty="0" smtClean="0"/>
              <a:t>с  современными требованиями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Методист МКОУ «МИМЦ» </a:t>
            </a:r>
          </a:p>
          <a:p>
            <a:pPr algn="r"/>
            <a:r>
              <a:rPr lang="ru-RU" dirty="0" err="1" smtClean="0"/>
              <a:t>Моисеенко</a:t>
            </a:r>
            <a:r>
              <a:rPr lang="ru-RU" dirty="0" smtClean="0"/>
              <a:t> Т.Н.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КАЛЕНДАРНЫЙ ПЛАН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Является основным документом в работе с детьми, предусматривающий планирование всех видов деятельности детей и соответствующих им форм работы на каждый день. </a:t>
            </a:r>
          </a:p>
          <a:p>
            <a:r>
              <a:rPr lang="ru-RU" sz="3000" dirty="0" smtClean="0">
                <a:solidFill>
                  <a:srgbClr val="FF0000"/>
                </a:solidFill>
              </a:rPr>
              <a:t>Без этого документа воспитатель не имеет права приступать к работе</a:t>
            </a:r>
            <a:r>
              <a:rPr lang="ru-RU" sz="3000" dirty="0" smtClean="0"/>
              <a:t>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Что меняется в планировании в соответствии с ФГОС ДО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 (1.4);</a:t>
            </a:r>
          </a:p>
          <a:p>
            <a:r>
              <a:rPr lang="ru-RU" dirty="0" smtClean="0"/>
              <a:t>основываться на принципе </a:t>
            </a:r>
            <a:r>
              <a:rPr lang="ru-RU" b="1" i="1" dirty="0" smtClean="0"/>
              <a:t>развивающего образования,</a:t>
            </a:r>
            <a:r>
              <a:rPr lang="ru-RU" dirty="0" smtClean="0"/>
              <a:t> целью которого является развитие каждого ребенка; </a:t>
            </a:r>
          </a:p>
          <a:p>
            <a:r>
              <a:rPr lang="ru-RU" dirty="0" smtClean="0"/>
              <a:t>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 (3.2.1);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Что меняется в планировании в соответствии с ФГОС ДО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043890" cy="51880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Результаты педагогической диагностики (мониторинга) могут использоваться исключительно для решения следующих образовательных задач: *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 * оптимизации работы с группой детей (3.2.3);</a:t>
            </a:r>
          </a:p>
          <a:p>
            <a:r>
              <a:rPr lang="ru-RU" dirty="0" smtClean="0"/>
              <a:t>Развивающая предметно-пространственная среда должна обеспечивать: реализацию различных образовательных программ; в случае организации инклюзивного образования - необходимые для него условия; учет национально-культурных, климатических условий, в которых осуществляется образовательная деятельность; учет возрастных особенностей детей (3.3.3);</a:t>
            </a:r>
          </a:p>
          <a:p>
            <a:r>
              <a:rPr lang="ru-RU" dirty="0" smtClean="0"/>
              <a:t>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(2.7.)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план воспитателя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58204" cy="52595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лицо педагога, его грамотность; умение анализировать, планировать;</a:t>
            </a:r>
          </a:p>
          <a:p>
            <a:r>
              <a:rPr lang="ru-RU" sz="3200" dirty="0" smtClean="0"/>
              <a:t>его профессионализм: знание методик, возрастные и индивидуальные особенности детей группы;</a:t>
            </a:r>
          </a:p>
          <a:p>
            <a:r>
              <a:rPr lang="ru-RU" sz="3200" dirty="0" smtClean="0"/>
              <a:t> есть ли контакт со специалистами и прослеживается ли система планирования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hlinkClick r:id="rId2" action="ppaction://hlinkfile"/>
              </a:rPr>
              <a:t>ПЛАНИРОВАНИЕ ВОСПИТАТЕЛЬНО-ОБРАЗОВАТЕЛЬНОЙ РАБОТЫ (на день)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Начинать написание плана необходимо с режимных моментов: утро; день; вечер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СОСТАВЛЯЮЩИЕ ПЛАНА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 соответствии с ФГОС ДО</a:t>
            </a:r>
          </a:p>
          <a:p>
            <a:pPr algn="ctr"/>
            <a:r>
              <a:rPr lang="ru-RU" dirty="0" smtClean="0"/>
              <a:t>Режимные моменты</a:t>
            </a:r>
          </a:p>
          <a:p>
            <a:pPr algn="ctr"/>
            <a:r>
              <a:rPr lang="ru-RU" dirty="0" smtClean="0"/>
              <a:t>Виды деятельности в соответствии с образовательными областями</a:t>
            </a:r>
          </a:p>
          <a:p>
            <a:pPr algn="ctr"/>
            <a:r>
              <a:rPr lang="ru-RU" dirty="0" smtClean="0"/>
              <a:t>Совместная деятельность взрослого и детей</a:t>
            </a:r>
          </a:p>
          <a:p>
            <a:pPr algn="ctr"/>
            <a:r>
              <a:rPr lang="ru-RU" dirty="0" smtClean="0"/>
              <a:t>ННОД</a:t>
            </a:r>
          </a:p>
          <a:p>
            <a:pPr algn="ctr"/>
            <a:r>
              <a:rPr lang="ru-RU" dirty="0" smtClean="0"/>
              <a:t>Организация развивающей предметно- пространственной среды</a:t>
            </a:r>
          </a:p>
          <a:p>
            <a:pPr algn="ctr"/>
            <a:r>
              <a:rPr lang="ru-RU" dirty="0" smtClean="0"/>
              <a:t>Взаимодействие с родителями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Основная задача педагога: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Увидеть в режиме дня место для планирования совместной деятельности педагога и детей в ходе ННОД, во время режимных моментов, самостоятельной деятельности детей.</a:t>
            </a:r>
          </a:p>
          <a:p>
            <a:r>
              <a:rPr lang="ru-RU" sz="3200" dirty="0" smtClean="0"/>
              <a:t>Увидеть результат освоения программы.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</a:t>
            </a:r>
            <a:r>
              <a:rPr lang="ru-RU" sz="2700" b="1" dirty="0" smtClean="0">
                <a:solidFill>
                  <a:schemeClr val="tx1"/>
                </a:solidFill>
              </a:rPr>
              <a:t>ЛАНИРОВАНИЕ ВОСПИТАТЕЛЬНО-ОБРАЗОВАТЕЛЬНОЙ РАБОТЫ (на день)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Планируемая деятельность не навязывается детям искусственно, а обязательно соответствующим образом мотивируется. Дети должны испытывать потребность заняться чем-либо, захотеть понять, для чего им это надо.</a:t>
            </a:r>
          </a:p>
          <a:p>
            <a:pPr algn="just"/>
            <a:r>
              <a:rPr lang="ru-RU" dirty="0" smtClean="0"/>
              <a:t>Следует предусмотреть разнообразие предлагаемой деятельности, чтобы способствовать максимально возможному раскрытию потенциала каждого малыша.</a:t>
            </a:r>
          </a:p>
          <a:p>
            <a:pPr algn="just"/>
            <a:r>
              <a:rPr lang="ru-RU" dirty="0" smtClean="0"/>
              <a:t>Должна быть прослежена работа с родителями.</a:t>
            </a:r>
          </a:p>
          <a:p>
            <a:pPr algn="just"/>
            <a:r>
              <a:rPr lang="ru-RU" dirty="0" smtClean="0"/>
              <a:t>Планирование строится на основе интеграции усилий всех специалистов, работающих в группе с детьми.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800" b="1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Прием и осмотр детей, совместная деятельность детей, труд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Утренняя гимнастика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Подготовка к завтраку, завтрак</a:t>
            </a:r>
          </a:p>
          <a:p>
            <a:pPr>
              <a:spcAft>
                <a:spcPct val="0"/>
              </a:spcAft>
            </a:pP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Непосредственная образовательная деятельность </a:t>
            </a:r>
          </a:p>
          <a:p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Подготовка ко второму завтраку, второй завтрак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Подготовка к прогулке, прогулка, возвращение с прогулки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Организация питания и сна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Подъем и двигательная активность по тропе здоровья после сна</a:t>
            </a:r>
          </a:p>
          <a:p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Подготовка к усиленному полднику, усиленный полдник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Подготовка к прогулки, прогулка, уход домой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hlinkClick r:id="rId2" action="ppaction://hlinkfile"/>
              </a:rPr>
              <a:t>Составляющие плана ежедневной работы воспитателя в группе в соответствии с ФГОС ДО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ПРОГУЛКА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829576" cy="540240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ЦЕЛИ ПРОГУЛКИ: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Активизация двигательной деятельности детей,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Осуществление закаливания организма,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Физическое развитие ребенка,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Расширение представлений о явлениях и предметах окружающей действительности,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Формирование у детей трудовых навыков,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Нравственное воспитание, 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Повышение эмоционального настроя</a:t>
            </a:r>
          </a:p>
          <a:p>
            <a:pPr algn="ctr">
              <a:buFont typeface="Arial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Прогулка может состоять из нескольких частей.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ПЛАНИРОВАНИЕ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Это заблаговременное определение порядка, последовательности осуществления </a:t>
            </a:r>
            <a:r>
              <a:rPr lang="ru-RU" sz="3200" dirty="0" err="1" smtClean="0"/>
              <a:t>воспитательно</a:t>
            </a:r>
            <a:r>
              <a:rPr lang="ru-RU" sz="3200" dirty="0" smtClean="0"/>
              <a:t>- образовательной работы с указанием необходимых условий, используемы средств, форм и методов.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hlinkClick r:id="rId2" action="ppaction://hlinkfile"/>
              </a:rPr>
              <a:t>Модель непрерывной непосредственной образовательной деятельности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СТРУКТУРА ННОД</a:t>
            </a:r>
          </a:p>
          <a:p>
            <a:r>
              <a:rPr lang="ru-RU" sz="3200" dirty="0" smtClean="0"/>
              <a:t>Вводная часть (мотивационный, подготовительный этап)</a:t>
            </a:r>
          </a:p>
          <a:p>
            <a:r>
              <a:rPr lang="ru-RU" sz="3200" dirty="0" smtClean="0"/>
              <a:t>Основная часть (содержательный этап)</a:t>
            </a:r>
          </a:p>
          <a:p>
            <a:r>
              <a:rPr lang="ru-RU" sz="3200" dirty="0" smtClean="0"/>
              <a:t>Заключительная часть (рефлексивный этап)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r>
              <a:rPr lang="ru-RU" b="1" u="sng" dirty="0" smtClean="0"/>
              <a:t>Цель вводной части- </a:t>
            </a:r>
            <a:r>
              <a:rPr lang="ru-RU" dirty="0" smtClean="0"/>
              <a:t>создать мотивацию, увлечь детей темой (такое возможно за счет привлечения их опыта, который позволит воспитателю вести диалог с детьми на равных, либо за счет включения ребенка в активную деятельность).</a:t>
            </a:r>
          </a:p>
          <a:p>
            <a:r>
              <a:rPr lang="ru-RU" dirty="0" smtClean="0"/>
              <a:t>В </a:t>
            </a:r>
            <a:r>
              <a:rPr lang="ru-RU" b="1" u="sng" dirty="0" smtClean="0"/>
              <a:t>Основной части – </a:t>
            </a:r>
            <a:r>
              <a:rPr lang="ru-RU" dirty="0" smtClean="0"/>
              <a:t>прописывается содержание конспекта занятия.</a:t>
            </a:r>
          </a:p>
          <a:p>
            <a:r>
              <a:rPr lang="ru-RU" b="1" u="sng" dirty="0" smtClean="0"/>
              <a:t>Заключительная часть- </a:t>
            </a:r>
            <a:r>
              <a:rPr lang="ru-RU" dirty="0" smtClean="0"/>
              <a:t>данный этап занятия направлен на развитие таких личностных качеств, как умение выражать свои мысли и желания, умение использовать речь для выражения  своих мыслей, чувств, умение адекватно проявлять свои чувства.</a:t>
            </a:r>
            <a:endParaRPr lang="ru-RU" b="1" u="sng" dirty="0" smtClean="0"/>
          </a:p>
          <a:p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85728"/>
            <a:ext cx="8136904" cy="163110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времени, отводимого в режиме дня воспитанников дошкольного возраста  на </a:t>
            </a:r>
            <a:r>
              <a:rPr lang="ru-RU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дополнительных образовательных услуг)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1755379"/>
              </p:ext>
            </p:extLst>
          </p:nvPr>
        </p:nvGraphicFramePr>
        <p:xfrm>
          <a:off x="-16701" y="1889867"/>
          <a:ext cx="9144000" cy="48030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1142620"/>
                <a:gridCol w="1142620"/>
                <a:gridCol w="1142620"/>
                <a:gridCol w="1143228"/>
                <a:gridCol w="1143228"/>
                <a:gridCol w="1143228"/>
                <a:gridCol w="1143228"/>
                <a:gridCol w="1143228"/>
              </a:tblGrid>
              <a:tr h="17551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продолжит. НОД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образов. нагрузки в 1 половине дня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образов. нагрузки в 1 половине дня в неделю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образов. нагрузки во 2 половине дня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образов. нагрузки во 2 половине дня в неделю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образов. нагрузки в неделю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НОД в неделю (с учетом доп. образов. услуг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</a:tr>
              <a:tr h="60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младшая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мин.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мин.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мин.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мин.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мин.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ч. 40 мин.)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74" marR="60074" marT="0" marB="0"/>
                </a:tc>
              </a:tr>
              <a:tr h="60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младшая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мин.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 х 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 ч. 30 мин.)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Средняя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 х 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 ч. 20 мин.)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Старшая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 х 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х 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 х 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(5 ч. 50 мин.)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</a:tr>
              <a:tr h="79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Подготовит.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 х 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мин.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 х 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 мин.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 ч.)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28309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ПЛАНИРОВАНИЕ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позволяет устранить отрицательный эффект </a:t>
            </a:r>
            <a:r>
              <a:rPr lang="ru-RU" sz="2800" b="1" i="1" dirty="0" smtClean="0"/>
              <a:t>неопределенности</a:t>
            </a:r>
            <a:r>
              <a:rPr lang="ru-RU" sz="2800" dirty="0" smtClean="0"/>
              <a:t>, сосредоточить внимание на главных задачах, добиться экономичного функционирования и облегчить контроль.</a:t>
            </a:r>
          </a:p>
          <a:p>
            <a:pPr algn="just"/>
            <a:r>
              <a:rPr lang="ru-RU" sz="2800" dirty="0" smtClean="0"/>
              <a:t>это </a:t>
            </a:r>
            <a:r>
              <a:rPr lang="ru-RU" sz="2800" smtClean="0"/>
              <a:t>условие </a:t>
            </a:r>
            <a:r>
              <a:rPr lang="ru-RU" sz="2800" b="1" i="1" smtClean="0"/>
              <a:t>организованности </a:t>
            </a:r>
            <a:r>
              <a:rPr lang="ru-RU" sz="2800" dirty="0" smtClean="0"/>
              <a:t>труда воспитателя, защита от самотека.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ПЛАНИРОВАНИЕ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это прежде всего </a:t>
            </a:r>
            <a:r>
              <a:rPr lang="ru-RU" b="1" i="1" dirty="0" err="1" smtClean="0"/>
              <a:t>целеполагание</a:t>
            </a:r>
            <a:r>
              <a:rPr lang="ru-RU" dirty="0" smtClean="0"/>
              <a:t>; </a:t>
            </a:r>
          </a:p>
          <a:p>
            <a:pPr algn="just"/>
            <a:r>
              <a:rPr lang="ru-RU" dirty="0" smtClean="0"/>
              <a:t>помогает воспитателю </a:t>
            </a:r>
            <a:r>
              <a:rPr lang="ru-RU" b="1" i="1" dirty="0" smtClean="0"/>
              <a:t>равномерно распределить программный материал </a:t>
            </a:r>
            <a:r>
              <a:rPr lang="ru-RU" dirty="0" smtClean="0"/>
              <a:t>в течение года, своевременно закрепить его, избежать перегрузки, спешки;</a:t>
            </a:r>
          </a:p>
          <a:p>
            <a:pPr algn="just"/>
            <a:r>
              <a:rPr lang="ru-RU" dirty="0" smtClean="0"/>
              <a:t>помогает </a:t>
            </a:r>
            <a:r>
              <a:rPr lang="ru-RU" b="1" i="1" dirty="0" smtClean="0"/>
              <a:t>заранее предусмотреть и обдумать методы, приемы, цель воспитания и обучения</a:t>
            </a:r>
            <a:r>
              <a:rPr lang="ru-RU" dirty="0" smtClean="0"/>
              <a:t>. Благодаря наличию плана воспитатель знает, что он сегодня будет делать и как, какие пособия и атрибуты будут использованы.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Правильно составленный план работы вносит ясность, предсказывает трудности, экономит время, повышает ответственность, облегчает работу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Условия успешного планирования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 fontAlgn="ctr"/>
            <a:r>
              <a:rPr lang="ru-RU" b="1" i="1" dirty="0" smtClean="0"/>
              <a:t>объективная оценка </a:t>
            </a:r>
            <a:r>
              <a:rPr lang="ru-RU" dirty="0" smtClean="0"/>
              <a:t>уровня своей работы в момент планирования;</a:t>
            </a:r>
          </a:p>
          <a:p>
            <a:pPr lvl="0" algn="just" fontAlgn="ctr"/>
            <a:r>
              <a:rPr lang="ru-RU" b="1" i="1" dirty="0" smtClean="0"/>
              <a:t>выделение целей и задач планирования </a:t>
            </a:r>
            <a:r>
              <a:rPr lang="ru-RU" dirty="0" smtClean="0"/>
              <a:t>на определенный период работы, соотнесение их с примерной общеобразовательной программой дошкольного образования, по которой организуется образовательный процесс, возрастным составом группы детей;</a:t>
            </a:r>
          </a:p>
          <a:p>
            <a:pPr lvl="0" algn="just" fontAlgn="ctr"/>
            <a:r>
              <a:rPr lang="ru-RU" dirty="0" smtClean="0"/>
              <a:t>четкое </a:t>
            </a:r>
            <a:r>
              <a:rPr lang="ru-RU" b="1" i="1" dirty="0" smtClean="0"/>
              <a:t>представление результатов </a:t>
            </a:r>
            <a:r>
              <a:rPr lang="ru-RU" dirty="0" smtClean="0"/>
              <a:t>работы, которые должны быть достигнуты к концу планируемого периода;</a:t>
            </a:r>
          </a:p>
          <a:p>
            <a:pPr lvl="0" algn="just" fontAlgn="ctr"/>
            <a:r>
              <a:rPr lang="ru-RU" dirty="0" smtClean="0"/>
              <a:t>выбор оптимальных </a:t>
            </a:r>
            <a:r>
              <a:rPr lang="ru-RU" b="1" i="1" dirty="0" smtClean="0"/>
              <a:t>путей, средств, методов</a:t>
            </a:r>
            <a:r>
              <a:rPr lang="ru-RU" dirty="0" smtClean="0"/>
              <a:t>, помогающих добиться поставленных целей, а значит получить планируемый результат.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Условия успешного планирования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постоянное изучение и хорошее знание </a:t>
            </a:r>
            <a:r>
              <a:rPr lang="ru-RU" b="1" i="1" dirty="0" smtClean="0"/>
              <a:t>индивидуальных особенностей</a:t>
            </a:r>
            <a:r>
              <a:rPr lang="ru-RU" dirty="0" smtClean="0"/>
              <a:t>, темперамента, черт характера, взглядов, привычек детей;</a:t>
            </a:r>
          </a:p>
          <a:p>
            <a:pPr lvl="0" algn="just"/>
            <a:r>
              <a:rPr lang="ru-RU" dirty="0" smtClean="0"/>
              <a:t>умение </a:t>
            </a:r>
            <a:r>
              <a:rPr lang="ru-RU" b="1" i="1" dirty="0" smtClean="0"/>
              <a:t>диагностироват</a:t>
            </a:r>
            <a:r>
              <a:rPr lang="ru-RU" dirty="0" smtClean="0"/>
              <a:t>ь, знать реальный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личностных качеств, мотивов и интересов детей;</a:t>
            </a:r>
          </a:p>
          <a:p>
            <a:pPr lvl="0" algn="just"/>
            <a:r>
              <a:rPr lang="ru-RU" dirty="0" smtClean="0"/>
              <a:t>своевременное </a:t>
            </a:r>
            <a:r>
              <a:rPr lang="ru-RU" b="1" i="1" dirty="0" smtClean="0"/>
              <a:t>выявление и устранение причин,</a:t>
            </a:r>
            <a:r>
              <a:rPr lang="ru-RU" dirty="0" smtClean="0"/>
              <a:t> мешающих ребенку в достижении цели;</a:t>
            </a:r>
          </a:p>
          <a:p>
            <a:pPr lvl="0" algn="just"/>
            <a:r>
              <a:rPr lang="ru-RU" dirty="0" smtClean="0"/>
              <a:t>сочетание </a:t>
            </a:r>
            <a:r>
              <a:rPr lang="ru-RU" b="1" i="1" dirty="0" smtClean="0"/>
              <a:t>воспитания с самовоспитанием</a:t>
            </a:r>
            <a:r>
              <a:rPr lang="ru-RU" dirty="0" smtClean="0"/>
              <a:t>;</a:t>
            </a:r>
          </a:p>
          <a:p>
            <a:pPr lvl="0" algn="just"/>
            <a:r>
              <a:rPr lang="ru-RU" dirty="0" smtClean="0"/>
              <a:t>опора на </a:t>
            </a:r>
            <a:r>
              <a:rPr lang="ru-RU" b="1" i="1" dirty="0" smtClean="0"/>
              <a:t>активность, развитие инициативы, самодеятельности</a:t>
            </a:r>
            <a:r>
              <a:rPr lang="ru-RU" dirty="0" smtClean="0"/>
              <a:t>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Условия успешного планирования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Для того чтобы план стал рабочим, педагоги прежде всего должны хорошо ориентироваться в </a:t>
            </a:r>
            <a:r>
              <a:rPr lang="ru-RU" b="1" i="1" dirty="0" smtClean="0"/>
              <a:t>содержании дошкольного образования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Воспитатель должен хорошо знать детей своей группы, изучать каждого ребенка </a:t>
            </a:r>
            <a:r>
              <a:rPr lang="ru-RU" b="1" i="1" dirty="0" smtClean="0"/>
              <a:t>в динамике его развития. </a:t>
            </a:r>
          </a:p>
          <a:p>
            <a:pPr algn="just"/>
            <a:r>
              <a:rPr lang="ru-RU" b="1" i="1" dirty="0" smtClean="0"/>
              <a:t>Совместное составление плана </a:t>
            </a:r>
            <a:r>
              <a:rPr lang="ru-RU" dirty="0" smtClean="0"/>
              <a:t>двумя воспитателями, работающими в одной возрастной группе. Выполнение этого условия обеспечит единый подход к детям, единые требования к ним, повысит ответственность каждого воспитателя за выполнение плана и программы.</a:t>
            </a:r>
          </a:p>
          <a:p>
            <a:pPr algn="just"/>
            <a:r>
              <a:rPr lang="ru-RU" dirty="0" smtClean="0"/>
              <a:t> У сменных воспитателей должен быть </a:t>
            </a:r>
            <a:r>
              <a:rPr lang="ru-RU" b="1" i="1" dirty="0" smtClean="0"/>
              <a:t>повседневный контакт в работе, постоянный обмен </a:t>
            </a:r>
            <a:r>
              <a:rPr lang="ru-RU" dirty="0" smtClean="0"/>
              <a:t>мнениями по результатам наблюдения за детьми: как они усваивают программный материал, как выполняют свои обязанности, каковы их навыки культурного поведения, черты характера, кто, как и с кем играет и прочее.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ОСНОВНЫЕ ВИДЫ ПЛАНИРОВАНИЯ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Комплексно-тематическое планирование</a:t>
            </a:r>
          </a:p>
          <a:p>
            <a:r>
              <a:rPr lang="ru-RU" sz="3600" dirty="0" smtClean="0"/>
              <a:t>Перспективное планирование образовательных областей</a:t>
            </a:r>
          </a:p>
          <a:p>
            <a:r>
              <a:rPr lang="ru-RU" sz="3600" dirty="0" smtClean="0"/>
              <a:t>Календарное планирование</a:t>
            </a:r>
          </a:p>
          <a:p>
            <a:r>
              <a:rPr lang="ru-RU" sz="3600" dirty="0" smtClean="0"/>
              <a:t>Учебный план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1416</Words>
  <Application>Microsoft Office PowerPoint</Application>
  <PresentationFormat>Экран (4:3)</PresentationFormat>
  <Paragraphs>167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Планирование педагога дошкольного образования в соответствии  с  современными требованиями</vt:lpstr>
      <vt:lpstr>ПЛАНИРОВАНИЕ</vt:lpstr>
      <vt:lpstr>ПЛАНИРОВАНИЕ</vt:lpstr>
      <vt:lpstr>ПЛАНИРОВАНИЕ</vt:lpstr>
      <vt:lpstr>Слайд 5</vt:lpstr>
      <vt:lpstr>Условия успешного планирования</vt:lpstr>
      <vt:lpstr>Условия успешного планирования</vt:lpstr>
      <vt:lpstr>Условия успешного планирования</vt:lpstr>
      <vt:lpstr>ОСНОВНЫЕ ВИДЫ ПЛАНИРОВАНИЯ</vt:lpstr>
      <vt:lpstr>КАЛЕНДАРНЫЙ ПЛАН</vt:lpstr>
      <vt:lpstr>Что меняется в планировании в соответствии с ФГОС ДО</vt:lpstr>
      <vt:lpstr>Что меняется в планировании в соответствии с ФГОС ДО</vt:lpstr>
      <vt:lpstr>план воспитателя</vt:lpstr>
      <vt:lpstr>ПЛАНИРОВАНИЕ ВОСПИТАТЕЛЬНО-ОБРАЗОВАТЕЛЬНОЙ РАБОТЫ (на день)</vt:lpstr>
      <vt:lpstr>Основная задача педагога:</vt:lpstr>
      <vt:lpstr>ПЛАНИРОВАНИЕ ВОСПИТАТЕЛЬНО-ОБРАЗОВАТЕЛЬНОЙ РАБОТЫ (на день)</vt:lpstr>
      <vt:lpstr>Режимные моменты</vt:lpstr>
      <vt:lpstr>Слайд 18</vt:lpstr>
      <vt:lpstr>ПРОГУЛКА</vt:lpstr>
      <vt:lpstr>Модель непрерывной непосредственной образовательной деятельности</vt:lpstr>
      <vt:lpstr>Слайд 21</vt:lpstr>
      <vt:lpstr>Максимальное количество времени, отводимого в режиме дня воспитанников дошкольного возраста  на организацию ННОД (с учетом дополнительных образовательных услуг)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воспитателя в соответствии  с  современными требованиями</dc:title>
  <dc:creator>Admin</dc:creator>
  <cp:lastModifiedBy>User</cp:lastModifiedBy>
  <cp:revision>57</cp:revision>
  <dcterms:created xsi:type="dcterms:W3CDTF">2014-11-16T12:52:54Z</dcterms:created>
  <dcterms:modified xsi:type="dcterms:W3CDTF">2014-11-17T10:08:58Z</dcterms:modified>
</cp:coreProperties>
</file>