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напряжение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фазы формирования 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резистенция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фазы формирования 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истощение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фазы формирования 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02313648"/>
        <c:axId val="1902309296"/>
        <c:axId val="0"/>
      </c:bar3DChart>
      <c:catAx>
        <c:axId val="190231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02309296"/>
        <c:crosses val="autoZero"/>
        <c:auto val="1"/>
        <c:lblAlgn val="ctr"/>
        <c:lblOffset val="100"/>
        <c:noMultiLvlLbl val="0"/>
      </c:catAx>
      <c:valAx>
        <c:axId val="1902309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02313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Переживание психотравмирующих обстоятельств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Неудовлетворенность собой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Загнанность в клетку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Тревога и депрессия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2310384"/>
        <c:axId val="1902314736"/>
        <c:axId val="0"/>
      </c:bar3DChart>
      <c:catAx>
        <c:axId val="190231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02314736"/>
        <c:crosses val="autoZero"/>
        <c:auto val="1"/>
        <c:lblAlgn val="ctr"/>
        <c:lblOffset val="100"/>
        <c:noMultiLvlLbl val="0"/>
      </c:catAx>
      <c:valAx>
        <c:axId val="19023147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02310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Неадекватное избирательное эмоциональное реагирование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Эмоционально-нравственная дезориентация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Расширение сферы экономии эмоций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Редукция профессиональных обязанностей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2318544"/>
        <c:axId val="1902310928"/>
        <c:axId val="0"/>
      </c:bar3DChart>
      <c:catAx>
        <c:axId val="190231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02310928"/>
        <c:crosses val="autoZero"/>
        <c:auto val="1"/>
        <c:lblAlgn val="ctr"/>
        <c:lblOffset val="100"/>
        <c:noMultiLvlLbl val="0"/>
      </c:catAx>
      <c:valAx>
        <c:axId val="19023109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0231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49996318175267"/>
          <c:y val="3.0805214921905254E-2"/>
          <c:w val="0.29185567199168277"/>
          <c:h val="0.969194785078094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Эмоциональный дефицит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Эмоциональная отстраненность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Личностная остраненность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Психосоматические и психовегетативные нарушения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симптомы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60704672"/>
        <c:axId val="1955883248"/>
        <c:axId val="0"/>
      </c:bar3DChart>
      <c:catAx>
        <c:axId val="186070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55883248"/>
        <c:crosses val="autoZero"/>
        <c:auto val="1"/>
        <c:lblAlgn val="ctr"/>
        <c:lblOffset val="100"/>
        <c:noMultiLvlLbl val="0"/>
      </c:catAx>
      <c:valAx>
        <c:axId val="1955883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60704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напряжение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28-35 л, стаж 7 лет</c:v>
                </c:pt>
                <c:pt idx="1">
                  <c:v>36-48 л., стаж 19 л</c:v>
                </c:pt>
                <c:pt idx="2">
                  <c:v>49-60 лет, стаж 25 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%">
                  <c:v>0.57999999999999996</c:v>
                </c:pt>
                <c:pt idx="1">
                  <c:v>0</c:v>
                </c:pt>
                <c:pt idx="2" formatCode="0%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резистенция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28-35 л, стаж 7 лет</c:v>
                </c:pt>
                <c:pt idx="1">
                  <c:v>36-48 л., стаж 19 л</c:v>
                </c:pt>
                <c:pt idx="2">
                  <c:v>49-60 лет, стаж 25 л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0.33</c:v>
                </c:pt>
                <c:pt idx="2">
                  <c:v>0.43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истощение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28-35 л, стаж 7 лет</c:v>
                </c:pt>
                <c:pt idx="1">
                  <c:v>36-48 л., стаж 19 л</c:v>
                </c:pt>
                <c:pt idx="2">
                  <c:v>49-60 лет, стаж 25 л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 formatCode="0%">
                  <c:v>0.57999999999999996</c:v>
                </c:pt>
                <c:pt idx="1">
                  <c:v>0</c:v>
                </c:pt>
                <c:pt idx="2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55884336"/>
        <c:axId val="1955889776"/>
        <c:axId val="0"/>
      </c:bar3DChart>
      <c:catAx>
        <c:axId val="1955884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55889776"/>
        <c:crosses val="autoZero"/>
        <c:auto val="1"/>
        <c:lblAlgn val="ctr"/>
        <c:lblOffset val="100"/>
        <c:noMultiLvlLbl val="0"/>
      </c:catAx>
      <c:valAx>
        <c:axId val="1955889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55884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92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2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620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81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02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24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78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77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87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06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54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13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337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990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09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7281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89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481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961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00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01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62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2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0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4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9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45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FBAAE1-B498-49AC-82B8-39922A9D6A16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DA9E3D-F30E-4CE1-A753-3C84DEA16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670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690"/>
            <a:ext cx="9036496" cy="66356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33" y="1267721"/>
            <a:ext cx="7772400" cy="3460901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b="1" dirty="0">
                <a:solidFill>
                  <a:schemeClr val="accent6"/>
                </a:solidFill>
              </a:rPr>
              <a:t>Особенности эмоционального выгорания педагогов дошкольного образовательного учреждения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8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dirty="0" smtClean="0"/>
              <a:t>Формирование эмоционального выгорания в различных подгруппах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816244"/>
              </p:ext>
            </p:extLst>
          </p:nvPr>
        </p:nvGraphicFramePr>
        <p:xfrm>
          <a:off x="323850" y="1557338"/>
          <a:ext cx="8496300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69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/>
              <a:t>Программа профилактики эмоционального выгорания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424936" cy="4608512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Цель </a:t>
            </a:r>
          </a:p>
          <a:p>
            <a:r>
              <a:rPr lang="ru-RU" sz="2800" b="1" dirty="0" smtClean="0"/>
              <a:t>Задачи </a:t>
            </a:r>
            <a:endParaRPr lang="ru-RU" sz="2800" dirty="0"/>
          </a:p>
          <a:p>
            <a:r>
              <a:rPr lang="ru-RU" sz="2800" b="1" dirty="0" smtClean="0"/>
              <a:t>Контингент</a:t>
            </a:r>
          </a:p>
          <a:p>
            <a:r>
              <a:rPr lang="ru-RU" sz="2800" b="1" dirty="0"/>
              <a:t>Временной </a:t>
            </a:r>
            <a:r>
              <a:rPr lang="ru-RU" sz="2800" b="1" dirty="0" smtClean="0"/>
              <a:t>период </a:t>
            </a:r>
          </a:p>
          <a:p>
            <a:r>
              <a:rPr lang="ru-RU" sz="2800" b="1" dirty="0"/>
              <a:t>Ожидаемый </a:t>
            </a:r>
            <a:r>
              <a:rPr lang="ru-RU" sz="2800" b="1" dirty="0" smtClean="0"/>
              <a:t>результат</a:t>
            </a:r>
            <a:r>
              <a:rPr lang="ru-RU" sz="2800" dirty="0" smtClean="0"/>
              <a:t> </a:t>
            </a:r>
          </a:p>
          <a:p>
            <a:r>
              <a:rPr lang="ru-RU" sz="2800" b="1" dirty="0" smtClean="0"/>
              <a:t>Блоки: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    </a:t>
            </a:r>
            <a:r>
              <a:rPr lang="ru-RU" sz="3200" b="1" i="1" dirty="0" smtClean="0"/>
              <a:t>организационный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b="1" i="1" dirty="0" smtClean="0"/>
              <a:t>    психологический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b="1" i="1" dirty="0"/>
              <a:t> </a:t>
            </a:r>
            <a:r>
              <a:rPr lang="ru-RU" sz="3200" b="1" i="1" dirty="0" smtClean="0"/>
              <a:t>   педагогический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1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260648"/>
            <a:ext cx="7992887" cy="633209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5" cy="557748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Цель:</a:t>
            </a:r>
            <a:r>
              <a:rPr lang="ru-RU" dirty="0" smtClean="0">
                <a:solidFill>
                  <a:schemeClr val="accent6"/>
                </a:solidFill>
              </a:rPr>
              <a:t>    </a:t>
            </a:r>
          </a:p>
          <a:p>
            <a:pPr marL="45720" indent="0" algn="ctr"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изучение </a:t>
            </a:r>
            <a:r>
              <a:rPr lang="ru-RU" sz="2400" dirty="0">
                <a:solidFill>
                  <a:schemeClr val="accent6"/>
                </a:solidFill>
              </a:rPr>
              <a:t>особенностей эмоционального выгорания педагогов ДОУ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</a:p>
          <a:p>
            <a:pPr marL="45720" indent="0">
              <a:buNone/>
            </a:pPr>
            <a:endParaRPr lang="ru-RU" dirty="0" smtClean="0"/>
          </a:p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Задачи:</a:t>
            </a:r>
          </a:p>
          <a:p>
            <a:r>
              <a:rPr lang="ru-RU" dirty="0"/>
              <a:t>1</a:t>
            </a:r>
            <a:r>
              <a:rPr lang="ru-RU" sz="2400" dirty="0">
                <a:solidFill>
                  <a:srgbClr val="00B0F0"/>
                </a:solidFill>
              </a:rPr>
              <a:t>. Изучение литературы по заявленной теме.</a:t>
            </a:r>
          </a:p>
          <a:p>
            <a:r>
              <a:rPr lang="ru-RU" sz="2400" dirty="0">
                <a:solidFill>
                  <a:srgbClr val="00B0F0"/>
                </a:solidFill>
              </a:rPr>
              <a:t>2. Проведение исследования уровня эмоционального выгорания педагогов, работающих в  детском саду.</a:t>
            </a:r>
          </a:p>
          <a:p>
            <a:r>
              <a:rPr lang="ru-RU" sz="2400" dirty="0">
                <a:solidFill>
                  <a:srgbClr val="00B0F0"/>
                </a:solidFill>
              </a:rPr>
              <a:t>3     Анализ  результатов исследования, формулирование выводов по работе.</a:t>
            </a:r>
          </a:p>
          <a:p>
            <a:r>
              <a:rPr lang="ru-RU" sz="2400" dirty="0">
                <a:solidFill>
                  <a:srgbClr val="00B0F0"/>
                </a:solidFill>
              </a:rPr>
              <a:t>4. Разработка возможных профилактических мероприятий по предупреждению формирования синдрома эмоционального выгорания педагогов ДОУ.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08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63" y="-10382"/>
            <a:ext cx="9126567" cy="686838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Объект исследования: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2800" i="1" dirty="0">
                <a:solidFill>
                  <a:srgbClr val="FFFF00"/>
                </a:solidFill>
              </a:rPr>
              <a:t>особенности синдрома эмоционального выгорания.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Предмет 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исследования: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2800" i="1" dirty="0" smtClean="0">
                <a:solidFill>
                  <a:srgbClr val="FFFF00"/>
                </a:solidFill>
              </a:rPr>
              <a:t>особенности эмоционального состояния личности </a:t>
            </a:r>
            <a:r>
              <a:rPr lang="ru-RU" sz="2800" i="1" dirty="0">
                <a:solidFill>
                  <a:srgbClr val="FFFF00"/>
                </a:solidFill>
              </a:rPr>
              <a:t>педагогов ДОУ.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Проблема: </a:t>
            </a:r>
          </a:p>
          <a:p>
            <a:pPr marL="45720" indent="0">
              <a:buNone/>
            </a:pPr>
            <a:r>
              <a:rPr lang="ru-RU" sz="2800" i="1" dirty="0" smtClean="0">
                <a:solidFill>
                  <a:srgbClr val="FFFF00"/>
                </a:solidFill>
              </a:rPr>
              <a:t>противоречие между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i="1" dirty="0" smtClean="0">
                <a:solidFill>
                  <a:srgbClr val="FFFF00"/>
                </a:solidFill>
              </a:rPr>
              <a:t>добросовестным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i="1" dirty="0" smtClean="0">
                <a:solidFill>
                  <a:srgbClr val="FFFF00"/>
                </a:solidFill>
              </a:rPr>
              <a:t>выполнением профессиональных обязанностей  и получением удовлетворения </a:t>
            </a:r>
            <a:r>
              <a:rPr lang="ru-RU" sz="2800" i="1" dirty="0">
                <a:solidFill>
                  <a:srgbClr val="FFFF00"/>
                </a:solidFill>
              </a:rPr>
              <a:t>от своего труда. 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352928" cy="61206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300" b="1" dirty="0" smtClean="0"/>
              <a:t>Степень научной разработанности темы:</a:t>
            </a:r>
          </a:p>
          <a:p>
            <a:pPr marL="45720" indent="0">
              <a:buNone/>
            </a:pPr>
            <a:r>
              <a:rPr lang="ru-RU" dirty="0" err="1" smtClean="0"/>
              <a:t>Х.Дж.Фрейденбергер</a:t>
            </a:r>
            <a:r>
              <a:rPr lang="ru-RU" dirty="0" smtClean="0"/>
              <a:t>  </a:t>
            </a:r>
          </a:p>
          <a:p>
            <a:pPr marL="45720" indent="0">
              <a:buNone/>
            </a:pPr>
            <a:r>
              <a:rPr lang="ru-RU" dirty="0" err="1"/>
              <a:t>Р.Шваб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45720" indent="0">
              <a:buNone/>
            </a:pPr>
            <a:r>
              <a:rPr lang="ru-RU" dirty="0"/>
              <a:t>К. </a:t>
            </a:r>
            <a:r>
              <a:rPr lang="ru-RU" dirty="0" smtClean="0"/>
              <a:t>Маслах</a:t>
            </a:r>
          </a:p>
          <a:p>
            <a:pPr marL="45720" indent="0">
              <a:buNone/>
            </a:pPr>
            <a:r>
              <a:rPr lang="ru-RU" dirty="0" err="1"/>
              <a:t>А.Лэнгле</a:t>
            </a:r>
            <a:r>
              <a:rPr lang="ru-RU" dirty="0"/>
              <a:t>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А.Морроу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К</a:t>
            </a:r>
            <a:r>
              <a:rPr lang="ru-RU" dirty="0"/>
              <a:t>. </a:t>
            </a:r>
            <a:r>
              <a:rPr lang="ru-RU" dirty="0" err="1"/>
              <a:t>Чернисс</a:t>
            </a:r>
            <a:r>
              <a:rPr lang="ru-RU" dirty="0"/>
              <a:t>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Орел В.Е.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Бойко В.В. </a:t>
            </a:r>
            <a:endParaRPr lang="ru-RU" dirty="0" smtClean="0"/>
          </a:p>
          <a:p>
            <a:pPr marL="45720" indent="0">
              <a:buNone/>
            </a:pPr>
            <a:r>
              <a:rPr lang="ru-RU" dirty="0" err="1"/>
              <a:t>Трунов</a:t>
            </a:r>
            <a:r>
              <a:rPr lang="ru-RU" dirty="0"/>
              <a:t> Д.Г.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Решетова Т.В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И.Г. Сенин, М.В </a:t>
            </a:r>
            <a:r>
              <a:rPr lang="ru-RU" dirty="0" smtClean="0"/>
              <a:t>Борисова, </a:t>
            </a:r>
            <a:r>
              <a:rPr lang="ru-RU" dirty="0"/>
              <a:t>С.А. </a:t>
            </a:r>
            <a:r>
              <a:rPr lang="ru-RU" dirty="0" err="1" smtClean="0"/>
              <a:t>Маничев</a:t>
            </a:r>
            <a:r>
              <a:rPr lang="ru-RU" dirty="0" smtClean="0"/>
              <a:t>, А.А</a:t>
            </a:r>
            <a:r>
              <a:rPr lang="ru-RU" dirty="0"/>
              <a:t>. Рукавишников и др.</a:t>
            </a:r>
          </a:p>
        </p:txBody>
      </p:sp>
    </p:spTree>
    <p:extLst>
      <p:ext uri="{BB962C8B-B14F-4D97-AF65-F5344CB8AC3E}">
        <p14:creationId xmlns:p14="http://schemas.microsoft.com/office/powerpoint/2010/main" val="302329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5370999" cy="18002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 smtClean="0"/>
              <a:t>Диагностика уровня эмоционального выгорания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80920" cy="4248472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3200" b="1" dirty="0" smtClean="0"/>
              <a:t>Методика </a:t>
            </a:r>
            <a:r>
              <a:rPr lang="ru-RU" sz="3200" b="1" dirty="0" err="1" smtClean="0"/>
              <a:t>В.В.Бойко</a:t>
            </a:r>
            <a:endParaRPr lang="ru-RU" sz="3200" b="1" dirty="0" smtClean="0"/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Дает </a:t>
            </a:r>
            <a:r>
              <a:rPr lang="ru-RU" sz="2600" dirty="0"/>
              <a:t>подробную картину синдрома «эмоционального выгорания</a:t>
            </a:r>
            <a:r>
              <a:rPr lang="ru-RU" sz="2600" dirty="0" smtClean="0"/>
              <a:t>»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 </a:t>
            </a:r>
            <a:r>
              <a:rPr lang="ru-RU" sz="2600" dirty="0"/>
              <a:t>позволяет увидеть ведущие симптомы «выгорания</a:t>
            </a:r>
            <a:r>
              <a:rPr lang="ru-RU" sz="2600" dirty="0" smtClean="0"/>
              <a:t>»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 определить уровень </a:t>
            </a:r>
            <a:r>
              <a:rPr lang="ru-RU" sz="2600" dirty="0" err="1" smtClean="0"/>
              <a:t>сформированности</a:t>
            </a:r>
            <a:r>
              <a:rPr lang="ru-RU" sz="2600" dirty="0" smtClean="0"/>
              <a:t> каждой фазы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 возможность дать объемную характеристику личности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 наметить </a:t>
            </a:r>
            <a:r>
              <a:rPr lang="ru-RU" sz="2600" dirty="0"/>
              <a:t>индивидуальные меры профилактики и психологической коррекции</a:t>
            </a:r>
            <a:endParaRPr lang="ru-RU" sz="2600" dirty="0" smtClean="0"/>
          </a:p>
          <a:p>
            <a:pPr marL="45720" indent="0">
              <a:buNone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75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Результаты исследования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653767"/>
              </p:ext>
            </p:extLst>
          </p:nvPr>
        </p:nvGraphicFramePr>
        <p:xfrm>
          <a:off x="539552" y="1988840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8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Напряжение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360101"/>
              </p:ext>
            </p:extLst>
          </p:nvPr>
        </p:nvGraphicFramePr>
        <p:xfrm>
          <a:off x="468313" y="2133600"/>
          <a:ext cx="8207375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35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Резистенция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818678"/>
              </p:ext>
            </p:extLst>
          </p:nvPr>
        </p:nvGraphicFramePr>
        <p:xfrm>
          <a:off x="468313" y="1557338"/>
          <a:ext cx="8351837" cy="48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06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Истощение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570296"/>
              </p:ext>
            </p:extLst>
          </p:nvPr>
        </p:nvGraphicFramePr>
        <p:xfrm>
          <a:off x="323850" y="1628775"/>
          <a:ext cx="8416925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87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236</TotalTime>
  <Words>216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Calibri</vt:lpstr>
      <vt:lpstr>Century Gothic</vt:lpstr>
      <vt:lpstr>Tw Cen MT</vt:lpstr>
      <vt:lpstr>Tw Cen MT Condensed</vt:lpstr>
      <vt:lpstr>Wingdings</vt:lpstr>
      <vt:lpstr>Wingdings 3</vt:lpstr>
      <vt:lpstr>1_Интеграл</vt:lpstr>
      <vt:lpstr>Сектор</vt:lpstr>
      <vt:lpstr>Особенности эмоционального выгорания педагогов дошкольного образовательного учреждения </vt:lpstr>
      <vt:lpstr>Презентация PowerPoint</vt:lpstr>
      <vt:lpstr>Презентация PowerPoint</vt:lpstr>
      <vt:lpstr>Презентация PowerPoint</vt:lpstr>
      <vt:lpstr>Диагностика уровня эмоционального выгорания</vt:lpstr>
      <vt:lpstr>Результаты исследования</vt:lpstr>
      <vt:lpstr>Напряжение </vt:lpstr>
      <vt:lpstr>Резистенция </vt:lpstr>
      <vt:lpstr>Истощение </vt:lpstr>
      <vt:lpstr>Формирование эмоционального выгорания в различных подгруппах</vt:lpstr>
      <vt:lpstr>Программа профилактики эмоционального выгорания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эмоционального выгорания педагогов дошкольного образовательного учреждения</dc:title>
  <dc:creator>Светлана</dc:creator>
  <cp:lastModifiedBy>Светлана</cp:lastModifiedBy>
  <cp:revision>23</cp:revision>
  <dcterms:created xsi:type="dcterms:W3CDTF">2010-12-15T15:32:40Z</dcterms:created>
  <dcterms:modified xsi:type="dcterms:W3CDTF">2014-12-06T10:01:26Z</dcterms:modified>
</cp:coreProperties>
</file>