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4" r:id="rId8"/>
    <p:sldId id="263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F49F-DB54-4642-851A-A8058BBE5A4A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D457-5BC1-4364-B2F2-AF3BD77197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5" TargetMode="External"/><Relationship Id="rId2" Type="http://schemas.openxmlformats.org/officeDocument/2006/relationships/hyperlink" Target="http://ru.wikipedia.org/wiki/23_%D1%84%D0%B5%D0%B2%D1%80%D0%B0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ru.wikipedia.org/wiki/%D0%A2%D0%BE%D0%BB%D1%81%D1%82%D1%8B%D0%B5" TargetMode="External"/><Relationship Id="rId4" Type="http://schemas.openxmlformats.org/officeDocument/2006/relationships/hyperlink" Target="http://ru.wikipedia.org/wiki/%D0%9F%D0%B8%D1%81%D0%B0%D1%82%D0%B5%D0%BB%D1%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edu.convdocs.org/tw_files2/urls_3/10/d-9586/9586_html_1c717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285729"/>
            <a:ext cx="5143536" cy="399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А.Н. Толстой </a:t>
            </a: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«Приключения     Буратино» 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Уроки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Мальвины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Глава «Девочка с голубыми волосами хочет воспитывать Буратино»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43646" y="0"/>
            <a:ext cx="2900354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Чему хотела </a:t>
            </a:r>
            <a:r>
              <a:rPr lang="ru-RU" b="1" dirty="0" err="1">
                <a:solidFill>
                  <a:srgbClr val="0070C0"/>
                </a:solidFill>
              </a:rPr>
              <a:t>Мальвина</a:t>
            </a:r>
            <a:r>
              <a:rPr lang="ru-RU" b="1" dirty="0">
                <a:solidFill>
                  <a:srgbClr val="0070C0"/>
                </a:solidFill>
              </a:rPr>
              <a:t> научить Буратино?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Получилось </a:t>
            </a:r>
            <a:r>
              <a:rPr lang="ru-RU" b="1" dirty="0">
                <a:solidFill>
                  <a:srgbClr val="0070C0"/>
                </a:solidFill>
              </a:rPr>
              <a:t>ли у неё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Что </a:t>
            </a:r>
            <a:r>
              <a:rPr lang="ru-RU" b="1" dirty="0">
                <a:solidFill>
                  <a:srgbClr val="0070C0"/>
                </a:solidFill>
              </a:rPr>
              <a:t>подумала </a:t>
            </a:r>
            <a:r>
              <a:rPr lang="ru-RU" b="1" dirty="0" err="1">
                <a:solidFill>
                  <a:srgbClr val="0070C0"/>
                </a:solidFill>
              </a:rPr>
              <a:t>Мальвина</a:t>
            </a:r>
            <a:r>
              <a:rPr lang="ru-RU" b="1" dirty="0">
                <a:solidFill>
                  <a:srgbClr val="0070C0"/>
                </a:solidFill>
              </a:rPr>
              <a:t> о воспитании Буратино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Как </a:t>
            </a:r>
            <a:r>
              <a:rPr lang="ru-RU" b="1" dirty="0">
                <a:solidFill>
                  <a:srgbClr val="0070C0"/>
                </a:solidFill>
              </a:rPr>
              <a:t>к этому отнёсся Буратино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b="1" dirty="0">
                <a:solidFill>
                  <a:srgbClr val="0070C0"/>
                </a:solidFill>
              </a:rPr>
              <a:t>Кому завидовал Буратино?</a:t>
            </a:r>
          </a:p>
          <a:p>
            <a:r>
              <a:rPr lang="ru-RU" b="1" dirty="0">
                <a:solidFill>
                  <a:srgbClr val="0070C0"/>
                </a:solidFill>
              </a:rPr>
              <a:t>– Почему завтрак был мучительный?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3554" name="Picture 2" descr="http://butterfly1.ucoz.ru/_nw/0/17949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6010275" cy="442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0"/>
            <a:ext cx="421481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Назовите друзей </a:t>
            </a:r>
            <a:r>
              <a:rPr lang="ru-RU" sz="2400" b="1" dirty="0" err="1">
                <a:solidFill>
                  <a:srgbClr val="0070C0"/>
                </a:solidFill>
              </a:rPr>
              <a:t>Мальвины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Какой </a:t>
            </a:r>
            <a:r>
              <a:rPr lang="ru-RU" sz="2400" b="1" dirty="0">
                <a:solidFill>
                  <a:srgbClr val="0070C0"/>
                </a:solidFill>
              </a:rPr>
              <a:t>она была?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Почему </a:t>
            </a:r>
            <a:r>
              <a:rPr lang="ru-RU" sz="2400" b="1" dirty="0">
                <a:solidFill>
                  <a:srgbClr val="0070C0"/>
                </a:solidFill>
              </a:rPr>
              <a:t>Буратино не мог решить задачу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чём «волшебство» фразы, которую диктовала </a:t>
            </a:r>
            <a:r>
              <a:rPr lang="ru-RU" sz="2400" b="1" dirty="0" err="1">
                <a:solidFill>
                  <a:srgbClr val="0070C0"/>
                </a:solidFill>
              </a:rPr>
              <a:t>Мальвина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Почему </a:t>
            </a:r>
            <a:r>
              <a:rPr lang="ru-RU" sz="2400" b="1" dirty="0">
                <a:solidFill>
                  <a:srgbClr val="0070C0"/>
                </a:solidFill>
              </a:rPr>
              <a:t>у Буратино ничего опять не получилось?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Он </a:t>
            </a:r>
            <a:r>
              <a:rPr lang="ru-RU" sz="2400" b="1" dirty="0">
                <a:solidFill>
                  <a:srgbClr val="FF0000"/>
                </a:solidFill>
              </a:rPr>
              <a:t>«никогда даже не видел перо и чернильницу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– А что подумала </a:t>
            </a:r>
            <a:r>
              <a:rPr lang="ru-RU" sz="2400" b="1" dirty="0" err="1">
                <a:solidFill>
                  <a:srgbClr val="0070C0"/>
                </a:solidFill>
              </a:rPr>
              <a:t>Мальвина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– Здесь наши герои не смогли понять друг друга.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4578" name="Picture 2" descr="http://img-fotki.yandex.ru/get/16/madam-27.c/0_cd9b_87694cf7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133795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857232"/>
            <a:ext cx="3643338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Почему </a:t>
            </a:r>
            <a:r>
              <a:rPr lang="ru-RU" b="1" dirty="0" err="1">
                <a:solidFill>
                  <a:srgbClr val="002060"/>
                </a:solidFill>
              </a:rPr>
              <a:t>Мальвина</a:t>
            </a:r>
            <a:r>
              <a:rPr lang="ru-RU" b="1" dirty="0">
                <a:solidFill>
                  <a:srgbClr val="002060"/>
                </a:solidFill>
              </a:rPr>
              <a:t> поступила так «жестоко с деревянным мальчиком»?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Доволен ли </a:t>
            </a:r>
            <a:r>
              <a:rPr lang="ru-RU" b="1" dirty="0" smtClean="0">
                <a:solidFill>
                  <a:srgbClr val="002060"/>
                </a:solidFill>
              </a:rPr>
              <a:t>остался Буратино </a:t>
            </a:r>
            <a:r>
              <a:rPr lang="ru-RU" b="1" dirty="0">
                <a:solidFill>
                  <a:srgbClr val="002060"/>
                </a:solidFill>
              </a:rPr>
              <a:t>уроками своей </a:t>
            </a:r>
            <a:r>
              <a:rPr lang="ru-RU" b="1" dirty="0" smtClean="0">
                <a:solidFill>
                  <a:srgbClr val="002060"/>
                </a:solidFill>
              </a:rPr>
              <a:t>воспитательницы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5602" name="Picture 2" descr="http://festival.1september.ru/articles/630225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987096" cy="4781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b="1" dirty="0" smtClean="0"/>
              <a:t>Итог урока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– Понравился ли вам этот отрывок из сказки?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Какой он – грустный или весёлый?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Хотелось бы вам сыграть в спектакле роль Буратино или роль </a:t>
            </a:r>
            <a:r>
              <a:rPr lang="ru-RU" b="1" dirty="0" err="1">
                <a:solidFill>
                  <a:srgbClr val="002060"/>
                </a:solidFill>
              </a:rPr>
              <a:t>Мальвины</a:t>
            </a:r>
            <a:r>
              <a:rPr lang="ru-RU" b="1" dirty="0">
                <a:solidFill>
                  <a:srgbClr val="002060"/>
                </a:solidFill>
              </a:rPr>
              <a:t>? Почему?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Получилась ли из </a:t>
            </a:r>
            <a:r>
              <a:rPr lang="ru-RU" b="1" dirty="0" err="1">
                <a:solidFill>
                  <a:srgbClr val="002060"/>
                </a:solidFill>
              </a:rPr>
              <a:t>Мальвины</a:t>
            </a:r>
            <a:r>
              <a:rPr lang="ru-RU" b="1" dirty="0">
                <a:solidFill>
                  <a:srgbClr val="002060"/>
                </a:solidFill>
              </a:rPr>
              <a:t> учительница?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Чему она хотела научить Буратино?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В каких уроках Буратино действительно нуждался?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Домашнее задание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Подготовиться</a:t>
            </a:r>
            <a:r>
              <a:rPr lang="ru-RU" sz="4000" dirty="0"/>
              <a:t> к </a:t>
            </a:r>
            <a:r>
              <a:rPr lang="ru-RU" sz="4000" dirty="0" err="1"/>
              <a:t>инсценированию</a:t>
            </a:r>
            <a:r>
              <a:rPr lang="ru-RU" sz="4000" dirty="0"/>
              <a:t> сказки: девочки учат слова </a:t>
            </a:r>
            <a:r>
              <a:rPr lang="ru-RU" sz="4000" dirty="0" err="1"/>
              <a:t>Мальвины</a:t>
            </a:r>
            <a:r>
              <a:rPr lang="ru-RU" sz="4000" dirty="0"/>
              <a:t>, мальчики – Буратино.</a:t>
            </a:r>
          </a:p>
          <a:p>
            <a:endParaRPr lang="ru-RU" dirty="0"/>
          </a:p>
        </p:txBody>
      </p:sp>
      <p:pic>
        <p:nvPicPr>
          <p:cNvPr id="26626" name="Picture 2" descr="http://psy-pozitiv.ucoz.ru/Psi/77846664_Buratino_za_parto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086207" cy="3150881"/>
          </a:xfrm>
          <a:prstGeom prst="rect">
            <a:avLst/>
          </a:prstGeom>
          <a:noFill/>
        </p:spPr>
      </p:pic>
      <p:pic>
        <p:nvPicPr>
          <p:cNvPr id="26628" name="Picture 4" descr="http://img3.proshkolu.ru/content/media/pic/std/2000000/1639000/1638556-582bbbcf38d9bb9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00438"/>
            <a:ext cx="3214710" cy="3071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Проверка домашнего задания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img0.liveinternet.ru/images/attach/c/7/97/47/97047710_d07164014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78687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0"/>
            <a:ext cx="5043494" cy="1714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Сегодня нам предстоит встретиться с новыми сказочными человечками. Одного из них вы все знаете очень хорошо. Про него даже стихи сочинили.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857364"/>
            <a:ext cx="5043494" cy="4857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Только мальчик засел за варенье,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Только взялся за сладкий чаёк,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Про </a:t>
            </a:r>
            <a:r>
              <a:rPr lang="ru-RU" sz="4000" b="1" dirty="0" err="1">
                <a:solidFill>
                  <a:srgbClr val="0070C0"/>
                </a:solidFill>
              </a:rPr>
              <a:t>Азора</a:t>
            </a:r>
            <a:r>
              <a:rPr lang="ru-RU" sz="4000" b="1" dirty="0">
                <a:solidFill>
                  <a:srgbClr val="0070C0"/>
                </a:solidFill>
              </a:rPr>
              <a:t> тут стихотворенье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Заставляют зубрить назубок!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Разве это дело, дело, дело –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Ничего не сметь без учёбы сделать?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Будто я не знаю лучше стих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Про четыре сольдо и пять золотых!</a:t>
            </a:r>
          </a:p>
          <a:p>
            <a:endParaRPr lang="ru-RU" dirty="0"/>
          </a:p>
        </p:txBody>
      </p:sp>
      <p:pic>
        <p:nvPicPr>
          <p:cNvPr id="16386" name="Picture 2" descr="http://www.stihi.ru/pics/2012/07/28/4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848069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edu.convdocs.org/tw_files2/urls_3/10/d-9586/9586_html_1c717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57224" y="571480"/>
            <a:ext cx="52864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А кто знает, как называется книга, героем которой является Буратино?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Откуда вы знаете эту книгу?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Как с ней познакомились?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"/>
                <a:cs typeface="Times New Roman" pitchFamily="18" charset="0"/>
              </a:rPr>
              <a:t>– Кто автор этой сказочной повести?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JournalC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JournalC"/>
                <a:cs typeface="Times New Roman" pitchFamily="18" charset="0"/>
              </a:rPr>
              <a:t>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JournalC-Italic"/>
                <a:cs typeface="Times New Roman" pitchFamily="18" charset="0"/>
              </a:rPr>
              <a:t>А.Н. Толстой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0"/>
            <a:ext cx="4714876" cy="67151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3600" dirty="0" smtClean="0"/>
          </a:p>
          <a:p>
            <a:r>
              <a:rPr lang="vi-VN" sz="3600" dirty="0" smtClean="0"/>
              <a:t>Граф</a:t>
            </a:r>
            <a:r>
              <a:rPr lang="vi-VN" sz="3600" dirty="0"/>
              <a:t> </a:t>
            </a:r>
            <a:r>
              <a:rPr lang="vi-VN" sz="3600" b="1" dirty="0"/>
              <a:t>Алексе́й Никола́евич Толсто́й</a:t>
            </a:r>
            <a:r>
              <a:rPr lang="vi-VN" sz="3600" dirty="0"/>
              <a:t> </a:t>
            </a:r>
            <a:endParaRPr lang="ru-RU" sz="3600" dirty="0" smtClean="0"/>
          </a:p>
          <a:p>
            <a:r>
              <a:rPr lang="vi-VN" sz="3600" dirty="0" smtClean="0">
                <a:solidFill>
                  <a:srgbClr val="0070C0"/>
                </a:solidFill>
              </a:rPr>
              <a:t>29 </a:t>
            </a:r>
            <a:r>
              <a:rPr lang="vi-VN" sz="3600" dirty="0">
                <a:solidFill>
                  <a:srgbClr val="0070C0"/>
                </a:solidFill>
              </a:rPr>
              <a:t>декабря 1882 </a:t>
            </a:r>
            <a:r>
              <a:rPr lang="ru-RU" sz="3600" dirty="0" smtClean="0">
                <a:solidFill>
                  <a:srgbClr val="0070C0"/>
                </a:solidFill>
              </a:rPr>
              <a:t> - </a:t>
            </a:r>
            <a:r>
              <a:rPr lang="vi-VN" sz="3600" dirty="0" smtClean="0">
                <a:solidFill>
                  <a:srgbClr val="0070C0"/>
                </a:solidFill>
                <a:hlinkClick r:id="rId2" tooltip="23 февраля"/>
              </a:rPr>
              <a:t>23 </a:t>
            </a:r>
            <a:r>
              <a:rPr lang="vi-VN" sz="3600" dirty="0">
                <a:solidFill>
                  <a:srgbClr val="0070C0"/>
                </a:solidFill>
                <a:hlinkClick r:id="rId2" tooltip="23 февраля"/>
              </a:rPr>
              <a:t>февраля</a:t>
            </a:r>
            <a:r>
              <a:rPr lang="vi-VN" sz="3600" dirty="0">
                <a:solidFill>
                  <a:srgbClr val="0070C0"/>
                </a:solidFill>
              </a:rPr>
              <a:t> </a:t>
            </a:r>
            <a:r>
              <a:rPr lang="vi-VN" sz="3600" dirty="0">
                <a:solidFill>
                  <a:srgbClr val="0070C0"/>
                </a:solidFill>
                <a:hlinkClick r:id="rId3" tooltip="1945"/>
              </a:rPr>
              <a:t>1945</a:t>
            </a:r>
            <a:r>
              <a:rPr lang="vi-VN" sz="3600" dirty="0">
                <a:solidFill>
                  <a:srgbClr val="0070C0"/>
                </a:solidFill>
              </a:rPr>
              <a:t>, </a:t>
            </a:r>
            <a:r>
              <a:rPr lang="vi-VN" sz="3600" dirty="0" smtClean="0">
                <a:solidFill>
                  <a:srgbClr val="0070C0"/>
                </a:solidFill>
              </a:rPr>
              <a:t>— </a:t>
            </a:r>
            <a:r>
              <a:rPr lang="vi-VN" sz="3600" dirty="0">
                <a:solidFill>
                  <a:srgbClr val="0070C0"/>
                </a:solidFill>
              </a:rPr>
              <a:t>русский советский </a:t>
            </a:r>
            <a:r>
              <a:rPr lang="vi-VN" sz="3600" dirty="0">
                <a:solidFill>
                  <a:srgbClr val="0070C0"/>
                </a:solidFill>
                <a:hlinkClick r:id="rId4" tooltip="Писатель"/>
              </a:rPr>
              <a:t>писатель</a:t>
            </a:r>
            <a:r>
              <a:rPr lang="vi-VN" sz="3600" dirty="0">
                <a:solidFill>
                  <a:srgbClr val="0070C0"/>
                </a:solidFill>
              </a:rPr>
              <a:t> и общественный деятель из рода </a:t>
            </a:r>
            <a:r>
              <a:rPr lang="vi-VN" sz="3600" dirty="0">
                <a:solidFill>
                  <a:srgbClr val="0070C0"/>
                </a:solidFill>
                <a:hlinkClick r:id="rId5" tooltip="Толстые"/>
              </a:rPr>
              <a:t>Толстых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1506" name="Picture 2" descr="http://www.kalitva.ru/uploads/posts/person/2009-07/1247638249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714356"/>
            <a:ext cx="4229100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14290"/>
            <a:ext cx="3500430" cy="6286544"/>
          </a:xfr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Какую сказку «пересказал» А.Н. Толстой?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– Можно ли сказать, что он её просто перевёл на русский язык?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              Нет</a:t>
            </a:r>
            <a:endParaRPr lang="ru-RU" sz="43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482" name="Picture 2" descr="http://www.duckipedia.org/images/6/6e/Orgp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5072098" cy="6755178"/>
          </a:xfrm>
          <a:prstGeom prst="rect">
            <a:avLst/>
          </a:prstGeom>
          <a:noFill/>
        </p:spPr>
      </p:pic>
      <p:pic>
        <p:nvPicPr>
          <p:cNvPr id="20484" name="Picture 4" descr="http://www.mitinoinfo.ru/system/posters/1820/original/1285518186_buratino.jpg?1318878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1972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Чтение главы «Девочка с голубыми волосами хочет воспитывать Буратино».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714488"/>
            <a:ext cx="400049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Работа </a:t>
            </a:r>
            <a:r>
              <a:rPr lang="ru-RU" b="1" i="1" dirty="0">
                <a:solidFill>
                  <a:srgbClr val="FF0000"/>
                </a:solidFill>
              </a:rPr>
              <a:t>с текстом до </a:t>
            </a:r>
            <a:r>
              <a:rPr lang="ru-RU" b="1" i="1" dirty="0" smtClean="0">
                <a:solidFill>
                  <a:srgbClr val="FF0000"/>
                </a:solidFill>
              </a:rPr>
              <a:t>чтения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– Прочитайте название </a:t>
            </a:r>
            <a:r>
              <a:rPr lang="ru-RU" b="1" dirty="0" smtClean="0">
                <a:solidFill>
                  <a:srgbClr val="0070C0"/>
                </a:solidFill>
              </a:rPr>
              <a:t>сказки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– Почему на одной странице учебника помещено сразу два заголовка?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Это </a:t>
            </a:r>
            <a:r>
              <a:rPr lang="ru-RU" b="1" dirty="0">
                <a:solidFill>
                  <a:srgbClr val="FF0000"/>
                </a:solidFill>
              </a:rPr>
              <a:t>название всей сказки и название </a:t>
            </a:r>
            <a:r>
              <a:rPr lang="ru-RU" b="1" dirty="0" smtClean="0">
                <a:solidFill>
                  <a:srgbClr val="FF0000"/>
                </a:solidFill>
              </a:rPr>
              <a:t>главы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– Кто такая </a:t>
            </a:r>
            <a:r>
              <a:rPr lang="ru-RU" b="1" i="1" dirty="0">
                <a:solidFill>
                  <a:srgbClr val="0070C0"/>
                </a:solidFill>
              </a:rPr>
              <a:t>девочка с голубыми волосами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Кто знает, как её зовут?</a:t>
            </a:r>
          </a:p>
          <a:p>
            <a:endParaRPr lang="ru-RU" dirty="0"/>
          </a:p>
        </p:txBody>
      </p:sp>
      <p:pic>
        <p:nvPicPr>
          <p:cNvPr id="18436" name="Picture 4" descr="http://img0.liveinternet.ru/images/attach/b/2/23/351/23351556_1208878086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4857784" cy="4601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285728"/>
            <a:ext cx="4214810" cy="63579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Что означает слово </a:t>
            </a:r>
            <a:r>
              <a:rPr lang="ru-RU" b="1" i="1" dirty="0">
                <a:solidFill>
                  <a:srgbClr val="002060"/>
                </a:solidFill>
              </a:rPr>
              <a:t>воспитывать</a:t>
            </a:r>
            <a:r>
              <a:rPr lang="ru-RU" b="1" dirty="0">
                <a:solidFill>
                  <a:srgbClr val="002060"/>
                </a:solidFill>
              </a:rPr>
              <a:t>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Рассмотрите иллюстрацию перед сказкой (с. 138).</a:t>
            </a:r>
          </a:p>
          <a:p>
            <a:r>
              <a:rPr lang="ru-RU" b="1" dirty="0">
                <a:solidFill>
                  <a:srgbClr val="002060"/>
                </a:solidFill>
              </a:rPr>
              <a:t>– Согласны ли вы с тем, что Буратино надо воспитывать? Почему?</a:t>
            </a:r>
          </a:p>
          <a:p>
            <a:r>
              <a:rPr lang="ru-RU" b="1" dirty="0">
                <a:solidFill>
                  <a:srgbClr val="002060"/>
                </a:solidFill>
              </a:rPr>
              <a:t>– Получится ли из девочки с голубыми волосами воспитательница и хорошим ли учеником был Буратино, мы узнаем, прочитав эту главу сказки.</a:t>
            </a:r>
          </a:p>
          <a:p>
            <a:endParaRPr lang="ru-RU" dirty="0"/>
          </a:p>
        </p:txBody>
      </p:sp>
      <p:pic>
        <p:nvPicPr>
          <p:cNvPr id="19458" name="Picture 2" descr="http://nkozlov.ru/upload/images/0701/070115172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857751" cy="4933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Чтение сказки</a:t>
            </a:r>
            <a:endParaRPr lang="ru-RU" sz="66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img.bit2bit.org/torrents/images/169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8114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442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Проверка домашнего задания </vt:lpstr>
      <vt:lpstr>Сегодня нам предстоит встретиться с новыми сказочными человечками. Одного из них вы все знаете очень хорошо. Про него даже стихи сочинили.</vt:lpstr>
      <vt:lpstr>Слайд 4</vt:lpstr>
      <vt:lpstr>Слайд 5</vt:lpstr>
      <vt:lpstr>Слайд 6</vt:lpstr>
      <vt:lpstr> Чтение главы «Девочка с голубыми волосами хочет воспитывать Буратино». </vt:lpstr>
      <vt:lpstr>Слайд 8</vt:lpstr>
      <vt:lpstr>Чтение сказки</vt:lpstr>
      <vt:lpstr>Слайд 10</vt:lpstr>
      <vt:lpstr>Слайд 11</vt:lpstr>
      <vt:lpstr>Слайд 12</vt:lpstr>
      <vt:lpstr>Итог урока</vt:lpstr>
      <vt:lpstr>Домашнее задание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6</cp:revision>
  <dcterms:created xsi:type="dcterms:W3CDTF">2013-10-21T16:05:24Z</dcterms:created>
  <dcterms:modified xsi:type="dcterms:W3CDTF">2013-10-21T17:02:53Z</dcterms:modified>
</cp:coreProperties>
</file>