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2521-5236-4712-B2E7-487E48570D88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A2B2-A971-477F-A9E1-EAB5E1308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2521-5236-4712-B2E7-487E48570D88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A2B2-A971-477F-A9E1-EAB5E1308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2521-5236-4712-B2E7-487E48570D88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A2B2-A971-477F-A9E1-EAB5E1308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2521-5236-4712-B2E7-487E48570D88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A2B2-A971-477F-A9E1-EAB5E1308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2521-5236-4712-B2E7-487E48570D88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A2B2-A971-477F-A9E1-EAB5E1308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2521-5236-4712-B2E7-487E48570D88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A2B2-A971-477F-A9E1-EAB5E1308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2521-5236-4712-B2E7-487E48570D88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A2B2-A971-477F-A9E1-EAB5E1308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2521-5236-4712-B2E7-487E48570D88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A2B2-A971-477F-A9E1-EAB5E1308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2521-5236-4712-B2E7-487E48570D88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A2B2-A971-477F-A9E1-EAB5E1308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2521-5236-4712-B2E7-487E48570D88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A2B2-A971-477F-A9E1-EAB5E1308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2521-5236-4712-B2E7-487E48570D88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AA2B2-A971-477F-A9E1-EAB5E13086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42521-5236-4712-B2E7-487E48570D88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A2B2-A971-477F-A9E1-EAB5E13086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8%D0%BB%D0%BD,_%D0%90%D0%BB%D0%B0%D0%BD_%D0%90%D0%BB%D0%B5%D0%BA%D1%81%D0%B0%D0%BD%D0%B4%D1%8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882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ru.wikipedia.org/wiki/18_%D1%8F%D0%BD%D0%B2%D0%B0%D1%80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2%D0%B8%D0%BD%D0%BD%D0%B8-%D0%9F%D1%83%D1%85" TargetMode="External"/><Relationship Id="rId5" Type="http://schemas.openxmlformats.org/officeDocument/2006/relationships/hyperlink" Target="http://ru.wikipedia.org/wiki/1956" TargetMode="External"/><Relationship Id="rId4" Type="http://schemas.openxmlformats.org/officeDocument/2006/relationships/hyperlink" Target="http://ru.wikipedia.org/wiki/31_%D1%8F%D0%BD%D0%B2%D0%B0%D1%80%D1%8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E%D0%B2%D0%B5%D1%82%D1%81%D0%BA%D0%B8%D0%B9_%D0%A1%D0%BE%D1%8E%D0%B7" TargetMode="External"/><Relationship Id="rId3" Type="http://schemas.openxmlformats.org/officeDocument/2006/relationships/hyperlink" Target="http://ru.wikipedia.org/wiki/1960-%D0%B5_%D0%B3%D0%BE%D0%B4%D1%8B" TargetMode="External"/><Relationship Id="rId7" Type="http://schemas.openxmlformats.org/officeDocument/2006/relationships/hyperlink" Target="http://ru.wikipedia.org/wiki/%D0%9B%D0%B5%D0%BE%D0%BD%D0%BE%D0%B2,_%D0%95%D0%B2%D0%B3%D0%B5%D0%BD%D0%B8%D0%B9_%D0%9F%D0%B0%D0%B2%D0%BB%D0%BE%D0%B2%D0%B8%D1%87" TargetMode="External"/><Relationship Id="rId2" Type="http://schemas.openxmlformats.org/officeDocument/2006/relationships/hyperlink" Target="http://ru.wikipedia.org/wiki/XX_%D0%B2%D0%B5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BE%D1%8E%D0%B7%D0%BC%D1%83%D0%BB%D1%8C%D1%82%D1%84%D0%B8%D0%BB%D1%8C%D0%BC" TargetMode="External"/><Relationship Id="rId5" Type="http://schemas.openxmlformats.org/officeDocument/2006/relationships/hyperlink" Target="http://ru.wikipedia.org/wiki/%D0%97%D0%B0%D1%85%D0%BE%D0%B4%D0%B5%D1%80,_%D0%91%D0%BE%D1%80%D0%B8%D1%81_%D0%92%D0%BB%D0%B0%D0%B4%D0%B8%D0%BC%D0%B8%D1%80%D0%BE%D0%B2%D0%B8%D1%87" TargetMode="External"/><Relationship Id="rId4" Type="http://schemas.openxmlformats.org/officeDocument/2006/relationships/hyperlink" Target="http://ru.wikipedia.org/wiki/1970-%D0%B5_%D0%B3%D0%BE%D0%B4%D1%8B" TargetMode="External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20" TargetMode="External"/><Relationship Id="rId7" Type="http://schemas.openxmlformats.org/officeDocument/2006/relationships/image" Target="../media/image10.jpeg"/><Relationship Id="rId2" Type="http://schemas.openxmlformats.org/officeDocument/2006/relationships/hyperlink" Target="http://ru.wikipedia.org/wiki/%D0%9C%D0%B8%D0%BB%D0%BD,_%D0%9A%D1%80%D0%B8%D1%81%D1%82%D0%BE%D1%84%D0%B5%D1%80_%D0%A0%D0%BE%D0%B1%D0%B8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ru.wikipedia.org/wiki/%D0%9B%D0%BE%D0%BD%D0%B4%D0%BE%D0%BD%D1%81%D0%BA%D0%B8%D0%B9_%D0%B7%D0%BE%D0%BE%D0%BF%D0%B0%D1%80%D0%BA" TargetMode="External"/><Relationship Id="rId4" Type="http://schemas.openxmlformats.org/officeDocument/2006/relationships/hyperlink" Target="http://ru.wikipedia.org/wiki/1996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Файл:Винни-Пух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2" y="0"/>
            <a:ext cx="9141888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142852"/>
            <a:ext cx="52731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 </a:t>
            </a:r>
            <a:r>
              <a:rPr lang="ru-RU" sz="4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3" tooltip="Милн, Алан Александр"/>
              </a:rPr>
              <a:t>Алан Александр </a:t>
            </a:r>
            <a:r>
              <a:rPr lang="ru-RU" sz="40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3" tooltip="Милн, Алан Александр"/>
              </a:rPr>
              <a:t>Милн</a:t>
            </a:r>
            <a:endParaRPr lang="ru-RU" sz="40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3" y="1000108"/>
            <a:ext cx="38576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«</a:t>
            </a:r>
            <a:r>
              <a:rPr lang="ru-RU" sz="4800" b="1" dirty="0" err="1" smtClean="0">
                <a:solidFill>
                  <a:srgbClr val="FF0000"/>
                </a:solidFill>
              </a:rPr>
              <a:t>Винни</a:t>
            </a: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>
                <a:solidFill>
                  <a:srgbClr val="FF0000"/>
                </a:solidFill>
              </a:rPr>
              <a:t>Пух и </a:t>
            </a:r>
            <a:r>
              <a:rPr lang="ru-RU" sz="4800" b="1" dirty="0" smtClean="0">
                <a:solidFill>
                  <a:srgbClr val="FF0000"/>
                </a:solidFill>
              </a:rPr>
              <a:t>Все-Все-Все»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Итог урока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001156" cy="321471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/>
              <a:t>– Какое настроение вызвала у вас прочитанная сказка? Весёлая она или грустная?</a:t>
            </a:r>
          </a:p>
          <a:p>
            <a:r>
              <a:rPr lang="ru-RU" sz="2800" b="1" dirty="0"/>
              <a:t>– Почему вы смеялись, читая историю о том, как Пух и Пятачок ловили Буку? </a:t>
            </a:r>
          </a:p>
          <a:p>
            <a:r>
              <a:rPr lang="ru-RU" sz="2800" b="1" dirty="0"/>
              <a:t>– Прочитайте самые весёлые моменты.</a:t>
            </a:r>
          </a:p>
          <a:p>
            <a:r>
              <a:rPr lang="ru-RU" sz="2800" b="1" dirty="0"/>
              <a:t>– Как автору удалось сделать так, чтобы читатель улыбался? Прочитайте эти «находки» автора.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357694"/>
            <a:ext cx="9001156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«</a:t>
            </a:r>
            <a:r>
              <a:rPr lang="ru-RU" sz="2400" b="1" i="1" dirty="0" smtClean="0"/>
              <a:t>Закричал он шёпотом»; «охотятся на двух дедушек»; «до пятницы он совершенно свободен»…</a:t>
            </a:r>
            <a:r>
              <a:rPr lang="ru-RU" sz="2400" b="1" dirty="0" smtClean="0"/>
              <a:t>) </a:t>
            </a:r>
          </a:p>
          <a:p>
            <a:pPr algn="ctr"/>
            <a:r>
              <a:rPr lang="ru-RU" sz="2400" b="1" dirty="0" smtClean="0"/>
              <a:t>Алан </a:t>
            </a:r>
            <a:r>
              <a:rPr lang="ru-RU" sz="2400" b="1" dirty="0" err="1" smtClean="0"/>
              <a:t>Милн</a:t>
            </a:r>
            <a:r>
              <a:rPr lang="ru-RU" sz="2400" b="1" dirty="0" smtClean="0"/>
              <a:t> любил детей, наблюдал за их играми, речью. А Б. </a:t>
            </a:r>
            <a:r>
              <a:rPr lang="ru-RU" sz="2400" b="1" dirty="0" err="1" smtClean="0"/>
              <a:t>Заходер</a:t>
            </a:r>
            <a:r>
              <a:rPr lang="ru-RU" sz="2400" b="1" dirty="0" smtClean="0"/>
              <a:t> талантливо пересказал сказку. Поэтому её легко читать, а в главных героях угадываешь детей.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dirty="0" smtClean="0"/>
              <a:t>Домашнее задание 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0070C0"/>
                </a:solidFill>
              </a:rPr>
              <a:t>Страница 128 – 135, выразительное чтение, пересказ</a:t>
            </a:r>
            <a:endParaRPr lang="ru-RU" sz="6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Друг Пятачка, Приятель Кролика, Открыватель Полюса, Утешитель </a:t>
            </a:r>
            <a:r>
              <a:rPr lang="ru-RU" sz="2400" b="1" dirty="0" err="1">
                <a:solidFill>
                  <a:srgbClr val="FF0000"/>
                </a:solidFill>
              </a:rPr>
              <a:t>Иа-Иа</a:t>
            </a:r>
            <a:r>
              <a:rPr lang="ru-RU" sz="2400" b="1" dirty="0">
                <a:solidFill>
                  <a:srgbClr val="FF0000"/>
                </a:solidFill>
              </a:rPr>
              <a:t> и </a:t>
            </a:r>
            <a:r>
              <a:rPr lang="ru-RU" sz="2400" b="1" dirty="0" err="1">
                <a:solidFill>
                  <a:srgbClr val="FF0000"/>
                </a:solidFill>
              </a:rPr>
              <a:t>Находитель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Хвоста</a:t>
            </a:r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Сообразительный</a:t>
            </a:r>
            <a:r>
              <a:rPr lang="ru-RU" sz="2400" b="1" dirty="0">
                <a:solidFill>
                  <a:srgbClr val="FF0000"/>
                </a:solidFill>
              </a:rPr>
              <a:t>, Изобретательный, Поразительный и </a:t>
            </a:r>
            <a:r>
              <a:rPr lang="ru-RU" sz="2400" b="1" dirty="0" err="1">
                <a:solidFill>
                  <a:srgbClr val="FF0000"/>
                </a:solidFill>
              </a:rPr>
              <a:t>Забредательный</a:t>
            </a:r>
            <a:r>
              <a:rPr lang="ru-RU" sz="2400" b="1" dirty="0">
                <a:solidFill>
                  <a:srgbClr val="FF0000"/>
                </a:solidFill>
              </a:rPr>
              <a:t> Медведь.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lib.ru/MILN/welcom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8072494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vi-VN" sz="5400" b="1" dirty="0" smtClean="0">
                <a:solidFill>
                  <a:srgbClr val="002060"/>
                </a:solidFill>
              </a:rPr>
              <a:t>А́лан Алекса́ндр Милн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14942" y="1600200"/>
            <a:ext cx="3714776" cy="504351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vi-VN" dirty="0"/>
              <a:t> </a:t>
            </a:r>
            <a:r>
              <a:rPr lang="en-US" dirty="0" smtClean="0">
                <a:hlinkClick r:id="rId2" tooltip="18 января"/>
              </a:rPr>
              <a:t>18</a:t>
            </a:r>
            <a:r>
              <a:rPr lang="vi-VN" dirty="0" smtClean="0">
                <a:hlinkClick r:id="rId2" tooltip="18 января"/>
              </a:rPr>
              <a:t>января</a:t>
            </a:r>
            <a:r>
              <a:rPr lang="vi-VN" dirty="0"/>
              <a:t> </a:t>
            </a:r>
            <a:r>
              <a:rPr lang="vi-VN" dirty="0">
                <a:hlinkClick r:id="rId3" tooltip="1882"/>
              </a:rPr>
              <a:t>1882</a:t>
            </a:r>
            <a:r>
              <a:rPr lang="vi-VN" dirty="0"/>
              <a:t> — </a:t>
            </a:r>
            <a:r>
              <a:rPr lang="vi-VN" dirty="0">
                <a:hlinkClick r:id="rId4" tooltip="31 января"/>
              </a:rPr>
              <a:t>31 января</a:t>
            </a:r>
            <a:r>
              <a:rPr lang="vi-VN" dirty="0"/>
              <a:t> </a:t>
            </a:r>
            <a:r>
              <a:rPr lang="vi-VN" dirty="0" smtClean="0">
                <a:hlinkClick r:id="rId5" tooltip="1956"/>
              </a:rPr>
              <a:t>1956</a:t>
            </a:r>
            <a:r>
              <a:rPr lang="vi-VN" dirty="0"/>
              <a:t> — английский писатель, автор повестей о «медведе с опилками в голове» — </a:t>
            </a:r>
            <a:r>
              <a:rPr lang="vi-VN" dirty="0">
                <a:hlinkClick r:id="rId6" tooltip="Винни-Пух"/>
              </a:rPr>
              <a:t>Винни-Пухе</a:t>
            </a:r>
            <a:r>
              <a:rPr lang="vi-VN" dirty="0"/>
              <a:t>. </a:t>
            </a:r>
            <a:endParaRPr lang="ru-RU" dirty="0"/>
          </a:p>
        </p:txBody>
      </p:sp>
      <p:pic>
        <p:nvPicPr>
          <p:cNvPr id="5122" name="Picture 2" descr="File:A a miln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472" y="1500174"/>
            <a:ext cx="4286280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42852"/>
            <a:ext cx="5143504" cy="67151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Р</a:t>
            </a:r>
            <a:r>
              <a:rPr lang="ru-RU" b="1" dirty="0" smtClean="0">
                <a:solidFill>
                  <a:srgbClr val="002060"/>
                </a:solidFill>
              </a:rPr>
              <a:t>одился </a:t>
            </a:r>
            <a:r>
              <a:rPr lang="ru-RU" b="1" dirty="0">
                <a:solidFill>
                  <a:srgbClr val="002060"/>
                </a:solidFill>
              </a:rPr>
              <a:t>в Лондоне. Р</a:t>
            </a:r>
            <a:r>
              <a:rPr lang="ru-RU" b="1" dirty="0" smtClean="0">
                <a:solidFill>
                  <a:srgbClr val="002060"/>
                </a:solidFill>
              </a:rPr>
              <a:t>одители </a:t>
            </a:r>
            <a:r>
              <a:rPr lang="ru-RU" b="1" dirty="0">
                <a:solidFill>
                  <a:srgbClr val="002060"/>
                </a:solidFill>
              </a:rPr>
              <a:t>содержали небольшие частные школы. В одной из них некоторое время даже преподавал писатель-фантаст Герберт Уэллс. Всего в семье </a:t>
            </a:r>
            <a:r>
              <a:rPr lang="ru-RU" b="1" dirty="0" err="1">
                <a:solidFill>
                  <a:srgbClr val="002060"/>
                </a:solidFill>
              </a:rPr>
              <a:t>Милнов</a:t>
            </a:r>
            <a:r>
              <a:rPr lang="ru-RU" b="1" dirty="0">
                <a:solidFill>
                  <a:srgbClr val="002060"/>
                </a:solidFill>
              </a:rPr>
              <a:t> было, как в сказке, трое сыновей. Младший и был будущий автор «</a:t>
            </a:r>
            <a:r>
              <a:rPr lang="ru-RU" b="1" dirty="0" err="1">
                <a:solidFill>
                  <a:srgbClr val="002060"/>
                </a:solidFill>
              </a:rPr>
              <a:t>Винни-Пуха</a:t>
            </a:r>
            <a:r>
              <a:rPr lang="ru-RU" b="1" dirty="0">
                <a:solidFill>
                  <a:srgbClr val="002060"/>
                </a:solidFill>
              </a:rPr>
              <a:t>». Как принято у писателей, сочинять стихи, статьи он начал ещё в детстве.</a:t>
            </a:r>
          </a:p>
          <a:p>
            <a:r>
              <a:rPr lang="ru-RU" b="1" dirty="0">
                <a:solidFill>
                  <a:srgbClr val="002060"/>
                </a:solidFill>
              </a:rPr>
              <a:t>В 1913 г. Алан Александр </a:t>
            </a:r>
            <a:r>
              <a:rPr lang="ru-RU" b="1" dirty="0" err="1">
                <a:solidFill>
                  <a:srgbClr val="002060"/>
                </a:solidFill>
              </a:rPr>
              <a:t>Милн</a:t>
            </a:r>
            <a:r>
              <a:rPr lang="ru-RU" b="1" dirty="0">
                <a:solidFill>
                  <a:srgbClr val="002060"/>
                </a:solidFill>
              </a:rPr>
              <a:t> женился, и у него родился сын, Кристофер Робин. Теперь вы знаете, кто такой Кристофер Робин?</a:t>
            </a:r>
          </a:p>
          <a:p>
            <a:endParaRPr lang="ru-RU" dirty="0"/>
          </a:p>
        </p:txBody>
      </p:sp>
      <p:pic>
        <p:nvPicPr>
          <p:cNvPr id="4098" name="Picture 2" descr="http://libsoftware.net/uploads/posts/2012-12-12/176749-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86248" cy="4214818"/>
          </a:xfrm>
          <a:prstGeom prst="rect">
            <a:avLst/>
          </a:prstGeom>
          <a:noFill/>
        </p:spPr>
      </p:pic>
      <p:pic>
        <p:nvPicPr>
          <p:cNvPr id="4100" name="Picture 4" descr="http://gallery.forum-grad.ru/files/1/7/7/8/winnie-the-pooh-birthday-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84629"/>
            <a:ext cx="4286248" cy="29733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142852"/>
            <a:ext cx="4500562" cy="67151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sz="3400" b="1" dirty="0" err="1" smtClean="0">
                <a:solidFill>
                  <a:srgbClr val="002060"/>
                </a:solidFill>
              </a:rPr>
              <a:t>Милн</a:t>
            </a:r>
            <a:r>
              <a:rPr lang="ru-RU" sz="3400" b="1" dirty="0" smtClean="0">
                <a:solidFill>
                  <a:srgbClr val="002060"/>
                </a:solidFill>
              </a:rPr>
              <a:t> писал статьи, пьесы, сказки, детективы и… играл. Впрочем, играла вся семья </a:t>
            </a:r>
            <a:r>
              <a:rPr lang="ru-RU" sz="3400" b="1" dirty="0" err="1" smtClean="0">
                <a:solidFill>
                  <a:srgbClr val="002060"/>
                </a:solidFill>
              </a:rPr>
              <a:t>Милнов</a:t>
            </a:r>
            <a:r>
              <a:rPr lang="ru-RU" sz="3400" b="1" dirty="0" smtClean="0">
                <a:solidFill>
                  <a:srgbClr val="002060"/>
                </a:solidFill>
              </a:rPr>
              <a:t>. А начало игре положил подарок – плюшевый медвежонок, поселившийся у своего хозяина, годовалого сына.</a:t>
            </a:r>
          </a:p>
          <a:p>
            <a:r>
              <a:rPr lang="ru-RU" sz="3400" b="1" dirty="0" smtClean="0">
                <a:solidFill>
                  <a:srgbClr val="002060"/>
                </a:solidFill>
              </a:rPr>
              <a:t>Сначала появилась первая версия «</a:t>
            </a:r>
            <a:r>
              <a:rPr lang="ru-RU" sz="3400" b="1" dirty="0" err="1" smtClean="0">
                <a:solidFill>
                  <a:srgbClr val="002060"/>
                </a:solidFill>
              </a:rPr>
              <a:t>Винни-Пуха</a:t>
            </a:r>
            <a:r>
              <a:rPr lang="ru-RU" sz="3400" b="1" dirty="0" smtClean="0">
                <a:solidFill>
                  <a:srgbClr val="002060"/>
                </a:solidFill>
              </a:rPr>
              <a:t>» – про Медвежонка с опилками в голове, а потом у Кристофера Робина появились новые игрушечные друзья: ослик </a:t>
            </a:r>
            <a:r>
              <a:rPr lang="ru-RU" sz="3400" b="1" dirty="0" err="1" smtClean="0">
                <a:solidFill>
                  <a:srgbClr val="002060"/>
                </a:solidFill>
              </a:rPr>
              <a:t>Иа</a:t>
            </a:r>
            <a:r>
              <a:rPr lang="ru-RU" sz="3400" b="1" dirty="0" smtClean="0">
                <a:solidFill>
                  <a:srgbClr val="002060"/>
                </a:solidFill>
              </a:rPr>
              <a:t>, поросёнок Пятачок, которые также стали героями книги.</a:t>
            </a:r>
          </a:p>
          <a:p>
            <a:endParaRPr lang="ru-RU" dirty="0"/>
          </a:p>
        </p:txBody>
      </p:sp>
      <p:pic>
        <p:nvPicPr>
          <p:cNvPr id="8194" name="Picture 2" descr="http://lib.ru/MILN/img000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4495802" cy="6429420"/>
          </a:xfrm>
          <a:prstGeom prst="rect">
            <a:avLst/>
          </a:prstGeom>
          <a:noFill/>
        </p:spPr>
      </p:pic>
      <p:pic>
        <p:nvPicPr>
          <p:cNvPr id="8196" name="Picture 4" descr="http://www.glukmobile.ru/xml_my_shop_new/img/814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4429156" cy="6572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2066" y="0"/>
            <a:ext cx="4071934" cy="68580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 Один из самых известных героев детской литературы </a:t>
            </a:r>
            <a:r>
              <a:rPr lang="en-US" dirty="0">
                <a:hlinkClick r:id="rId2" tooltip="XX век"/>
              </a:rPr>
              <a:t>XX </a:t>
            </a:r>
            <a:r>
              <a:rPr lang="ru-RU" dirty="0">
                <a:hlinkClick r:id="rId2" tooltip="XX век"/>
              </a:rPr>
              <a:t>века</a:t>
            </a:r>
            <a:r>
              <a:rPr lang="ru-RU" dirty="0"/>
              <a:t>. В </a:t>
            </a:r>
            <a:r>
              <a:rPr lang="ru-RU" dirty="0">
                <a:hlinkClick r:id="rId3" tooltip="1960-е годы"/>
              </a:rPr>
              <a:t>1960</a:t>
            </a:r>
            <a:r>
              <a:rPr lang="ru-RU" dirty="0"/>
              <a:t>—</a:t>
            </a:r>
            <a:r>
              <a:rPr lang="ru-RU" dirty="0">
                <a:hlinkClick r:id="rId4" tooltip="1970-е годы"/>
              </a:rPr>
              <a:t>1970-е годы</a:t>
            </a:r>
            <a:r>
              <a:rPr lang="ru-RU" dirty="0"/>
              <a:t>, благодаря переводу </a:t>
            </a:r>
            <a:r>
              <a:rPr lang="ru-RU" dirty="0">
                <a:hlinkClick r:id="rId5" tooltip="Заходер, Борис Владимирович"/>
              </a:rPr>
              <a:t>Бориса </a:t>
            </a:r>
            <a:r>
              <a:rPr lang="ru-RU" dirty="0" err="1">
                <a:hlinkClick r:id="rId5" tooltip="Заходер, Борис Владимирович"/>
              </a:rPr>
              <a:t>Заходера</a:t>
            </a:r>
            <a:r>
              <a:rPr lang="ru-RU" dirty="0"/>
              <a:t> «</a:t>
            </a:r>
            <a:r>
              <a:rPr lang="ru-RU" dirty="0" err="1"/>
              <a:t>Винни-Пух</a:t>
            </a:r>
            <a:r>
              <a:rPr lang="ru-RU" dirty="0"/>
              <a:t> и все-все-все», а затем и фильмам студии «</a:t>
            </a:r>
            <a:r>
              <a:rPr lang="ru-RU" dirty="0" err="1">
                <a:hlinkClick r:id="rId6" tooltip="Союзмультфильм"/>
              </a:rPr>
              <a:t>Союзмультфильм</a:t>
            </a:r>
            <a:r>
              <a:rPr lang="ru-RU" dirty="0"/>
              <a:t>», где мишку озвучивал </a:t>
            </a:r>
            <a:r>
              <a:rPr lang="ru-RU" dirty="0">
                <a:hlinkClick r:id="rId7" tooltip="Леонов, Евгений Павлович"/>
              </a:rPr>
              <a:t>Евгений Леонов</a:t>
            </a:r>
            <a:r>
              <a:rPr lang="ru-RU" dirty="0"/>
              <a:t>, </a:t>
            </a:r>
            <a:r>
              <a:rPr lang="ru-RU" dirty="0" err="1"/>
              <a:t>Винни-Пух</a:t>
            </a:r>
            <a:r>
              <a:rPr lang="ru-RU" dirty="0"/>
              <a:t> стал очень популярен и </a:t>
            </a:r>
            <a:r>
              <a:rPr lang="ru-RU" dirty="0" err="1"/>
              <a:t>в</a:t>
            </a:r>
            <a:r>
              <a:rPr lang="ru-RU" dirty="0" err="1">
                <a:hlinkClick r:id="rId8" tooltip="Советский Союз"/>
              </a:rPr>
              <a:t>Советском</a:t>
            </a:r>
            <a:r>
              <a:rPr lang="ru-RU" dirty="0">
                <a:hlinkClick r:id="rId8" tooltip="Советский Союз"/>
              </a:rPr>
              <a:t> Союзе</a:t>
            </a:r>
            <a:r>
              <a:rPr lang="ru-RU" dirty="0"/>
              <a:t>.</a:t>
            </a:r>
          </a:p>
        </p:txBody>
      </p:sp>
      <p:pic>
        <p:nvPicPr>
          <p:cNvPr id="9218" name="Picture 2" descr="http://dony.ru/uploads/posts/2011-04/1303329010451alanmilnvinnipuhivsevsevse.jpe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5719" y="0"/>
            <a:ext cx="4940607" cy="6643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285728"/>
            <a:ext cx="4429124" cy="635798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Как и многие другие персонажи книги </a:t>
            </a:r>
            <a:r>
              <a:rPr lang="ru-RU" b="1" dirty="0" err="1">
                <a:solidFill>
                  <a:srgbClr val="002060"/>
                </a:solidFill>
              </a:rPr>
              <a:t>Милна</a:t>
            </a:r>
            <a:r>
              <a:rPr lang="ru-RU" b="1" dirty="0">
                <a:solidFill>
                  <a:srgbClr val="002060"/>
                </a:solidFill>
              </a:rPr>
              <a:t>, медвежонок </a:t>
            </a:r>
            <a:r>
              <a:rPr lang="ru-RU" b="1" dirty="0" err="1">
                <a:solidFill>
                  <a:srgbClr val="002060"/>
                </a:solidFill>
              </a:rPr>
              <a:t>Винни</a:t>
            </a:r>
            <a:r>
              <a:rPr lang="ru-RU" b="1" dirty="0">
                <a:solidFill>
                  <a:srgbClr val="002060"/>
                </a:solidFill>
              </a:rPr>
              <a:t> получил имя от одной из реальных игрушек </a:t>
            </a:r>
            <a:r>
              <a:rPr lang="ru-RU" b="1" dirty="0">
                <a:solidFill>
                  <a:srgbClr val="002060"/>
                </a:solidFill>
                <a:hlinkClick r:id="rId2" tooltip="Милн, Кристофер Робин"/>
              </a:rPr>
              <a:t>Кристофера Робина</a:t>
            </a:r>
            <a:r>
              <a:rPr lang="ru-RU" b="1" dirty="0">
                <a:solidFill>
                  <a:srgbClr val="002060"/>
                </a:solidFill>
              </a:rPr>
              <a:t>(</a:t>
            </a:r>
            <a:r>
              <a:rPr lang="ru-RU" b="1" dirty="0">
                <a:solidFill>
                  <a:srgbClr val="002060"/>
                </a:solidFill>
                <a:hlinkClick r:id="rId3" tooltip="1920"/>
              </a:rPr>
              <a:t>1920</a:t>
            </a:r>
            <a:r>
              <a:rPr lang="ru-RU" b="1" dirty="0">
                <a:solidFill>
                  <a:srgbClr val="002060"/>
                </a:solidFill>
              </a:rPr>
              <a:t>—</a:t>
            </a:r>
            <a:r>
              <a:rPr lang="ru-RU" b="1" dirty="0">
                <a:solidFill>
                  <a:srgbClr val="002060"/>
                </a:solidFill>
                <a:hlinkClick r:id="rId4" tooltip="1996"/>
              </a:rPr>
              <a:t>1996</a:t>
            </a:r>
            <a:r>
              <a:rPr lang="ru-RU" b="1" dirty="0">
                <a:solidFill>
                  <a:srgbClr val="002060"/>
                </a:solidFill>
              </a:rPr>
              <a:t>), сына писателя. В свою очередь, плюшевый мишка </a:t>
            </a:r>
            <a:r>
              <a:rPr lang="ru-RU" b="1" dirty="0" err="1">
                <a:solidFill>
                  <a:srgbClr val="002060"/>
                </a:solidFill>
              </a:rPr>
              <a:t>Винни-Пух</a:t>
            </a:r>
            <a:r>
              <a:rPr lang="ru-RU" b="1" dirty="0">
                <a:solidFill>
                  <a:srgbClr val="002060"/>
                </a:solidFill>
              </a:rPr>
              <a:t> был назван по имени медведицы по кличке Виннипег (</a:t>
            </a:r>
            <a:r>
              <a:rPr lang="ru-RU" b="1" dirty="0" err="1">
                <a:solidFill>
                  <a:srgbClr val="002060"/>
                </a:solidFill>
              </a:rPr>
              <a:t>Винни</a:t>
            </a:r>
            <a:r>
              <a:rPr lang="ru-RU" b="1" dirty="0">
                <a:solidFill>
                  <a:srgbClr val="002060"/>
                </a:solidFill>
              </a:rPr>
              <a:t>), содержавшейся в 1920-х в </a:t>
            </a:r>
            <a:r>
              <a:rPr lang="ru-RU" b="1" dirty="0">
                <a:solidFill>
                  <a:srgbClr val="002060"/>
                </a:solidFill>
                <a:hlinkClick r:id="rId5" tooltip="Лондонский зоопарк"/>
              </a:rPr>
              <a:t>Лондонском зоопарке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19458" name="Picture 2" descr="http://upload.wikimedia.org/wikipedia/ru/thumb/3/38/Winnie_1924.jpg/220px-Winnie_192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214290"/>
            <a:ext cx="4520989" cy="6500858"/>
          </a:xfrm>
          <a:prstGeom prst="rect">
            <a:avLst/>
          </a:prstGeom>
          <a:noFill/>
        </p:spPr>
      </p:pic>
      <p:pic>
        <p:nvPicPr>
          <p:cNvPr id="19460" name="Picture 4" descr="File:Winnie-the-Pooh Zoo Winnipeg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44" y="214290"/>
            <a:ext cx="4586288" cy="6500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0"/>
            <a:ext cx="492919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/>
              <a:t>Как называется сказка?</a:t>
            </a:r>
          </a:p>
          <a:p>
            <a:r>
              <a:rPr lang="ru-RU" sz="2800" b="1" dirty="0"/>
              <a:t>– Кто её написал? Кто пересказал?</a:t>
            </a:r>
          </a:p>
          <a:p>
            <a:r>
              <a:rPr lang="ru-RU" sz="2800" b="1" dirty="0"/>
              <a:t>– Всю ли сказку мы будем читать? </a:t>
            </a:r>
            <a:endParaRPr lang="ru-RU" sz="2800" b="1" dirty="0" smtClean="0"/>
          </a:p>
          <a:p>
            <a:r>
              <a:rPr lang="ru-RU" sz="2800" b="1" dirty="0" smtClean="0">
                <a:solidFill>
                  <a:srgbClr val="0070C0"/>
                </a:solidFill>
              </a:rPr>
              <a:t>Нет</a:t>
            </a:r>
            <a:r>
              <a:rPr lang="ru-RU" sz="2800" b="1" dirty="0">
                <a:solidFill>
                  <a:srgbClr val="0070C0"/>
                </a:solidFill>
              </a:rPr>
              <a:t>. Только 3-ю </a:t>
            </a:r>
            <a:r>
              <a:rPr lang="ru-RU" sz="2800" b="1" dirty="0" smtClean="0">
                <a:solidFill>
                  <a:srgbClr val="0070C0"/>
                </a:solidFill>
              </a:rPr>
              <a:t>главу</a:t>
            </a:r>
            <a:endParaRPr lang="ru-RU" sz="2800" b="1" dirty="0">
              <a:solidFill>
                <a:srgbClr val="0070C0"/>
              </a:solidFill>
            </a:endParaRPr>
          </a:p>
          <a:p>
            <a:r>
              <a:rPr lang="ru-RU" sz="2800" b="1" dirty="0"/>
              <a:t>– О чём в ней будет говориться? Откуда узнали? Что можно предположить по иллюстрации?</a:t>
            </a:r>
          </a:p>
          <a:p>
            <a:r>
              <a:rPr lang="ru-RU" sz="2800" b="1" dirty="0"/>
              <a:t>– Как будут Пух и Пятачок охотиться на Буку? </a:t>
            </a:r>
            <a:endParaRPr lang="ru-RU" sz="2800" b="1" dirty="0" smtClean="0"/>
          </a:p>
          <a:p>
            <a:r>
              <a:rPr lang="ru-RU" sz="2800" b="1" dirty="0" smtClean="0"/>
              <a:t>Рассмотрите </a:t>
            </a:r>
            <a:r>
              <a:rPr lang="ru-RU" sz="2800" b="1" dirty="0"/>
              <a:t>иллюстрацию. (По следам</a:t>
            </a:r>
            <a:r>
              <a:rPr lang="ru-RU" sz="2800" b="1" i="1" dirty="0"/>
              <a:t>.</a:t>
            </a:r>
            <a:r>
              <a:rPr lang="ru-RU" sz="2800" b="1" dirty="0"/>
              <a:t>)</a:t>
            </a:r>
          </a:p>
          <a:p>
            <a:endParaRPr lang="ru-RU" sz="2800" dirty="0"/>
          </a:p>
        </p:txBody>
      </p:sp>
      <p:pic>
        <p:nvPicPr>
          <p:cNvPr id="20482" name="Picture 2" descr="http://mediasubs.ru/group/uploads/s-/s-detmi-i-dlya-detej/image2/IxZDFjMD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643050"/>
            <a:ext cx="4357718" cy="46638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214290"/>
            <a:ext cx="4429124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Чтение сказки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001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6000" b="1" dirty="0" smtClean="0"/>
              <a:t>Беседа после чтения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1497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– </a:t>
            </a:r>
            <a:r>
              <a:rPr lang="ru-RU" sz="2400" b="1" dirty="0">
                <a:solidFill>
                  <a:srgbClr val="0070C0"/>
                </a:solidFill>
              </a:rPr>
              <a:t>Сколько раз Пух и Пятачок обошли вокруг рощицы?</a:t>
            </a:r>
          </a:p>
          <a:p>
            <a:r>
              <a:rPr lang="ru-RU" sz="2400" b="1" dirty="0">
                <a:solidFill>
                  <a:srgbClr val="0070C0"/>
                </a:solidFill>
              </a:rPr>
              <a:t>– Почему </a:t>
            </a:r>
            <a:r>
              <a:rPr lang="ru-RU" sz="2400" b="1" dirty="0" err="1">
                <a:solidFill>
                  <a:srgbClr val="0070C0"/>
                </a:solidFill>
              </a:rPr>
              <a:t>Винни-Пух</a:t>
            </a:r>
            <a:r>
              <a:rPr lang="ru-RU" sz="2400" b="1" dirty="0">
                <a:solidFill>
                  <a:srgbClr val="0070C0"/>
                </a:solidFill>
              </a:rPr>
              <a:t> и Пятачок назвали неизвестных Букой, Бякой? </a:t>
            </a:r>
            <a:endParaRPr lang="ru-RU" sz="2400" b="1" dirty="0" smtClean="0">
              <a:solidFill>
                <a:srgbClr val="0070C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Так </a:t>
            </a:r>
            <a:r>
              <a:rPr lang="ru-RU" sz="2400" b="1" dirty="0">
                <a:solidFill>
                  <a:srgbClr val="002060"/>
                </a:solidFill>
              </a:rPr>
              <a:t>говорят маленькие дети. А наши герои – маленькие игрушки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>
                <a:solidFill>
                  <a:srgbClr val="0070C0"/>
                </a:solidFill>
              </a:rPr>
              <a:t>– Знаете ли вы, кто такой Кристофер Робин? Как относится он к </a:t>
            </a:r>
            <a:r>
              <a:rPr lang="ru-RU" sz="2400" b="1" dirty="0" err="1">
                <a:solidFill>
                  <a:srgbClr val="0070C0"/>
                </a:solidFill>
              </a:rPr>
              <a:t>Винни-Пуху</a:t>
            </a:r>
            <a:r>
              <a:rPr lang="ru-RU" sz="2400" b="1" dirty="0">
                <a:solidFill>
                  <a:srgbClr val="0070C0"/>
                </a:solidFill>
              </a:rPr>
              <a:t>? Найдите подтверждение своих слов в тексте.</a:t>
            </a:r>
          </a:p>
          <a:p>
            <a:r>
              <a:rPr lang="ru-RU" sz="2400" b="1" dirty="0">
                <a:solidFill>
                  <a:srgbClr val="0070C0"/>
                </a:solidFill>
              </a:rPr>
              <a:t>– Что мы делали? </a:t>
            </a:r>
            <a:endParaRPr lang="ru-RU" sz="2400" b="1" dirty="0" smtClean="0">
              <a:solidFill>
                <a:srgbClr val="0070C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Читали </a:t>
            </a:r>
            <a:r>
              <a:rPr lang="ru-RU" sz="2400" b="1" dirty="0">
                <a:solidFill>
                  <a:srgbClr val="002060"/>
                </a:solidFill>
              </a:rPr>
              <a:t>текст, отвечали на вопросы по тексту, выказывали своё отношение к </a:t>
            </a:r>
            <a:r>
              <a:rPr lang="ru-RU" sz="2400" b="1" dirty="0" smtClean="0">
                <a:solidFill>
                  <a:srgbClr val="002060"/>
                </a:solidFill>
              </a:rPr>
              <a:t>героям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>
                <a:solidFill>
                  <a:srgbClr val="0070C0"/>
                </a:solidFill>
              </a:rPr>
              <a:t>– Какое умение формировали?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461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Друг Пятачка, Приятель Кролика, Открыватель Полюса, Утешитель Иа-Иа и Находитель Хвоста Сообразительный, Изобретательный, Поразительный и Забредательный Медведь. </vt:lpstr>
      <vt:lpstr>А́лан Алекса́ндр Милн</vt:lpstr>
      <vt:lpstr>Слайд 4</vt:lpstr>
      <vt:lpstr>Слайд 5</vt:lpstr>
      <vt:lpstr>Слайд 6</vt:lpstr>
      <vt:lpstr>Слайд 7</vt:lpstr>
      <vt:lpstr>Слайд 8</vt:lpstr>
      <vt:lpstr>Беседа после чтения</vt:lpstr>
      <vt:lpstr>Итог урока</vt:lpstr>
      <vt:lpstr>Домашнее задание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-</dc:creator>
  <cp:lastModifiedBy>-</cp:lastModifiedBy>
  <cp:revision>5</cp:revision>
  <dcterms:created xsi:type="dcterms:W3CDTF">2013-10-15T17:40:56Z</dcterms:created>
  <dcterms:modified xsi:type="dcterms:W3CDTF">2013-10-15T18:26:15Z</dcterms:modified>
</cp:coreProperties>
</file>