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7C3D-0E49-4F3F-9245-34A86D780EC6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E0DD2-ABFB-4005-B7C2-4E746E0BD3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synonyms/%D0%BD%D0%B0%D0%B4%D0%B5%D0%B6%D0%BD%D0%BE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synonyms/%D0%BD%D0%B5%D0%BF%D1%80%D0%B5%D0%B4%D0%BE%D1%82%D0%B2%D1%80%D0%B0%D1%82%D0%B8%D0%BC%D0%BE" TargetMode="External"/><Relationship Id="rId5" Type="http://schemas.openxmlformats.org/officeDocument/2006/relationships/hyperlink" Target="http://dic.academic.ru/synonyms/%D0%BD%D0%B5%D0%BE%D1%82%D0%B2%D1%80%D0%B0%D1%82%D0%B8%D0%BC%D0%BE" TargetMode="External"/><Relationship Id="rId4" Type="http://schemas.openxmlformats.org/officeDocument/2006/relationships/hyperlink" Target="http://dic.academic.ru/synonyms/%D0%BD%D0%B5%D0%B8%D0%B7%D0%B1%D0%B5%D0%B6%D0%BD%D0%B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85720" y="571480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Отважный сказочный герой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Бильбо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b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5–6-я части главы «Пауки и мухи»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335756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Презентация учителя начальных классов высшей категории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 МАОУ «Гимназия №3» г.Саратова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Трофименко О.В.</a:t>
            </a:r>
            <a:endParaRPr lang="ru-RU" sz="2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142852"/>
            <a:ext cx="7858180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мы делали?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Читали текст, отвечали на вопросы по тексту, выказывали своё отношение к героям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JournalC"/>
                <a:cs typeface="Times New Roman" pitchFamily="18" charset="0"/>
              </a:rPr>
              <a:t>– Какое умение формировали?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2071678"/>
            <a:ext cx="250033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    Итог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2928934"/>
            <a:ext cx="8643998" cy="38054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JournalC"/>
                <a:cs typeface="Times New Roman" pitchFamily="18" charset="0"/>
              </a:rPr>
              <a:t>Мистер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JournalC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JournalC"/>
                <a:cs typeface="Times New Roman" pitchFamily="18" charset="0"/>
              </a:rPr>
              <a:t>Бэггинс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JournalC"/>
                <a:cs typeface="Times New Roman" pitchFamily="18" charset="0"/>
              </a:rPr>
              <a:t> от природы отнюдь не был героем: любил покой, уют, вкусно поесть…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JournalC"/>
                <a:cs typeface="Times New Roman" pitchFamily="18" charset="0"/>
              </a:rPr>
              <a:t>Что же позволяет нам назвать его настоящим героем?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JournalC"/>
                <a:cs typeface="Times New Roman" pitchFamily="18" charset="0"/>
              </a:rPr>
              <a:t>Он мужествен, храбр, отважен, всё делает для спасения друзей…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05510" y="3617817"/>
          <a:ext cx="7332980" cy="490728"/>
        </p:xfrm>
        <a:graphic>
          <a:graphicData uri="http://schemas.openxmlformats.org/drawingml/2006/table">
            <a:tbl>
              <a:tblPr/>
              <a:tblGrid>
                <a:gridCol w="1465580"/>
                <a:gridCol w="5867400"/>
              </a:tblGrid>
              <a:tr h="28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ΙV. Домашнее задание.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9639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JournalC"/>
                          <a:cs typeface="JournalC"/>
                        </a:rPr>
                        <a:t>Перечитать 5–6-ю части, подчеркнуть слова, рассказывающие о том, что умел делать </a:t>
                      </a:r>
                      <a:r>
                        <a:rPr lang="ru-RU" sz="1400" dirty="0" err="1">
                          <a:latin typeface="Times New Roman"/>
                          <a:ea typeface="JournalC"/>
                          <a:cs typeface="JournalC"/>
                        </a:rPr>
                        <a:t>Бильбо</a:t>
                      </a:r>
                      <a:r>
                        <a:rPr lang="ru-RU" sz="1100" dirty="0">
                          <a:latin typeface="JournalC"/>
                          <a:ea typeface="JournalC"/>
                          <a:cs typeface="JournalC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928794" y="1571612"/>
            <a:ext cx="6143668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         </a:t>
            </a:r>
            <a:r>
              <a:rPr lang="ru-RU" sz="3600" b="1" dirty="0" smtClean="0">
                <a:solidFill>
                  <a:srgbClr val="FF0000"/>
                </a:solidFill>
              </a:rPr>
              <a:t>Домашнее задание </a:t>
            </a:r>
            <a:r>
              <a:rPr lang="ru-RU" sz="3600" b="1" dirty="0" smtClean="0">
                <a:solidFill>
                  <a:srgbClr val="002060"/>
                </a:solidFill>
              </a:rPr>
              <a:t>Перечитать </a:t>
            </a:r>
            <a:r>
              <a:rPr lang="ru-RU" sz="3600" b="1" dirty="0">
                <a:solidFill>
                  <a:srgbClr val="002060"/>
                </a:solidFill>
              </a:rPr>
              <a:t>5–6-ю части, подчеркнуть слова, рассказывающие о том, что умел делать </a:t>
            </a:r>
            <a:r>
              <a:rPr lang="ru-RU" sz="3600" b="1" dirty="0" err="1">
                <a:solidFill>
                  <a:srgbClr val="002060"/>
                </a:solidFill>
              </a:rPr>
              <a:t>Бильбо</a:t>
            </a:r>
            <a:r>
              <a:rPr lang="ru-RU" sz="3600" b="1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500166" y="142852"/>
            <a:ext cx="604562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Работа с текстом 5-й части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2844" y="928670"/>
            <a:ext cx="8858312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Вспомните, на каком эпизоде мы остановились.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Как вы думаете, сможет ли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помочь гномам?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Как, по-вашему, поведёт себя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в этой ситуации?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Что бы вы сделали на его месте?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JournalC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ывод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должен сейчас обязательно что-то сделать, чтобы спасти друзей.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4857760"/>
            <a:ext cx="414340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   </a:t>
            </a:r>
            <a:r>
              <a:rPr lang="ru-RU" sz="4000" b="1" dirty="0" smtClean="0">
                <a:solidFill>
                  <a:srgbClr val="002060"/>
                </a:solidFill>
              </a:rPr>
              <a:t>Чтение 5 части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2844" y="285728"/>
            <a:ext cx="8858312" cy="550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Что нового узнали мы 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хоббите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из этой части?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Он быстр и решителен, в детстве он упражнялся в метании и стрельбе и т.д.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Каким стрелком был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             Докажите строчкой из текста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Можно ли сказать, как к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относится автор?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Хорошо ли знает своего героя?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Почему автор раньше нам не рассказал всего этого 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429124" y="785794"/>
            <a:ext cx="4572032" cy="56938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И даже сейчас ему опять некогда. Почему?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Так быстро разворачиваются события, столько всего происходит!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Как вы думаете, почему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хоббит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бросил второй камень именно в паука, сидящего в центре?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Первый паук шлёпнулся без чувств, а второго камень сразил наповал. Есть ли разница?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4343" name="Picture 7" descr="http://caveman007.narod.ru/illustrations/hobbit/spyders_and_fl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4429124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285728"/>
            <a:ext cx="8786874" cy="3046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Что началось в колонии пауков?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JournalC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JournalC"/>
                <a:cs typeface="Times New Roman" pitchFamily="18" charset="0"/>
              </a:rPr>
              <a:t>          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Как вы думаете, на чьей стороне автор? Прочитайте, где автор сам вступает в разговор с читателем.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Почему пауки стали выбрасывать нити во все стороны?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29454" y="357166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Паника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4282" y="3441680"/>
            <a:ext cx="8786874" cy="3108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Удалось ли паукам перехитрить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Что чувствовал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Удалось ли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отвлечь пауков от гномов?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Сколько пауков сбежалось к тому месту, где раньше стоял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6000768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Целых 50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428604"/>
            <a:ext cx="8786874" cy="550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Стало ли страшно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хоббиту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О каких чертах личности говорят действия героя?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Находчивость, решительность, смелость да ещё и литературный талант! Он своей песней не только дразнил пауков, но и поддерживал гномов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Как можно назвать песенку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?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JournalC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Как вы думаете, паукам понравится эта песня?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4214818"/>
            <a:ext cx="2643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Дразнилка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Как же отреагировали пауки на экспромт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? Перечитайте.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Словарная работа: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неминуемо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Что задумали озлобленные пауки?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Разгадал ли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план пауков?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3000372"/>
            <a:ext cx="47149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неминуемо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- </a:t>
            </a:r>
            <a:r>
              <a:rPr lang="ru-RU" sz="3200" u="sng" dirty="0" smtClean="0">
                <a:hlinkClick r:id="rId3"/>
              </a:rPr>
              <a:t>надежно</a:t>
            </a:r>
            <a:r>
              <a:rPr lang="ru-RU" sz="3200" dirty="0"/>
              <a:t>, </a:t>
            </a:r>
            <a:r>
              <a:rPr lang="ru-RU" sz="3200" u="sng" dirty="0">
                <a:hlinkClick r:id="rId4"/>
              </a:rPr>
              <a:t>неизбежно</a:t>
            </a:r>
            <a:r>
              <a:rPr lang="ru-RU" sz="3200" dirty="0"/>
              <a:t>, </a:t>
            </a:r>
            <a:endParaRPr lang="ru-RU" sz="3200" dirty="0" smtClean="0"/>
          </a:p>
          <a:p>
            <a:r>
              <a:rPr lang="ru-RU" sz="3200" u="sng" dirty="0" smtClean="0">
                <a:hlinkClick r:id="rId5"/>
              </a:rPr>
              <a:t>неотвратимо</a:t>
            </a:r>
            <a:r>
              <a:rPr lang="ru-RU" sz="3200" dirty="0"/>
              <a:t>, </a:t>
            </a:r>
            <a:endParaRPr lang="ru-RU" sz="3200" dirty="0" smtClean="0"/>
          </a:p>
          <a:p>
            <a:r>
              <a:rPr lang="ru-RU" sz="3200" u="sng" dirty="0" err="1" smtClean="0">
                <a:hlinkClick r:id="rId6"/>
              </a:rPr>
              <a:t>непредотвратимо</a:t>
            </a:r>
            <a:endParaRPr lang="ru-RU" sz="3200" dirty="0"/>
          </a:p>
        </p:txBody>
      </p:sp>
      <p:pic>
        <p:nvPicPr>
          <p:cNvPr id="17411" name="Picture 3" descr="http://www.gala.com.ua/images/catalog/show2.php?img=084761.jpg&amp;width=30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2857496"/>
            <a:ext cx="300036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85728"/>
            <a:ext cx="8786874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Как удалось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выбраться из западни?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           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Ему помог кинжал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Кстати, как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хоббит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называл свой кинжал?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                                        Жало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Найдите слово, в котором автор выразил своё отношение к паукам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           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Орава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- Какое это отношение?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В толковом словаре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орава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 – беспорядочное, шумное скопление людей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Для чего он убежал в глубь леса?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Найдите в тексте и прочитайте всё, что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хоббит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 умел делать.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– Что нового узнали 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/>
                <a:cs typeface="Times New Roman" pitchFamily="18" charset="0"/>
              </a:rPr>
              <a:t>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 rot="10800000" flipV="1">
            <a:off x="142844" y="2384728"/>
            <a:ext cx="8858280" cy="375487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JournalC" charset="-52"/>
                <a:cs typeface="Times New Roman" pitchFamily="18" charset="0"/>
              </a:rPr>
              <a:t>1.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 charset="-52"/>
                <a:cs typeface="Times New Roman" pitchFamily="18" charset="0"/>
              </a:rPr>
              <a:t>Что нового мы узнали 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 charset="-52"/>
                <a:cs typeface="Times New Roman" pitchFamily="18" charset="0"/>
              </a:rPr>
              <a:t>Бильбо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 charset="-52"/>
                <a:cs typeface="Times New Roman" pitchFamily="18" charset="0"/>
              </a:rPr>
              <a:t>?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 charset="-52"/>
                <a:cs typeface="Times New Roman" pitchFamily="18" charset="0"/>
              </a:rPr>
              <a:t>2. Какие фрагменты текста понравились вам больше всего?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 charset="-52"/>
                <a:cs typeface="Times New Roman" pitchFamily="18" charset="0"/>
              </a:rPr>
              <a:t>3.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 charset="-52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 charset="-52"/>
                <a:cs typeface="Times New Roman" pitchFamily="18" charset="0"/>
              </a:rPr>
              <a:t>А встретились ли нам картины природы в этих частях? Почему их нет, как вы думаете?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 charset="-52"/>
                <a:cs typeface="Times New Roman" pitchFamily="18" charset="0"/>
              </a:rPr>
              <a:t>4.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JournalC" charset="-52"/>
                <a:cs typeface="Times New Roman" pitchFamily="18" charset="0"/>
              </a:rPr>
              <a:t>Разгадали ли вы смысл названия главы?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714884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JournalC-Italic"/>
                <a:cs typeface="Times New Roman" pitchFamily="18" charset="0"/>
              </a:rPr>
              <a:t>Действие развивается стремительно, и наблюдать картины природы трудно...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608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-</cp:lastModifiedBy>
  <cp:revision>6</cp:revision>
  <dcterms:created xsi:type="dcterms:W3CDTF">2013-10-13T15:15:23Z</dcterms:created>
  <dcterms:modified xsi:type="dcterms:W3CDTF">2013-10-13T16:13:06Z</dcterms:modified>
</cp:coreProperties>
</file>