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8" r:id="rId4"/>
    <p:sldId id="267" r:id="rId5"/>
    <p:sldId id="266" r:id="rId6"/>
    <p:sldId id="265" r:id="rId7"/>
    <p:sldId id="264" r:id="rId8"/>
    <p:sldId id="263" r:id="rId9"/>
    <p:sldId id="262" r:id="rId10"/>
    <p:sldId id="261" r:id="rId11"/>
    <p:sldId id="260" r:id="rId12"/>
    <p:sldId id="259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96" y="-4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177C3D-0E49-4F3F-9245-34A86D780EC6}" type="datetimeFigureOut">
              <a:rPr lang="ru-RU" smtClean="0"/>
              <a:t>13.10.2013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FE0DD2-ABFB-4005-B7C2-4E746E0BD3D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177C3D-0E49-4F3F-9245-34A86D780EC6}" type="datetimeFigureOut">
              <a:rPr lang="ru-RU" smtClean="0"/>
              <a:t>13.10.2013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FE0DD2-ABFB-4005-B7C2-4E746E0BD3D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177C3D-0E49-4F3F-9245-34A86D780EC6}" type="datetimeFigureOut">
              <a:rPr lang="ru-RU" smtClean="0"/>
              <a:t>13.10.2013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FE0DD2-ABFB-4005-B7C2-4E746E0BD3D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177C3D-0E49-4F3F-9245-34A86D780EC6}" type="datetimeFigureOut">
              <a:rPr lang="ru-RU" smtClean="0"/>
              <a:t>13.10.2013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FE0DD2-ABFB-4005-B7C2-4E746E0BD3D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177C3D-0E49-4F3F-9245-34A86D780EC6}" type="datetimeFigureOut">
              <a:rPr lang="ru-RU" smtClean="0"/>
              <a:t>13.10.2013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FE0DD2-ABFB-4005-B7C2-4E746E0BD3D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177C3D-0E49-4F3F-9245-34A86D780EC6}" type="datetimeFigureOut">
              <a:rPr lang="ru-RU" smtClean="0"/>
              <a:t>13.10.2013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FE0DD2-ABFB-4005-B7C2-4E746E0BD3D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177C3D-0E49-4F3F-9245-34A86D780EC6}" type="datetimeFigureOut">
              <a:rPr lang="ru-RU" smtClean="0"/>
              <a:t>13.10.2013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FE0DD2-ABFB-4005-B7C2-4E746E0BD3D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177C3D-0E49-4F3F-9245-34A86D780EC6}" type="datetimeFigureOut">
              <a:rPr lang="ru-RU" smtClean="0"/>
              <a:t>13.10.2013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FE0DD2-ABFB-4005-B7C2-4E746E0BD3D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177C3D-0E49-4F3F-9245-34A86D780EC6}" type="datetimeFigureOut">
              <a:rPr lang="ru-RU" smtClean="0"/>
              <a:t>13.10.2013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FE0DD2-ABFB-4005-B7C2-4E746E0BD3D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177C3D-0E49-4F3F-9245-34A86D780EC6}" type="datetimeFigureOut">
              <a:rPr lang="ru-RU" smtClean="0"/>
              <a:t>13.10.2013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FE0DD2-ABFB-4005-B7C2-4E746E0BD3D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177C3D-0E49-4F3F-9245-34A86D780EC6}" type="datetimeFigureOut">
              <a:rPr lang="ru-RU" smtClean="0"/>
              <a:t>13.10.2013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FE0DD2-ABFB-4005-B7C2-4E746E0BD3D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177C3D-0E49-4F3F-9245-34A86D780EC6}" type="datetimeFigureOut">
              <a:rPr lang="ru-RU" smtClean="0"/>
              <a:t>13.10.2013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FE0DD2-ABFB-4005-B7C2-4E746E0BD3D1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dic.academic.ru/synonyms/%D0%BD%D0%B0%D0%B4%D0%B5%D0%B6%D0%BD%D0%BE" TargetMode="External"/><Relationship Id="rId7" Type="http://schemas.openxmlformats.org/officeDocument/2006/relationships/image" Target="../media/image4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dic.academic.ru/synonyms/%D0%BD%D0%B5%D0%BF%D1%80%D0%B5%D0%B4%D0%BE%D1%82%D0%B2%D1%80%D0%B0%D1%82%D0%B8%D0%BC%D0%BE" TargetMode="External"/><Relationship Id="rId5" Type="http://schemas.openxmlformats.org/officeDocument/2006/relationships/hyperlink" Target="http://dic.academic.ru/synonyms/%D0%BD%D0%B5%D0%BE%D1%82%D0%B2%D1%80%D0%B0%D1%82%D0%B8%D0%BC%D0%BE" TargetMode="External"/><Relationship Id="rId4" Type="http://schemas.openxmlformats.org/officeDocument/2006/relationships/hyperlink" Target="http://dic.academic.ru/synonyms/%D0%BD%D0%B5%D0%B8%D0%B7%D0%B1%D0%B5%D0%B6%D0%BD%D0%BE" TargetMode="Externa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285861"/>
            <a:ext cx="7772400" cy="2314590"/>
          </a:xfrm>
        </p:spPr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Прямоугольник 4"/>
          <p:cNvSpPr/>
          <p:nvPr/>
        </p:nvSpPr>
        <p:spPr>
          <a:xfrm>
            <a:off x="285720" y="571480"/>
            <a:ext cx="8501122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Отважный сказочный герой </a:t>
            </a:r>
            <a:r>
              <a:rPr lang="ru-RU" sz="48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Бильбо</a:t>
            </a:r>
            <a:r>
              <a:rPr lang="ru-RU" sz="4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 </a:t>
            </a:r>
            <a:br>
              <a:rPr lang="ru-RU" sz="4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</a:br>
            <a:r>
              <a:rPr lang="ru-RU" sz="4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5–6-я части главы «Пауки и мухи»</a:t>
            </a:r>
            <a:endParaRPr lang="ru-RU" sz="48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929058" y="3357562"/>
            <a:ext cx="4572000" cy="132343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000" b="1" dirty="0" smtClean="0">
                <a:solidFill>
                  <a:srgbClr val="0070C0"/>
                </a:solidFill>
              </a:rPr>
              <a:t>Презентация учителя начальных классов высшей категории</a:t>
            </a:r>
          </a:p>
          <a:p>
            <a:r>
              <a:rPr lang="ru-RU" sz="2000" b="1" dirty="0" smtClean="0">
                <a:solidFill>
                  <a:srgbClr val="0070C0"/>
                </a:solidFill>
              </a:rPr>
              <a:t> МАОУ «Гимназия №3» г.Саратова </a:t>
            </a:r>
          </a:p>
          <a:p>
            <a:r>
              <a:rPr lang="ru-RU" sz="2000" b="1" dirty="0" smtClean="0">
                <a:solidFill>
                  <a:srgbClr val="0070C0"/>
                </a:solidFill>
              </a:rPr>
              <a:t>Трофименко О.В.</a:t>
            </a:r>
            <a:endParaRPr lang="ru-RU" sz="2000" b="1" dirty="0" smtClean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0481" name="Rectangle 1"/>
          <p:cNvSpPr>
            <a:spLocks noChangeArrowheads="1"/>
          </p:cNvSpPr>
          <p:nvPr/>
        </p:nvSpPr>
        <p:spPr bwMode="auto">
          <a:xfrm>
            <a:off x="214282" y="142852"/>
            <a:ext cx="7858180" cy="1815882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Что мы делали?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Читали текст, отвечали на вопросы по тексту, выказывали своё отношение к героям</a:t>
            </a:r>
            <a:endParaRPr kumimoji="0" lang="ru-RU" sz="14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JournalC"/>
                <a:cs typeface="Times New Roman" pitchFamily="18" charset="0"/>
              </a:rPr>
              <a:t>– Какое умение формировали?</a:t>
            </a:r>
            <a:endParaRPr kumimoji="0" lang="ru-RU" sz="36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072066" y="2071678"/>
            <a:ext cx="2500330" cy="76944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4400" b="1" dirty="0" smtClean="0">
                <a:solidFill>
                  <a:srgbClr val="FF0000"/>
                </a:solidFill>
              </a:rPr>
              <a:t>     Итог</a:t>
            </a:r>
            <a:endParaRPr lang="ru-RU" sz="4400" dirty="0">
              <a:solidFill>
                <a:srgbClr val="FF0000"/>
              </a:solidFill>
            </a:endParaRPr>
          </a:p>
        </p:txBody>
      </p:sp>
      <p:sp>
        <p:nvSpPr>
          <p:cNvPr id="20482" name="Rectangle 2"/>
          <p:cNvSpPr>
            <a:spLocks noChangeArrowheads="1"/>
          </p:cNvSpPr>
          <p:nvPr/>
        </p:nvSpPr>
        <p:spPr bwMode="auto">
          <a:xfrm>
            <a:off x="214282" y="2928934"/>
            <a:ext cx="8643998" cy="3805417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JournalC"/>
                <a:cs typeface="Times New Roman" pitchFamily="18" charset="0"/>
              </a:rPr>
              <a:t>Мистер </a:t>
            </a:r>
            <a:r>
              <a:rPr kumimoji="0" lang="ru-RU" sz="32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JournalC"/>
                <a:cs typeface="Times New Roman" pitchFamily="18" charset="0"/>
              </a:rPr>
              <a:t>Бильбо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JournalC"/>
                <a:cs typeface="Times New Roman" pitchFamily="18" charset="0"/>
              </a:rPr>
              <a:t> </a:t>
            </a:r>
            <a:r>
              <a:rPr kumimoji="0" lang="ru-RU" sz="32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JournalC"/>
                <a:cs typeface="Times New Roman" pitchFamily="18" charset="0"/>
              </a:rPr>
              <a:t>Бэггинс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JournalC"/>
                <a:cs typeface="Times New Roman" pitchFamily="18" charset="0"/>
              </a:rPr>
              <a:t> от природы отнюдь не был героем: любил покой, уют, вкусно поесть…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JournalC"/>
                <a:cs typeface="Times New Roman" pitchFamily="18" charset="0"/>
              </a:rPr>
              <a:t>Что же позволяет нам назвать его настоящим героем?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JournalC"/>
                <a:cs typeface="Times New Roman" pitchFamily="18" charset="0"/>
              </a:rPr>
              <a:t>Он мужествен, храбр, отважен, всё делает для спасения друзей…</a:t>
            </a:r>
            <a:endParaRPr kumimoji="0" lang="ru-RU" sz="44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4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4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2048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2048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204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2048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2048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905510" y="3617817"/>
          <a:ext cx="7332980" cy="490728"/>
        </p:xfrm>
        <a:graphic>
          <a:graphicData uri="http://schemas.openxmlformats.org/drawingml/2006/table">
            <a:tbl>
              <a:tblPr/>
              <a:tblGrid>
                <a:gridCol w="1465580"/>
                <a:gridCol w="5867400"/>
              </a:tblGrid>
              <a:tr h="28003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Calibri"/>
                          <a:cs typeface="Times New Roman"/>
                        </a:rPr>
                        <a:t>ΙV. Домашнее задание.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596390" algn="l"/>
                        </a:tabLst>
                      </a:pPr>
                      <a:r>
                        <a:rPr lang="ru-RU" sz="1400" dirty="0">
                          <a:latin typeface="Times New Roman"/>
                          <a:ea typeface="JournalC"/>
                          <a:cs typeface="JournalC"/>
                        </a:rPr>
                        <a:t>Перечитать 5–6-ю части, подчеркнуть слова, рассказывающие о том, что умел делать </a:t>
                      </a:r>
                      <a:r>
                        <a:rPr lang="ru-RU" sz="1400" dirty="0" err="1">
                          <a:latin typeface="Times New Roman"/>
                          <a:ea typeface="JournalC"/>
                          <a:cs typeface="JournalC"/>
                        </a:rPr>
                        <a:t>Бильбо</a:t>
                      </a:r>
                      <a:r>
                        <a:rPr lang="ru-RU" sz="1100" dirty="0">
                          <a:latin typeface="JournalC"/>
                          <a:ea typeface="JournalC"/>
                          <a:cs typeface="JournalC"/>
                        </a:rPr>
                        <a:t>.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Прямоугольник 5"/>
          <p:cNvSpPr/>
          <p:nvPr/>
        </p:nvSpPr>
        <p:spPr>
          <a:xfrm>
            <a:off x="1928794" y="1571612"/>
            <a:ext cx="6143668" cy="286232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3600" b="1" dirty="0" smtClean="0">
                <a:solidFill>
                  <a:srgbClr val="002060"/>
                </a:solidFill>
              </a:rPr>
              <a:t>          </a:t>
            </a:r>
            <a:r>
              <a:rPr lang="ru-RU" sz="3600" b="1" dirty="0" smtClean="0">
                <a:solidFill>
                  <a:srgbClr val="FF0000"/>
                </a:solidFill>
              </a:rPr>
              <a:t>Домашнее задание </a:t>
            </a:r>
            <a:r>
              <a:rPr lang="ru-RU" sz="3600" b="1" dirty="0" smtClean="0">
                <a:solidFill>
                  <a:srgbClr val="002060"/>
                </a:solidFill>
              </a:rPr>
              <a:t>Перечитать </a:t>
            </a:r>
            <a:r>
              <a:rPr lang="ru-RU" sz="3600" b="1" dirty="0">
                <a:solidFill>
                  <a:srgbClr val="002060"/>
                </a:solidFill>
              </a:rPr>
              <a:t>5–6-ю части, подчеркнуть слова, рассказывающие о том, что умел делать </a:t>
            </a:r>
            <a:r>
              <a:rPr lang="ru-RU" sz="3600" b="1" dirty="0" err="1">
                <a:solidFill>
                  <a:srgbClr val="002060"/>
                </a:solidFill>
              </a:rPr>
              <a:t>Бильбо</a:t>
            </a:r>
            <a:r>
              <a:rPr lang="ru-RU" sz="3600" b="1" dirty="0">
                <a:solidFill>
                  <a:srgbClr val="002060"/>
                </a:solidFill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Прямоугольник 4"/>
          <p:cNvSpPr/>
          <p:nvPr/>
        </p:nvSpPr>
        <p:spPr>
          <a:xfrm>
            <a:off x="1500166" y="142852"/>
            <a:ext cx="6045629" cy="707886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ru-RU" sz="4000" b="1" dirty="0">
                <a:solidFill>
                  <a:srgbClr val="FF0000"/>
                </a:solidFill>
              </a:rPr>
              <a:t>Работа с текстом 5-й части</a:t>
            </a:r>
          </a:p>
        </p:txBody>
      </p:sp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142844" y="928670"/>
            <a:ext cx="8858312" cy="353943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JournalC"/>
                <a:cs typeface="Times New Roman" pitchFamily="18" charset="0"/>
              </a:rPr>
              <a:t>– Вспомните, на каком эпизоде мы остановились.</a:t>
            </a:r>
            <a:endParaRPr kumimoji="0" lang="ru-RU" sz="14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JournalC"/>
                <a:cs typeface="Times New Roman" pitchFamily="18" charset="0"/>
              </a:rPr>
              <a:t>– Как вы думаете, сможет ли </a:t>
            </a:r>
            <a:r>
              <a:rPr kumimoji="0" lang="ru-RU" sz="28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JournalC"/>
                <a:cs typeface="Times New Roman" pitchFamily="18" charset="0"/>
              </a:rPr>
              <a:t>Бильбо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JournalC"/>
                <a:cs typeface="Times New Roman" pitchFamily="18" charset="0"/>
              </a:rPr>
              <a:t> помочь гномам?</a:t>
            </a:r>
            <a:endParaRPr kumimoji="0" lang="ru-RU" sz="14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JournalC"/>
                <a:cs typeface="Times New Roman" pitchFamily="18" charset="0"/>
              </a:rPr>
              <a:t>– Как, по-вашему, поведёт себя </a:t>
            </a:r>
            <a:r>
              <a:rPr kumimoji="0" lang="ru-RU" sz="28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JournalC"/>
                <a:cs typeface="Times New Roman" pitchFamily="18" charset="0"/>
              </a:rPr>
              <a:t>Бильбо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JournalC"/>
                <a:cs typeface="Times New Roman" pitchFamily="18" charset="0"/>
              </a:rPr>
              <a:t> в этой ситуации?</a:t>
            </a:r>
            <a:endParaRPr kumimoji="0" lang="ru-RU" sz="14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JournalC"/>
                <a:cs typeface="Times New Roman" pitchFamily="18" charset="0"/>
              </a:rPr>
              <a:t>– Что бы вы сделали на его месте?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ea typeface="JournalC"/>
                <a:cs typeface="Times New Roman" pitchFamily="18" charset="0"/>
              </a:rPr>
              <a:t>В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JournalC"/>
                <a:cs typeface="Times New Roman" pitchFamily="18" charset="0"/>
              </a:rPr>
              <a:t>ывод</a:t>
            </a:r>
            <a:r>
              <a:rPr kumimoji="0" lang="ru-RU" sz="2800" b="1" i="0" u="none" strike="noStrike" cap="none" normalizeH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JournalC"/>
                <a:cs typeface="Times New Roman" pitchFamily="18" charset="0"/>
              </a:rPr>
              <a:t> </a:t>
            </a:r>
            <a:endParaRPr kumimoji="0" lang="ru-RU" sz="14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JournalC"/>
                <a:cs typeface="Times New Roman" pitchFamily="18" charset="0"/>
              </a:rPr>
              <a:t>Бильбо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JournalC"/>
                <a:cs typeface="Times New Roman" pitchFamily="18" charset="0"/>
              </a:rPr>
              <a:t> должен сейчас обязательно что-то сделать, чтобы спасти друзей.</a:t>
            </a:r>
            <a:endParaRPr kumimoji="0" lang="ru-RU" sz="36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786050" y="4857760"/>
            <a:ext cx="4143404" cy="70788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4000" dirty="0" smtClean="0">
                <a:solidFill>
                  <a:srgbClr val="002060"/>
                </a:solidFill>
              </a:rPr>
              <a:t>   </a:t>
            </a:r>
            <a:r>
              <a:rPr lang="ru-RU" sz="4000" b="1" dirty="0" smtClean="0">
                <a:solidFill>
                  <a:srgbClr val="002060"/>
                </a:solidFill>
              </a:rPr>
              <a:t>Чтение 5 части</a:t>
            </a:r>
            <a:endParaRPr lang="ru-RU" sz="4000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0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0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0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0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0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3313" name="Rectangle 1"/>
          <p:cNvSpPr>
            <a:spLocks noChangeArrowheads="1"/>
          </p:cNvSpPr>
          <p:nvPr/>
        </p:nvSpPr>
        <p:spPr bwMode="auto">
          <a:xfrm>
            <a:off x="142844" y="285728"/>
            <a:ext cx="8858312" cy="550920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JournalC"/>
                <a:cs typeface="Times New Roman" pitchFamily="18" charset="0"/>
              </a:rPr>
              <a:t>– 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JournalC"/>
                <a:cs typeface="Times New Roman" pitchFamily="18" charset="0"/>
              </a:rPr>
              <a:t>Что нового узнали мы о </a:t>
            </a:r>
            <a:r>
              <a:rPr kumimoji="0" lang="ru-RU" sz="32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JournalC"/>
                <a:cs typeface="Times New Roman" pitchFamily="18" charset="0"/>
              </a:rPr>
              <a:t>хоббите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JournalC"/>
                <a:cs typeface="Times New Roman" pitchFamily="18" charset="0"/>
              </a:rPr>
              <a:t> из этой части?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JournalC-Italic"/>
                <a:cs typeface="Times New Roman" pitchFamily="18" charset="0"/>
              </a:rPr>
              <a:t>Он быстр и решителен, в детстве он упражнялся в метании и стрельбе и т.д.</a:t>
            </a: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JournalC"/>
                <a:cs typeface="Times New Roman" pitchFamily="18" charset="0"/>
              </a:rPr>
              <a:t>– Каким стрелком был </a:t>
            </a:r>
            <a:r>
              <a:rPr kumimoji="0" lang="ru-RU" sz="32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JournalC"/>
                <a:cs typeface="Times New Roman" pitchFamily="18" charset="0"/>
              </a:rPr>
              <a:t>Бильбо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JournalC"/>
                <a:cs typeface="Times New Roman" pitchFamily="18" charset="0"/>
              </a:rPr>
              <a:t>?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JournalC"/>
                <a:cs typeface="Times New Roman" pitchFamily="18" charset="0"/>
              </a:rPr>
              <a:t>              Докажите строчкой из текста</a:t>
            </a: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JournalC"/>
                <a:cs typeface="Times New Roman" pitchFamily="18" charset="0"/>
              </a:rPr>
              <a:t>– Можно ли сказать, как к </a:t>
            </a:r>
            <a:r>
              <a:rPr kumimoji="0" lang="ru-RU" sz="32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JournalC"/>
                <a:cs typeface="Times New Roman" pitchFamily="18" charset="0"/>
              </a:rPr>
              <a:t>Бильбо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JournalC"/>
                <a:cs typeface="Times New Roman" pitchFamily="18" charset="0"/>
              </a:rPr>
              <a:t> относится автор?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JournalC"/>
                <a:cs typeface="Times New Roman" pitchFamily="18" charset="0"/>
              </a:rPr>
              <a:t>Хорошо ли знает своего героя?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JournalC"/>
                <a:cs typeface="Times New Roman" pitchFamily="18" charset="0"/>
              </a:rPr>
              <a:t>Почему автор раньше нам не рассказал всего этого о </a:t>
            </a:r>
            <a:r>
              <a:rPr kumimoji="0" lang="ru-RU" sz="32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JournalC"/>
                <a:cs typeface="Times New Roman" pitchFamily="18" charset="0"/>
              </a:rPr>
              <a:t>Бильбо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JournalC"/>
                <a:cs typeface="Times New Roman" pitchFamily="18" charset="0"/>
              </a:rPr>
              <a:t>?</a:t>
            </a:r>
            <a:endParaRPr kumimoji="0" lang="ru-RU" sz="40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33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33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33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33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133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33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133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133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4337" name="Rectangle 1"/>
          <p:cNvSpPr>
            <a:spLocks noChangeArrowheads="1"/>
          </p:cNvSpPr>
          <p:nvPr/>
        </p:nvSpPr>
        <p:spPr bwMode="auto">
          <a:xfrm>
            <a:off x="4429124" y="785794"/>
            <a:ext cx="4572032" cy="5693866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JournalC"/>
                <a:cs typeface="Times New Roman" pitchFamily="18" charset="0"/>
              </a:rPr>
              <a:t>– 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JournalC"/>
                <a:cs typeface="Times New Roman" pitchFamily="18" charset="0"/>
              </a:rPr>
              <a:t>И даже сейчас ему опять некогда. Почему?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JournalC-Italic"/>
                <a:cs typeface="Times New Roman" pitchFamily="18" charset="0"/>
              </a:rPr>
              <a:t>Так быстро разворачиваются события, столько всего происходит!</a:t>
            </a:r>
            <a:endParaRPr kumimoji="0" lang="ru-RU" sz="14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JournalC"/>
                <a:cs typeface="Times New Roman" pitchFamily="18" charset="0"/>
              </a:rPr>
              <a:t>– Как вы думаете, почему </a:t>
            </a:r>
            <a:r>
              <a:rPr kumimoji="0" lang="ru-RU" sz="28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JournalC"/>
                <a:cs typeface="Times New Roman" pitchFamily="18" charset="0"/>
              </a:rPr>
              <a:t>хоббит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JournalC"/>
                <a:cs typeface="Times New Roman" pitchFamily="18" charset="0"/>
              </a:rPr>
              <a:t> бросил второй камень именно в паука, сидящего в центре?</a:t>
            </a:r>
            <a:endParaRPr kumimoji="0" lang="ru-RU" sz="14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JournalC"/>
                <a:cs typeface="Times New Roman" pitchFamily="18" charset="0"/>
              </a:rPr>
              <a:t>– Первый паук шлёпнулся без чувств, а второго камень сразил наповал. Есть ли разница?</a:t>
            </a:r>
            <a:endParaRPr kumimoji="0" lang="ru-RU" sz="36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</a:endParaRPr>
          </a:p>
        </p:txBody>
      </p:sp>
      <p:pic>
        <p:nvPicPr>
          <p:cNvPr id="14343" name="Picture 7" descr="http://caveman007.narod.ru/illustrations/hobbit/spyders_and_fly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214290"/>
            <a:ext cx="4429124" cy="642942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43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43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433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433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5361" name="Rectangle 1"/>
          <p:cNvSpPr>
            <a:spLocks noChangeArrowheads="1"/>
          </p:cNvSpPr>
          <p:nvPr/>
        </p:nvSpPr>
        <p:spPr bwMode="auto">
          <a:xfrm>
            <a:off x="214282" y="285728"/>
            <a:ext cx="8786874" cy="3046988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JournalC"/>
                <a:cs typeface="Times New Roman" pitchFamily="18" charset="0"/>
              </a:rPr>
              <a:t>– Что началось в колонии пауков? </a:t>
            </a:r>
            <a:r>
              <a:rPr lang="ru-RU" sz="3200" b="1" dirty="0">
                <a:solidFill>
                  <a:srgbClr val="002060"/>
                </a:solidFill>
                <a:latin typeface="Times New Roman" pitchFamily="18" charset="0"/>
                <a:ea typeface="JournalC"/>
                <a:cs typeface="Times New Roman" pitchFamily="18" charset="0"/>
              </a:rPr>
              <a:t> </a:t>
            </a:r>
            <a:r>
              <a:rPr lang="ru-RU" sz="3200" b="1" dirty="0" smtClean="0">
                <a:solidFill>
                  <a:srgbClr val="002060"/>
                </a:solidFill>
                <a:latin typeface="Times New Roman" pitchFamily="18" charset="0"/>
                <a:ea typeface="JournalC"/>
                <a:cs typeface="Times New Roman" pitchFamily="18" charset="0"/>
              </a:rPr>
              <a:t>            </a:t>
            </a: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JournalC"/>
                <a:cs typeface="Times New Roman" pitchFamily="18" charset="0"/>
              </a:rPr>
              <a:t>– Как вы думаете, на чьей стороне автор? Прочитайте, где автор сам вступает в разговор с читателем.</a:t>
            </a: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JournalC"/>
                <a:cs typeface="Times New Roman" pitchFamily="18" charset="0"/>
              </a:rPr>
              <a:t>– Почему пауки стали выбрасывать нити во все стороны?</a:t>
            </a:r>
            <a:endParaRPr kumimoji="0" lang="ru-RU" sz="18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6929454" y="357166"/>
            <a:ext cx="171451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JournalC-Italic"/>
                <a:cs typeface="Times New Roman" pitchFamily="18" charset="0"/>
              </a:rPr>
              <a:t>Паника</a:t>
            </a:r>
            <a:endParaRPr lang="ru-RU" sz="3200" dirty="0">
              <a:solidFill>
                <a:srgbClr val="FF0000"/>
              </a:solidFill>
            </a:endParaRPr>
          </a:p>
        </p:txBody>
      </p:sp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214282" y="3441680"/>
            <a:ext cx="8786874" cy="3108543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JournalC"/>
                <a:cs typeface="Times New Roman" pitchFamily="18" charset="0"/>
              </a:rPr>
              <a:t>– 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JournalC"/>
                <a:cs typeface="Times New Roman" pitchFamily="18" charset="0"/>
              </a:rPr>
              <a:t>Удалось ли паукам перехитрить </a:t>
            </a:r>
            <a:r>
              <a:rPr kumimoji="0" lang="ru-RU" sz="32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JournalC"/>
                <a:cs typeface="Times New Roman" pitchFamily="18" charset="0"/>
              </a:rPr>
              <a:t>Бильбо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JournalC"/>
                <a:cs typeface="Times New Roman" pitchFamily="18" charset="0"/>
              </a:rPr>
              <a:t>?</a:t>
            </a: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JournalC"/>
                <a:cs typeface="Times New Roman" pitchFamily="18" charset="0"/>
              </a:rPr>
              <a:t>– Что чувствовал </a:t>
            </a:r>
            <a:r>
              <a:rPr kumimoji="0" lang="ru-RU" sz="32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JournalC"/>
                <a:cs typeface="Times New Roman" pitchFamily="18" charset="0"/>
              </a:rPr>
              <a:t>Бильбо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JournalC"/>
                <a:cs typeface="Times New Roman" pitchFamily="18" charset="0"/>
              </a:rPr>
              <a:t>?</a:t>
            </a: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JournalC"/>
                <a:cs typeface="Times New Roman" pitchFamily="18" charset="0"/>
              </a:rPr>
              <a:t>– Удалось ли </a:t>
            </a:r>
            <a:r>
              <a:rPr kumimoji="0" lang="ru-RU" sz="32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JournalC"/>
                <a:cs typeface="Times New Roman" pitchFamily="18" charset="0"/>
              </a:rPr>
              <a:t>Бильбо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JournalC"/>
                <a:cs typeface="Times New Roman" pitchFamily="18" charset="0"/>
              </a:rPr>
              <a:t> отвлечь пауков от гномов?</a:t>
            </a: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JournalC"/>
                <a:cs typeface="Times New Roman" pitchFamily="18" charset="0"/>
              </a:rPr>
              <a:t>– Сколько пауков сбежалось к тому месту, где раньше стоял </a:t>
            </a:r>
            <a:r>
              <a:rPr kumimoji="0" lang="ru-RU" sz="32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JournalC"/>
                <a:cs typeface="Times New Roman" pitchFamily="18" charset="0"/>
              </a:rPr>
              <a:t>Бильбо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JournalC"/>
                <a:cs typeface="Times New Roman" pitchFamily="18" charset="0"/>
              </a:rPr>
              <a:t>? </a:t>
            </a:r>
            <a:endParaRPr kumimoji="0" lang="ru-RU" sz="40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6357950" y="6000768"/>
            <a:ext cx="229261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JournalC-Italic"/>
                <a:cs typeface="Times New Roman" pitchFamily="18" charset="0"/>
              </a:rPr>
              <a:t>Целых 50</a:t>
            </a:r>
            <a:r>
              <a:rPr kumimoji="0" lang="ru-RU" sz="3600" b="1" i="0" u="none" strike="noStrike" cap="none" normalizeH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JournalC-Italic"/>
                <a:cs typeface="Times New Roman" pitchFamily="18" charset="0"/>
              </a:rPr>
              <a:t> </a:t>
            </a:r>
            <a:endParaRPr lang="ru-RU" sz="36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53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536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536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53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53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53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53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6385" name="Rectangle 1"/>
          <p:cNvSpPr>
            <a:spLocks noChangeArrowheads="1"/>
          </p:cNvSpPr>
          <p:nvPr/>
        </p:nvSpPr>
        <p:spPr bwMode="auto">
          <a:xfrm>
            <a:off x="214282" y="428604"/>
            <a:ext cx="8786874" cy="550920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JournalC"/>
                <a:cs typeface="Times New Roman" pitchFamily="18" charset="0"/>
              </a:rPr>
              <a:t>– Стало ли страшно </a:t>
            </a:r>
            <a:r>
              <a:rPr kumimoji="0" lang="ru-RU" sz="32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JournalC"/>
                <a:cs typeface="Times New Roman" pitchFamily="18" charset="0"/>
              </a:rPr>
              <a:t>хоббиту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JournalC"/>
                <a:cs typeface="Times New Roman" pitchFamily="18" charset="0"/>
              </a:rPr>
              <a:t>?</a:t>
            </a: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JournalC"/>
                <a:cs typeface="Times New Roman" pitchFamily="18" charset="0"/>
              </a:rPr>
              <a:t>– О каких чертах личности говорят действия героя?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JournalC-Italic"/>
                <a:cs typeface="Times New Roman" pitchFamily="18" charset="0"/>
              </a:rPr>
              <a:t>Находчивость, решительность, смелость да ещё и литературный талант! Он своей песней не только дразнил пауков, но и поддерживал гномов</a:t>
            </a: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JournalC"/>
                <a:cs typeface="Times New Roman" pitchFamily="18" charset="0"/>
              </a:rPr>
              <a:t>– Как можно назвать песенку </a:t>
            </a:r>
            <a:r>
              <a:rPr kumimoji="0" lang="ru-RU" sz="32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JournalC"/>
                <a:cs typeface="Times New Roman" pitchFamily="18" charset="0"/>
              </a:rPr>
              <a:t>Бильбо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JournalC"/>
                <a:cs typeface="Times New Roman" pitchFamily="18" charset="0"/>
              </a:rPr>
              <a:t>? </a:t>
            </a: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32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ea typeface="JournalC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JournalC"/>
                <a:cs typeface="Times New Roman" pitchFamily="18" charset="0"/>
              </a:rPr>
              <a:t>Как вы думаете, паукам понравится эта песня?</a:t>
            </a:r>
            <a:endParaRPr kumimoji="0" lang="ru-RU" sz="18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6215074" y="4214818"/>
            <a:ext cx="264320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JournalC-Italic"/>
                <a:cs typeface="Times New Roman" pitchFamily="18" charset="0"/>
              </a:rPr>
              <a:t>Дразнилка</a:t>
            </a:r>
            <a:endParaRPr lang="ru-RU" sz="36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63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638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38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638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1638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1638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7409" name="Rectangle 1"/>
          <p:cNvSpPr>
            <a:spLocks noChangeArrowheads="1"/>
          </p:cNvSpPr>
          <p:nvPr/>
        </p:nvSpPr>
        <p:spPr bwMode="auto">
          <a:xfrm>
            <a:off x="0" y="214290"/>
            <a:ext cx="9144000" cy="2554545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JournalC"/>
                <a:cs typeface="Times New Roman" pitchFamily="18" charset="0"/>
              </a:rPr>
              <a:t>– Как же отреагировали пауки на экспромт </a:t>
            </a:r>
            <a:r>
              <a:rPr kumimoji="0" lang="ru-RU" sz="32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JournalC"/>
                <a:cs typeface="Times New Roman" pitchFamily="18" charset="0"/>
              </a:rPr>
              <a:t>Бильбо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JournalC"/>
                <a:cs typeface="Times New Roman" pitchFamily="18" charset="0"/>
              </a:rPr>
              <a:t>? Перечитайте.</a:t>
            </a: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JournalC"/>
                <a:cs typeface="Times New Roman" pitchFamily="18" charset="0"/>
              </a:rPr>
              <a:t>Словарная работа: </a:t>
            </a:r>
            <a:r>
              <a:rPr kumimoji="0" lang="ru-RU" sz="3200" b="1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JournalC-Italic"/>
                <a:cs typeface="Times New Roman" pitchFamily="18" charset="0"/>
              </a:rPr>
              <a:t>неминуемо</a:t>
            </a:r>
            <a:r>
              <a:rPr kumimoji="0" lang="ru-RU" sz="3200" b="1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JournalC"/>
                <a:cs typeface="Times New Roman" pitchFamily="18" charset="0"/>
              </a:rPr>
              <a:t>.</a:t>
            </a: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JournalC"/>
                <a:cs typeface="Times New Roman" pitchFamily="18" charset="0"/>
              </a:rPr>
              <a:t>– Что задумали озлобленные пауки?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JournalC"/>
                <a:cs typeface="Times New Roman" pitchFamily="18" charset="0"/>
              </a:rPr>
              <a:t>– Разгадал ли </a:t>
            </a:r>
            <a:r>
              <a:rPr kumimoji="0" lang="ru-RU" sz="32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JournalC"/>
                <a:cs typeface="Times New Roman" pitchFamily="18" charset="0"/>
              </a:rPr>
              <a:t>Бильбо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JournalC"/>
                <a:cs typeface="Times New Roman" pitchFamily="18" charset="0"/>
              </a:rPr>
              <a:t> план пауков? </a:t>
            </a:r>
            <a:endParaRPr kumimoji="0" lang="ru-RU" sz="40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071670" y="3000372"/>
            <a:ext cx="4714908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0" lang="ru-RU" sz="3600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JournalC-Italic"/>
                <a:cs typeface="Times New Roman" pitchFamily="18" charset="0"/>
              </a:rPr>
              <a:t>неминуемо </a:t>
            </a:r>
            <a:r>
              <a:rPr kumimoji="0" lang="ru-RU" sz="3200" b="1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JournalC-Italic"/>
                <a:cs typeface="Times New Roman" pitchFamily="18" charset="0"/>
              </a:rPr>
              <a:t>- </a:t>
            </a:r>
            <a:r>
              <a:rPr lang="ru-RU" sz="3200" u="sng" dirty="0" smtClean="0">
                <a:hlinkClick r:id="rId3"/>
              </a:rPr>
              <a:t>надежно</a:t>
            </a:r>
            <a:r>
              <a:rPr lang="ru-RU" sz="3200" dirty="0"/>
              <a:t>, </a:t>
            </a:r>
            <a:r>
              <a:rPr lang="ru-RU" sz="3200" u="sng" dirty="0">
                <a:hlinkClick r:id="rId4"/>
              </a:rPr>
              <a:t>неизбежно</a:t>
            </a:r>
            <a:r>
              <a:rPr lang="ru-RU" sz="3200" dirty="0"/>
              <a:t>, </a:t>
            </a:r>
            <a:endParaRPr lang="ru-RU" sz="3200" dirty="0" smtClean="0"/>
          </a:p>
          <a:p>
            <a:r>
              <a:rPr lang="ru-RU" sz="3200" u="sng" dirty="0" smtClean="0">
                <a:hlinkClick r:id="rId5"/>
              </a:rPr>
              <a:t>неотвратимо</a:t>
            </a:r>
            <a:r>
              <a:rPr lang="ru-RU" sz="3200" dirty="0"/>
              <a:t>, </a:t>
            </a:r>
            <a:endParaRPr lang="ru-RU" sz="3200" dirty="0" smtClean="0"/>
          </a:p>
          <a:p>
            <a:r>
              <a:rPr lang="ru-RU" sz="3200" u="sng" dirty="0" err="1" smtClean="0">
                <a:hlinkClick r:id="rId6"/>
              </a:rPr>
              <a:t>непредотвратимо</a:t>
            </a:r>
            <a:endParaRPr lang="ru-RU" sz="3200" dirty="0"/>
          </a:p>
        </p:txBody>
      </p:sp>
      <p:pic>
        <p:nvPicPr>
          <p:cNvPr id="17411" name="Picture 3" descr="http://www.gala.com.ua/images/catalog/show2.php?img=084761.jpg&amp;width=308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5929322" y="2857496"/>
            <a:ext cx="3000364" cy="378621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74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740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740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740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74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8433" name="Rectangle 1"/>
          <p:cNvSpPr>
            <a:spLocks noChangeArrowheads="1"/>
          </p:cNvSpPr>
          <p:nvPr/>
        </p:nvSpPr>
        <p:spPr bwMode="auto">
          <a:xfrm>
            <a:off x="214282" y="285728"/>
            <a:ext cx="8786874" cy="5632311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JournalC"/>
                <a:cs typeface="Times New Roman" pitchFamily="18" charset="0"/>
              </a:rPr>
              <a:t>– 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JournalC"/>
                <a:cs typeface="Times New Roman" pitchFamily="18" charset="0"/>
              </a:rPr>
              <a:t>Как удалось </a:t>
            </a:r>
            <a:r>
              <a:rPr kumimoji="0" lang="ru-RU" sz="32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JournalC"/>
                <a:cs typeface="Times New Roman" pitchFamily="18" charset="0"/>
              </a:rPr>
              <a:t>Бильбо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JournalC"/>
                <a:cs typeface="Times New Roman" pitchFamily="18" charset="0"/>
              </a:rPr>
              <a:t> выбраться из западни?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JournalC-Italic"/>
                <a:cs typeface="Times New Roman" pitchFamily="18" charset="0"/>
              </a:rPr>
              <a:t>                                        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JournalC-Italic"/>
                <a:cs typeface="Times New Roman" pitchFamily="18" charset="0"/>
              </a:rPr>
              <a:t>Ему помог кинжал</a:t>
            </a: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JournalC"/>
                <a:cs typeface="Times New Roman" pitchFamily="18" charset="0"/>
              </a:rPr>
              <a:t>– Кстати, как </a:t>
            </a:r>
            <a:r>
              <a:rPr kumimoji="0" lang="ru-RU" sz="32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JournalC"/>
                <a:cs typeface="Times New Roman" pitchFamily="18" charset="0"/>
              </a:rPr>
              <a:t>хоббит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JournalC"/>
                <a:cs typeface="Times New Roman" pitchFamily="18" charset="0"/>
              </a:rPr>
              <a:t> называл свой кинжал?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JournalC-Italic"/>
                <a:cs typeface="Times New Roman" pitchFamily="18" charset="0"/>
              </a:rPr>
              <a:t>                                        Жало</a:t>
            </a: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JournalC"/>
                <a:cs typeface="Times New Roman" pitchFamily="18" charset="0"/>
              </a:rPr>
              <a:t>– Найдите слово, в котором автор выразил своё отношение к паукам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JournalC-Italic"/>
                <a:cs typeface="Times New Roman" pitchFamily="18" charset="0"/>
              </a:rPr>
              <a:t>                                        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JournalC-Italic"/>
                <a:cs typeface="Times New Roman" pitchFamily="18" charset="0"/>
              </a:rPr>
              <a:t>Орава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JournalC"/>
                <a:cs typeface="Times New Roman" pitchFamily="18" charset="0"/>
              </a:rPr>
              <a:t>- Какое это отношение?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JournalC-Italic"/>
                <a:cs typeface="Times New Roman" pitchFamily="18" charset="0"/>
              </a:rPr>
              <a:t>В толковом словаре </a:t>
            </a:r>
            <a:r>
              <a:rPr kumimoji="0" lang="ru-RU" sz="3600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JournalC-Italic"/>
                <a:cs typeface="Times New Roman" pitchFamily="18" charset="0"/>
              </a:rPr>
              <a:t>орава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JournalC-Italic"/>
                <a:cs typeface="Times New Roman" pitchFamily="18" charset="0"/>
              </a:rPr>
              <a:t> – беспорядочное, шумное скопление людей</a:t>
            </a: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JournalC"/>
                <a:cs typeface="Times New Roman" pitchFamily="18" charset="0"/>
              </a:rPr>
              <a:t>– Для чего он убежал в глубь леса?</a:t>
            </a:r>
            <a:endParaRPr kumimoji="0" lang="ru-RU" sz="40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84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84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843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843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843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843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843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843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843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9457" name="Rectangle 1"/>
          <p:cNvSpPr>
            <a:spLocks noChangeArrowheads="1"/>
          </p:cNvSpPr>
          <p:nvPr/>
        </p:nvSpPr>
        <p:spPr bwMode="auto">
          <a:xfrm>
            <a:off x="214282" y="285728"/>
            <a:ext cx="8715436" cy="156966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JournalC"/>
                <a:cs typeface="Times New Roman" pitchFamily="18" charset="0"/>
              </a:rPr>
              <a:t>– Найдите в тексте и прочитайте всё, что </a:t>
            </a:r>
            <a:r>
              <a:rPr kumimoji="0" lang="ru-RU" sz="32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JournalC"/>
                <a:cs typeface="Times New Roman" pitchFamily="18" charset="0"/>
              </a:rPr>
              <a:t>хоббит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JournalC"/>
                <a:cs typeface="Times New Roman" pitchFamily="18" charset="0"/>
              </a:rPr>
              <a:t> умел делать.</a:t>
            </a: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JournalC"/>
                <a:cs typeface="Times New Roman" pitchFamily="18" charset="0"/>
              </a:rPr>
              <a:t>– Что нового узнали о </a:t>
            </a:r>
            <a:r>
              <a:rPr kumimoji="0" lang="ru-RU" sz="32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JournalC"/>
                <a:cs typeface="Times New Roman" pitchFamily="18" charset="0"/>
              </a:rPr>
              <a:t>Бильбо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JournalC"/>
                <a:cs typeface="Times New Roman" pitchFamily="18" charset="0"/>
              </a:rPr>
              <a:t>?</a:t>
            </a:r>
            <a:endParaRPr kumimoji="0" lang="ru-RU" sz="40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</a:endParaRPr>
          </a:p>
        </p:txBody>
      </p:sp>
      <p:sp>
        <p:nvSpPr>
          <p:cNvPr id="19458" name="Rectangle 2"/>
          <p:cNvSpPr>
            <a:spLocks noChangeArrowheads="1"/>
          </p:cNvSpPr>
          <p:nvPr/>
        </p:nvSpPr>
        <p:spPr bwMode="auto">
          <a:xfrm rot="10800000" flipV="1">
            <a:off x="142844" y="2384728"/>
            <a:ext cx="8858280" cy="3754874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3200" b="1" dirty="0" smtClean="0">
                <a:solidFill>
                  <a:srgbClr val="002060"/>
                </a:solidFill>
                <a:latin typeface="Times New Roman" pitchFamily="18" charset="0"/>
                <a:ea typeface="JournalC" charset="-52"/>
                <a:cs typeface="Times New Roman" pitchFamily="18" charset="0"/>
              </a:rPr>
              <a:t>1.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JournalC" charset="-52"/>
                <a:cs typeface="Times New Roman" pitchFamily="18" charset="0"/>
              </a:rPr>
              <a:t>Что нового мы узнали о </a:t>
            </a:r>
            <a:r>
              <a:rPr kumimoji="0" lang="ru-RU" sz="32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JournalC" charset="-52"/>
                <a:cs typeface="Times New Roman" pitchFamily="18" charset="0"/>
              </a:rPr>
              <a:t>Бильбо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JournalC" charset="-52"/>
                <a:cs typeface="Times New Roman" pitchFamily="18" charset="0"/>
              </a:rPr>
              <a:t>? </a:t>
            </a: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JournalC" charset="-52"/>
                <a:cs typeface="Times New Roman" pitchFamily="18" charset="0"/>
              </a:rPr>
              <a:t>2. Какие фрагменты текста понравились вам больше всего?</a:t>
            </a: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JournalC" charset="-52"/>
                <a:cs typeface="Times New Roman" pitchFamily="18" charset="0"/>
              </a:rPr>
              <a:t>3.</a:t>
            </a:r>
            <a:r>
              <a:rPr kumimoji="0" lang="ru-RU" sz="3200" b="1" i="0" u="none" strike="noStrike" cap="none" normalizeH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JournalC" charset="-52"/>
                <a:cs typeface="Times New Roman" pitchFamily="18" charset="0"/>
              </a:rPr>
              <a:t> 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JournalC" charset="-52"/>
                <a:cs typeface="Times New Roman" pitchFamily="18" charset="0"/>
              </a:rPr>
              <a:t>А встретились ли нам картины природы в этих частях? Почему их нет, как вы думаете?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32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1" i="0" u="none" strike="noStrike" cap="none" normalizeH="0" baseline="0" dirty="0" smtClean="0">
              <a:ln>
                <a:noFill/>
              </a:ln>
              <a:solidFill>
                <a:srgbClr val="00B0F0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JournalC" charset="-52"/>
                <a:cs typeface="Times New Roman" pitchFamily="18" charset="0"/>
              </a:rPr>
              <a:t>4. 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JournalC" charset="-52"/>
                <a:cs typeface="Times New Roman" pitchFamily="18" charset="0"/>
              </a:rPr>
              <a:t>Разгадали ли вы смысл названия главы?</a:t>
            </a:r>
            <a:endParaRPr kumimoji="0" lang="ru-RU" sz="40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14282" y="4714884"/>
            <a:ext cx="864399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B0F0"/>
                </a:solidFill>
                <a:effectLst/>
                <a:latin typeface="Times New Roman" pitchFamily="18" charset="0"/>
                <a:ea typeface="JournalC-Italic"/>
                <a:cs typeface="Times New Roman" pitchFamily="18" charset="0"/>
              </a:rPr>
              <a:t>Действие развивается стремительно, и наблюдать картины природы трудно...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94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945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94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94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94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945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</TotalTime>
  <Words>608</Words>
  <Application>Microsoft Office PowerPoint</Application>
  <PresentationFormat>Экран (4:3)</PresentationFormat>
  <Paragraphs>74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-</dc:creator>
  <cp:lastModifiedBy>-</cp:lastModifiedBy>
  <cp:revision>6</cp:revision>
  <dcterms:created xsi:type="dcterms:W3CDTF">2013-10-13T15:15:23Z</dcterms:created>
  <dcterms:modified xsi:type="dcterms:W3CDTF">2013-10-13T16:13:06Z</dcterms:modified>
</cp:coreProperties>
</file>