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  <p:sldMasterId id="2147483660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8" r:id="rId15"/>
    <p:sldId id="269" r:id="rId16"/>
    <p:sldId id="281" r:id="rId17"/>
    <p:sldId id="282" r:id="rId18"/>
    <p:sldId id="276" r:id="rId19"/>
    <p:sldId id="283" r:id="rId20"/>
    <p:sldId id="288" r:id="rId21"/>
    <p:sldId id="278" r:id="rId22"/>
    <p:sldId id="289" r:id="rId23"/>
    <p:sldId id="293" r:id="rId24"/>
    <p:sldId id="291" r:id="rId25"/>
    <p:sldId id="300" r:id="rId26"/>
    <p:sldId id="295" r:id="rId27"/>
    <p:sldId id="301" r:id="rId28"/>
    <p:sldId id="302" r:id="rId2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629400" y="277812"/>
            <a:ext cx="205740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277812"/>
            <a:ext cx="6019799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987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indent="-22225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marL="1143000" indent="-174625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indent="-18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20574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5146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marL="29718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marL="34290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marL="38862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987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indent="-22225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marL="1143000" indent="-174625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indent="-18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20574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5146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marL="29718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marL="34290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marL="38862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18288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5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1828800"/>
            <a:ext cx="7772400" cy="1736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5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987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indent="-22225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800">
                <a:solidFill>
                  <a:schemeClr val="dk1"/>
                </a:solidFill>
              </a:defRPr>
            </a:lvl2pPr>
            <a:lvl3pPr marL="1143000" indent="-174625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indent="-18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20574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5146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6pPr>
            <a:lvl7pPr marL="29718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7pPr>
            <a:lvl8pPr marL="34290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8pPr>
            <a:lvl9pPr marL="388620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None/>
              <a:defRPr sz="1400"/>
            </a:lvl1pPr>
            <a:lvl2pPr marL="457200" indent="0" rtl="0">
              <a:buNone/>
              <a:defRPr sz="1200"/>
            </a:lvl2pPr>
            <a:lvl3pPr marL="914400" indent="0" rtl="0">
              <a:buNone/>
              <a:defRPr sz="1000"/>
            </a:lvl3pPr>
            <a:lvl4pPr marL="1371600" indent="0" rtl="0">
              <a:buNone/>
              <a:defRPr sz="900"/>
            </a:lvl4pPr>
            <a:lvl5pPr marL="1828800" indent="0" rtl="0">
              <a:buNone/>
              <a:defRPr sz="900"/>
            </a:lvl5pPr>
            <a:lvl6pPr marL="2286000" indent="0" rtl="0">
              <a:buNone/>
              <a:defRPr sz="900"/>
            </a:lvl6pPr>
            <a:lvl7pPr marL="2743200" indent="0" rtl="0">
              <a:buNone/>
              <a:defRPr sz="900"/>
            </a:lvl7pPr>
            <a:lvl8pPr marL="3200400" indent="0" rtl="0">
              <a:buNone/>
              <a:defRPr sz="900"/>
            </a:lvl8pPr>
            <a:lvl9pPr marL="3657600" indent="0" rtl="0"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None/>
              <a:defRPr sz="1400"/>
            </a:lvl1pPr>
            <a:lvl2pPr marL="457200" indent="0" rtl="0">
              <a:buNone/>
              <a:defRPr sz="1200"/>
            </a:lvl2pPr>
            <a:lvl3pPr marL="914400" indent="0" rtl="0">
              <a:buNone/>
              <a:defRPr sz="1000"/>
            </a:lvl3pPr>
            <a:lvl4pPr marL="1371600" indent="0" rtl="0">
              <a:buNone/>
              <a:defRPr sz="900"/>
            </a:lvl4pPr>
            <a:lvl5pPr marL="1828800" indent="0" rtl="0">
              <a:buNone/>
              <a:defRPr sz="900"/>
            </a:lvl5pPr>
            <a:lvl6pPr marL="2286000" indent="0" rtl="0">
              <a:buNone/>
              <a:defRPr sz="900"/>
            </a:lvl6pPr>
            <a:lvl7pPr marL="2743200" indent="0" rtl="0">
              <a:buNone/>
              <a:defRPr sz="900"/>
            </a:lvl7pPr>
            <a:lvl8pPr marL="3200400" indent="0" rtl="0">
              <a:buNone/>
              <a:defRPr sz="900"/>
            </a:lvl8pPr>
            <a:lvl9pPr marL="3657600" indent="0" rtl="0"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None/>
              <a:defRPr sz="2400" b="1"/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None/>
              <a:defRPr sz="2400" b="1"/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None/>
              <a:defRPr sz="2000"/>
            </a:lvl1pPr>
            <a:lvl2pPr marL="457200" indent="0" rtl="0">
              <a:buNone/>
              <a:defRPr sz="1800"/>
            </a:lvl2pPr>
            <a:lvl3pPr marL="914400" indent="0" rtl="0">
              <a:buNone/>
              <a:defRPr sz="1600"/>
            </a:lvl3pPr>
            <a:lvl4pPr marL="1371600" indent="0" rtl="0">
              <a:buNone/>
              <a:defRPr sz="1400"/>
            </a:lvl4pPr>
            <a:lvl5pPr marL="1828800" indent="0" rtl="0">
              <a:buNone/>
              <a:defRPr sz="1400"/>
            </a:lvl5pPr>
            <a:lvl6pPr marL="2286000" indent="0" rtl="0">
              <a:buNone/>
              <a:defRPr sz="1400"/>
            </a:lvl6pPr>
            <a:lvl7pPr marL="2743200" indent="0" rtl="0">
              <a:buNone/>
              <a:defRPr sz="1400"/>
            </a:lvl7pPr>
            <a:lvl8pPr marL="3200400" indent="0" rtl="0">
              <a:buNone/>
              <a:defRPr sz="1400"/>
            </a:lvl8pPr>
            <a:lvl9pPr marL="3657600" indent="0" rtl="0"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44000" cy="6934200"/>
            <a:chOff x="0" y="0"/>
            <a:chExt cx="9144000" cy="6934200"/>
          </a:xfrm>
        </p:grpSpPr>
        <p:sp>
          <p:nvSpPr>
            <p:cNvPr id="6" name="Shape 6"/>
            <p:cNvSpPr/>
            <p:nvPr/>
          </p:nvSpPr>
          <p:spPr>
            <a:xfrm>
              <a:off x="0" y="3505200"/>
              <a:ext cx="3992562" cy="3127375"/>
            </a:xfrm>
            <a:custGeom>
              <a:avLst/>
              <a:gdLst/>
              <a:ahLst/>
              <a:cxnLst/>
              <a:rect l="0" t="0" r="0" b="0"/>
              <a:pathLst>
                <a:path w="2515" h="1970" extrusionOk="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27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3962400"/>
              <a:ext cx="3352800" cy="2546349"/>
            </a:xfrm>
            <a:custGeom>
              <a:avLst/>
              <a:gdLst/>
              <a:ahLst/>
              <a:cxnLst/>
              <a:rect l="0" t="0" r="0" b="0"/>
              <a:pathLst>
                <a:path w="2123" h="1696" extrusionOk="0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3321050" y="5132387"/>
              <a:ext cx="5822950" cy="1497011"/>
            </a:xfrm>
            <a:custGeom>
              <a:avLst/>
              <a:gdLst/>
              <a:ahLst/>
              <a:cxnLst/>
              <a:rect l="0" t="0" r="0" b="0"/>
              <a:pathLst>
                <a:path w="3668" h="943" extrusionOk="0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0" y="831850"/>
              <a:ext cx="1544636" cy="1897061"/>
            </a:xfrm>
            <a:custGeom>
              <a:avLst/>
              <a:gdLst/>
              <a:ahLst/>
              <a:cxnLst/>
              <a:rect l="0" t="0" r="0" b="0"/>
              <a:pathLst>
                <a:path w="969" h="1192" extrusionOk="0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060950" y="1586"/>
              <a:ext cx="4079875" cy="3597275"/>
            </a:xfrm>
            <a:custGeom>
              <a:avLst/>
              <a:gdLst/>
              <a:ahLst/>
              <a:cxnLst/>
              <a:rect l="0" t="0" r="0" b="0"/>
              <a:pathLst>
                <a:path w="2570" h="2266" extrusionOk="0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5595937" y="1586"/>
              <a:ext cx="3468687" cy="2393950"/>
            </a:xfrm>
            <a:custGeom>
              <a:avLst/>
              <a:gdLst/>
              <a:ahLst/>
              <a:cxnLst/>
              <a:rect l="0" t="0" r="0" b="0"/>
              <a:pathLst>
                <a:path w="2176" h="1505" extrusionOk="0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1030287"/>
              <a:ext cx="1295400" cy="1279524"/>
            </a:xfrm>
            <a:custGeom>
              <a:avLst/>
              <a:gdLst/>
              <a:ahLst/>
              <a:cxnLst/>
              <a:rect l="0" t="0" r="0" b="0"/>
              <a:pathLst>
                <a:path w="813" h="804" extrusionOk="0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2452686"/>
              <a:ext cx="1209674" cy="169861"/>
            </a:xfrm>
            <a:custGeom>
              <a:avLst/>
              <a:gdLst/>
              <a:ahLst/>
              <a:cxnLst/>
              <a:rect l="0" t="0" r="0" b="0"/>
              <a:pathLst>
                <a:path w="759" h="107" extrusionOk="0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3673475" y="5446712"/>
              <a:ext cx="5051424" cy="1182687"/>
            </a:xfrm>
            <a:custGeom>
              <a:avLst/>
              <a:gdLst/>
              <a:ahLst/>
              <a:cxnLst/>
              <a:rect l="0" t="0" r="0" b="0"/>
              <a:pathLst>
                <a:path w="3169" h="743" extrusionOk="0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13499999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304800" y="201611"/>
              <a:ext cx="1587" cy="1587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323850" y="207962"/>
              <a:ext cx="1587" cy="1587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0" t="0" r="0" b="0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76765E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6400800"/>
              <a:ext cx="9144000" cy="533400"/>
            </a:xfrm>
            <a:custGeom>
              <a:avLst/>
              <a:gdLst/>
              <a:ahLst/>
              <a:cxnLst/>
              <a:rect l="0" t="0" r="0" b="0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76765E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0"/>
              <a:ext cx="9144000" cy="457200"/>
            </a:xfrm>
            <a:custGeom>
              <a:avLst/>
              <a:gdLst/>
              <a:ahLst/>
              <a:cxnLst/>
              <a:rect l="0" t="0" r="0" b="0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rgbClr val="8C7952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808037" y="363537"/>
              <a:ext cx="5060950" cy="3213100"/>
            </a:xfrm>
            <a:custGeom>
              <a:avLst/>
              <a:gdLst/>
              <a:ahLst/>
              <a:cxnLst/>
              <a:rect l="0" t="0" r="0" b="0"/>
              <a:pathLst>
                <a:path w="3188" h="2024" extrusionOk="0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3499999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2133600" y="465137"/>
              <a:ext cx="3403600" cy="2836861"/>
            </a:xfrm>
            <a:custGeom>
              <a:avLst/>
              <a:gdLst/>
              <a:ahLst/>
              <a:cxnLst/>
              <a:rect l="0" t="0" r="0" b="0"/>
              <a:pathLst>
                <a:path w="2144" h="1787" extrusionOk="0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4654550" y="2743200"/>
              <a:ext cx="4489450" cy="3756025"/>
            </a:xfrm>
            <a:custGeom>
              <a:avLst/>
              <a:gdLst/>
              <a:ahLst/>
              <a:cxnLst/>
              <a:rect l="0" t="0" r="0" b="0"/>
              <a:pathLst>
                <a:path w="2828" h="2366" extrusionOk="0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27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5016500" y="2952750"/>
              <a:ext cx="3432174" cy="3070225"/>
            </a:xfrm>
            <a:custGeom>
              <a:avLst/>
              <a:gdLst/>
              <a:ahLst/>
              <a:cxnLst/>
              <a:rect l="0" t="0" r="0" b="0"/>
              <a:pathLst>
                <a:path w="2153" h="1930" extrusionOk="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6987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2225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74625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0"/>
            <a:ext cx="9144000" cy="6934200"/>
            <a:chOff x="0" y="0"/>
            <a:chExt cx="9144000" cy="6934200"/>
          </a:xfrm>
        </p:grpSpPr>
        <p:sp>
          <p:nvSpPr>
            <p:cNvPr id="64" name="Shape 64"/>
            <p:cNvSpPr/>
            <p:nvPr/>
          </p:nvSpPr>
          <p:spPr>
            <a:xfrm>
              <a:off x="0" y="3505200"/>
              <a:ext cx="3992562" cy="3127375"/>
            </a:xfrm>
            <a:custGeom>
              <a:avLst/>
              <a:gdLst/>
              <a:ahLst/>
              <a:cxnLst/>
              <a:rect l="0" t="0" r="0" b="0"/>
              <a:pathLst>
                <a:path w="2515" h="1970" extrusionOk="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27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3962400"/>
              <a:ext cx="3352800" cy="2546349"/>
            </a:xfrm>
            <a:custGeom>
              <a:avLst/>
              <a:gdLst/>
              <a:ahLst/>
              <a:cxnLst/>
              <a:rect l="0" t="0" r="0" b="0"/>
              <a:pathLst>
                <a:path w="2123" h="1696" extrusionOk="0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3321050" y="5132387"/>
              <a:ext cx="5822950" cy="1497011"/>
            </a:xfrm>
            <a:custGeom>
              <a:avLst/>
              <a:gdLst/>
              <a:ahLst/>
              <a:cxnLst/>
              <a:rect l="0" t="0" r="0" b="0"/>
              <a:pathLst>
                <a:path w="3668" h="943" extrusionOk="0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831850"/>
              <a:ext cx="1544636" cy="1897061"/>
            </a:xfrm>
            <a:custGeom>
              <a:avLst/>
              <a:gdLst/>
              <a:ahLst/>
              <a:cxnLst/>
              <a:rect l="0" t="0" r="0" b="0"/>
              <a:pathLst>
                <a:path w="969" h="1192" extrusionOk="0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5060950" y="1586"/>
              <a:ext cx="4079875" cy="3597275"/>
            </a:xfrm>
            <a:custGeom>
              <a:avLst/>
              <a:gdLst/>
              <a:ahLst/>
              <a:cxnLst/>
              <a:rect l="0" t="0" r="0" b="0"/>
              <a:pathLst>
                <a:path w="2570" h="2266" extrusionOk="0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5595937" y="1586"/>
              <a:ext cx="3468687" cy="2393950"/>
            </a:xfrm>
            <a:custGeom>
              <a:avLst/>
              <a:gdLst/>
              <a:ahLst/>
              <a:cxnLst/>
              <a:rect l="0" t="0" r="0" b="0"/>
              <a:pathLst>
                <a:path w="2176" h="1505" extrusionOk="0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1030287"/>
              <a:ext cx="1295400" cy="1279524"/>
            </a:xfrm>
            <a:custGeom>
              <a:avLst/>
              <a:gdLst/>
              <a:ahLst/>
              <a:cxnLst/>
              <a:rect l="0" t="0" r="0" b="0"/>
              <a:pathLst>
                <a:path w="813" h="804" extrusionOk="0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0" y="2452686"/>
              <a:ext cx="1209674" cy="169861"/>
            </a:xfrm>
            <a:custGeom>
              <a:avLst/>
              <a:gdLst/>
              <a:ahLst/>
              <a:cxnLst/>
              <a:rect l="0" t="0" r="0" b="0"/>
              <a:pathLst>
                <a:path w="759" h="107" extrusionOk="0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3673475" y="5446712"/>
              <a:ext cx="5051424" cy="1182687"/>
            </a:xfrm>
            <a:custGeom>
              <a:avLst/>
              <a:gdLst/>
              <a:ahLst/>
              <a:cxnLst/>
              <a:rect l="0" t="0" r="0" b="0"/>
              <a:pathLst>
                <a:path w="3169" h="743" extrusionOk="0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13499999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304800" y="201611"/>
              <a:ext cx="1587" cy="1587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323850" y="207962"/>
              <a:ext cx="1587" cy="1587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0" t="0" r="0" b="0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76765E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0" y="6400800"/>
              <a:ext cx="9144000" cy="533400"/>
            </a:xfrm>
            <a:custGeom>
              <a:avLst/>
              <a:gdLst/>
              <a:ahLst/>
              <a:cxnLst/>
              <a:rect l="0" t="0" r="0" b="0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rgbClr val="76765E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0" y="0"/>
              <a:ext cx="9144000" cy="457200"/>
            </a:xfrm>
            <a:custGeom>
              <a:avLst/>
              <a:gdLst/>
              <a:ahLst/>
              <a:cxnLst/>
              <a:rect l="0" t="0" r="0" b="0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rgbClr val="8C7952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808037" y="363537"/>
              <a:ext cx="5060950" cy="3213100"/>
            </a:xfrm>
            <a:custGeom>
              <a:avLst/>
              <a:gdLst/>
              <a:ahLst/>
              <a:cxnLst/>
              <a:rect l="0" t="0" r="0" b="0"/>
              <a:pathLst>
                <a:path w="3188" h="2024" extrusionOk="0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3499999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2133600" y="465137"/>
              <a:ext cx="3403600" cy="2836861"/>
            </a:xfrm>
            <a:custGeom>
              <a:avLst/>
              <a:gdLst/>
              <a:ahLst/>
              <a:cxnLst/>
              <a:rect l="0" t="0" r="0" b="0"/>
              <a:pathLst>
                <a:path w="2144" h="1787" extrusionOk="0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4654550" y="2743200"/>
              <a:ext cx="4489450" cy="3756025"/>
            </a:xfrm>
            <a:custGeom>
              <a:avLst/>
              <a:gdLst/>
              <a:ahLst/>
              <a:cxnLst/>
              <a:rect l="0" t="0" r="0" b="0"/>
              <a:pathLst>
                <a:path w="2828" h="2366" extrusionOk="0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27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016500" y="2952750"/>
              <a:ext cx="3432174" cy="3070225"/>
            </a:xfrm>
            <a:custGeom>
              <a:avLst/>
              <a:gdLst/>
              <a:ahLst/>
              <a:cxnLst/>
              <a:rect l="0" t="0" r="0" b="0"/>
              <a:pathLst>
                <a:path w="2153" h="1930" extrusionOk="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6987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2225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74625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84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mmons.wikimedia.org/wiki/File:Seraphim_of_Sarov.jpg?uselang=ru" TargetMode="Externa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1928811" y="1285875"/>
            <a:ext cx="6000750" cy="278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Золотое правило этики.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2500311" y="4786312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157592" cy="1152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8219256" cy="57606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Выбери верный ответ.</a:t>
            </a:r>
          </a:p>
          <a:p>
            <a:pPr>
              <a:buNone/>
            </a:pPr>
            <a:r>
              <a:rPr lang="ru-RU" dirty="0" smtClean="0"/>
              <a:t>Заповеди даны человеку для того, чтобы :</a:t>
            </a:r>
          </a:p>
          <a:p>
            <a:pPr lvl="0"/>
            <a:r>
              <a:rPr lang="ru-RU" dirty="0" smtClean="0"/>
              <a:t>жизнь человека стала сложнее, потому что соблюдение правил всегда сложно;</a:t>
            </a:r>
          </a:p>
          <a:p>
            <a:pPr lvl="0"/>
            <a:r>
              <a:rPr lang="ru-RU" dirty="0" smtClean="0"/>
              <a:t>жизнь человека стала материально стабильной. Человек соблюдает заповеди – Бог должен обеспечить человека всем необходимым для его жизни;</a:t>
            </a:r>
          </a:p>
          <a:p>
            <a:pPr lvl="0"/>
            <a:r>
              <a:rPr lang="ru-RU" dirty="0" smtClean="0"/>
              <a:t>жизнь человека стала лучше, потому что, соблюдая правила , человек становится ближе к Богу и делается более нравственным.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6390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8064896" cy="52565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Выберите тот поступок, который можно назвать милосердным:</a:t>
            </a:r>
          </a:p>
          <a:p>
            <a:pPr>
              <a:buNone/>
            </a:pPr>
            <a:r>
              <a:rPr lang="ru-RU" dirty="0" smtClean="0"/>
              <a:t>            ● не обращать внимания на чужие беды и горести;</a:t>
            </a:r>
          </a:p>
          <a:p>
            <a:pPr>
              <a:buNone/>
            </a:pPr>
            <a:r>
              <a:rPr lang="ru-RU" dirty="0" smtClean="0"/>
              <a:t>            ● помогать людям, которые в этом нуждаются;</a:t>
            </a:r>
          </a:p>
          <a:p>
            <a:pPr>
              <a:buNone/>
            </a:pPr>
            <a:r>
              <a:rPr lang="ru-RU" dirty="0" smtClean="0"/>
              <a:t>            ● помогать людям, надеясь получить награду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8075240" cy="5726260"/>
          </a:xfrm>
        </p:spPr>
        <p:txBody>
          <a:bodyPr/>
          <a:lstStyle/>
          <a:p>
            <a:pPr lvl="3">
              <a:buNone/>
            </a:pPr>
            <a:r>
              <a:rPr lang="ru-RU" sz="3600" dirty="0" smtClean="0"/>
              <a:t>Продолжите предложение:</a:t>
            </a:r>
          </a:p>
          <a:p>
            <a:pPr lvl="3"/>
            <a:endParaRPr lang="ru-RU" sz="3600" dirty="0" smtClean="0"/>
          </a:p>
          <a:p>
            <a:pPr lvl="3"/>
            <a:endParaRPr lang="ru-RU" sz="3600" dirty="0" smtClean="0"/>
          </a:p>
          <a:p>
            <a:pPr lvl="3"/>
            <a:endParaRPr lang="ru-RU" sz="3600" dirty="0" smtClean="0"/>
          </a:p>
          <a:p>
            <a:pPr lvl="8">
              <a:buNone/>
            </a:pPr>
            <a:endParaRPr lang="ru-RU" dirty="0" smtClean="0"/>
          </a:p>
          <a:p>
            <a:pPr lvl="8">
              <a:buNone/>
            </a:pPr>
            <a:r>
              <a:rPr lang="ru-RU" dirty="0" smtClean="0"/>
              <a:t>                                 </a:t>
            </a:r>
            <a:endParaRPr lang="ru-RU" sz="4000" dirty="0" smtClean="0"/>
          </a:p>
          <a:p>
            <a:pPr>
              <a:buNone/>
            </a:pPr>
            <a:r>
              <a:rPr lang="ru-RU" sz="4800" dirty="0" smtClean="0"/>
              <a:t>Ближний для меня – это 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7931224" cy="4646140"/>
          </a:xfrm>
        </p:spPr>
        <p:txBody>
          <a:bodyPr/>
          <a:lstStyle/>
          <a:p>
            <a:r>
              <a:rPr lang="ru-RU" dirty="0" smtClean="0"/>
              <a:t>В переводе с греческого это «обычай». Этика – наука, которая изучает человека, характеры, нравы, мотив и поведение людей.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8064896" cy="4674740"/>
          </a:xfrm>
        </p:spPr>
        <p:txBody>
          <a:bodyPr/>
          <a:lstStyle/>
          <a:p>
            <a:r>
              <a:rPr lang="ru-RU" dirty="0" smtClean="0"/>
              <a:t>Нравственность – это внутренние, духовные качества, которыми руководствуется человек, этические нормы; правила поведения, определяемые этими качествами.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19256" cy="45741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Термины «этика» и «нравственность» возникли в разных языках и в разное время, но означают единое понятие- «нрав» , «обычай».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1928811" y="1285875"/>
            <a:ext cx="6000750" cy="2786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 dirty="0" err="1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Золотое</a:t>
            </a:r>
            <a:r>
              <a:rPr lang="en-US" sz="5400" b="1" i="0" u="none" strike="noStrike" cap="none" baseline="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none" strike="noStrike" cap="none" baseline="0" dirty="0" err="1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правило</a:t>
            </a:r>
            <a:r>
              <a:rPr lang="en-US" sz="5400" b="1" i="0" u="none" strike="noStrike" cap="none" baseline="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 i="0" u="none" strike="noStrike" cap="none" baseline="0" dirty="0" err="1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этики</a:t>
            </a:r>
            <a:r>
              <a:rPr lang="en-US" sz="5400" b="1" i="0" u="none" strike="noStrike" cap="none" baseline="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2500311" y="4786312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hape 118"/>
          <p:cNvSpPr/>
          <p:nvPr/>
        </p:nvSpPr>
        <p:spPr>
          <a:xfrm>
            <a:off x="467544" y="404664"/>
            <a:ext cx="8229600" cy="595213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424936" cy="5688632"/>
          </a:xfrm>
        </p:spPr>
        <p:txBody>
          <a:bodyPr/>
          <a:lstStyle/>
          <a:p>
            <a:r>
              <a:rPr lang="ru-RU" dirty="0" smtClean="0"/>
              <a:t>Не судите, да не судимы будете, ибо каким судом судите,</a:t>
            </a:r>
            <a:r>
              <a:rPr lang="ru-RU" b="1" dirty="0" smtClean="0"/>
              <a:t> </a:t>
            </a:r>
            <a:r>
              <a:rPr lang="ru-RU" dirty="0" smtClean="0"/>
              <a:t>таким будете судимы; и какою мерою мерите, такою и вам будут мерить. И что ты смотришь на сучок в глазе брата твоего, а бревна в твоем глазе не чувствуешь? Лицемер! вынь прежде бревно из твоего глаза и тогда увидишь, как вынуть сучок из глаза брата твоего. </a:t>
            </a:r>
            <a:r>
              <a:rPr lang="ru-RU" b="1" dirty="0" smtClean="0"/>
              <a:t>Итак во всем, как хотите, чтобы с вами поступали люди, так поступайте и вы с ними</a:t>
            </a:r>
            <a:r>
              <a:rPr lang="ru-RU" dirty="0" smtClean="0"/>
              <a:t>. Будьте милосерды, как и Отец ваш милосерд. Прощайте, и прощены будете.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 dirty="0" err="1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Золотое</a:t>
            </a:r>
            <a:r>
              <a:rPr lang="en-US" sz="4400" b="1" i="0" u="none" strike="noStrike" cap="small" baseline="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small" baseline="0" dirty="0" err="1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правило</a:t>
            </a:r>
            <a:r>
              <a:rPr lang="en-US" sz="4400" b="1" i="0" u="none" strike="noStrike" cap="small" baseline="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small" baseline="0" dirty="0" err="1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этики</a:t>
            </a:r>
            <a:endParaRPr lang="en-US" sz="4400" b="1" i="0" u="none" strike="noStrike" cap="small" baseline="0" dirty="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Итак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во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всём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как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хотите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чтобы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вами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поступали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люди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так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поступайте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вы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ними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».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idx="1"/>
          </p:nvPr>
        </p:nvSpPr>
        <p:spPr>
          <a:xfrm>
            <a:off x="457200" y="285750"/>
            <a:ext cx="8543925" cy="5845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Всяк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судит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по-своему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своим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понятиям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 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ты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суди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правде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книги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Мудрое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слово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Древней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Руси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».)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147248" cy="4862164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Не судите, да не судимы будете, ибо каким судом судите,</a:t>
            </a:r>
            <a:r>
              <a:rPr lang="ru-RU" sz="3600" b="1" dirty="0" smtClean="0"/>
              <a:t> </a:t>
            </a:r>
            <a:r>
              <a:rPr lang="ru-RU" sz="3600" dirty="0" smtClean="0"/>
              <a:t>таким будете судимы; и какою мерою мерите, такою и вам будут мерить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147248" cy="4790156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Будьте милосерды, как и Отец ваш милосерд. Прощайте, и прощены будете.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idx="1"/>
          </p:nvPr>
        </p:nvSpPr>
        <p:spPr>
          <a:xfrm>
            <a:off x="457200" y="285750"/>
            <a:ext cx="8543925" cy="5845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Всяк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судит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по-своему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своим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понятиям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 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ты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суди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60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правде</a:t>
            </a:r>
            <a:r>
              <a:rPr lang="en-US" sz="6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книги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Мудрое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слово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Древней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Руси</a:t>
            </a:r>
            <a:r>
              <a:rPr lang="en-US" sz="32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».)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Серафим </a:t>
            </a:r>
            <a:r>
              <a:rPr lang="ru-RU" dirty="0" err="1" smtClean="0"/>
              <a:t>Саровский</a:t>
            </a:r>
            <a:endParaRPr lang="ru-RU" dirty="0"/>
          </a:p>
        </p:txBody>
      </p:sp>
      <p:pic>
        <p:nvPicPr>
          <p:cNvPr id="5" name="Рисунок 4" descr="Seraphim of Sarov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44824"/>
            <a:ext cx="3854922" cy="464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179512" y="188640"/>
            <a:ext cx="4645024" cy="63103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932362" y="4868862"/>
            <a:ext cx="3527424" cy="1368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Рембрандт «Возвращение блудного сына»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179512" y="188640"/>
            <a:ext cx="4645024" cy="631031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932362" y="4868862"/>
            <a:ext cx="3527424" cy="1368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Рембрандт «Возвращение блудного сына»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Золотое правило этики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Итак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во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всём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как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хотите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чтобы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вами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поступали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люди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так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поступайте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вы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4000" b="1" i="0" u="none" strike="noStrike" cap="none" baseline="0" dirty="0" err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ними</a:t>
            </a:r>
            <a:r>
              <a:rPr lang="en-US" sz="40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».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500062" y="5429250"/>
            <a:ext cx="8229600" cy="1071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small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18" name="Shape 118"/>
          <p:cNvSpPr/>
          <p:nvPr/>
        </p:nvSpPr>
        <p:spPr>
          <a:xfrm>
            <a:off x="571500" y="357187"/>
            <a:ext cx="8229600" cy="5000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9" name="Shape 119"/>
          <p:cNvSpPr/>
          <p:nvPr/>
        </p:nvSpPr>
        <p:spPr>
          <a:xfrm>
            <a:off x="2433636" y="5572125"/>
            <a:ext cx="50911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В. Поленов. «Христос и грешница»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Неосуждение – это не навешивание на человека ярлыков.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idx="1"/>
          </p:nvPr>
        </p:nvSpPr>
        <p:spPr>
          <a:xfrm>
            <a:off x="428625" y="1643061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CC6600"/>
                </a:solidFill>
                <a:latin typeface="Arial"/>
                <a:ea typeface="Arial"/>
                <a:cs typeface="Arial"/>
                <a:sym typeface="Arial"/>
              </a:rPr>
              <a:t>«Люби грешника и ненавидь грех».</a:t>
            </a:r>
          </a:p>
          <a:p>
            <a:pPr marL="0" marR="0" lvl="0" indent="0" algn="r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Слова Христа из Евангелия</a:t>
            </a:r>
          </a:p>
          <a:p>
            <a:pPr marL="0" marR="0" lvl="0" indent="0" algn="l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/>
          </a:p>
        </p:txBody>
      </p:sp>
      <p:sp>
        <p:nvSpPr>
          <p:cNvPr id="3" name="Shape 118"/>
          <p:cNvSpPr/>
          <p:nvPr/>
        </p:nvSpPr>
        <p:spPr>
          <a:xfrm>
            <a:off x="571500" y="357187"/>
            <a:ext cx="8229600" cy="5000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idx="1"/>
          </p:nvPr>
        </p:nvSpPr>
        <p:spPr>
          <a:xfrm>
            <a:off x="357187" y="357187"/>
            <a:ext cx="8229600" cy="5845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sz="4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того</a:t>
            </a:r>
            <a:r>
              <a:rPr lang="en-US" sz="4400" b="1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400" b="1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чтобы</a:t>
            </a:r>
            <a:r>
              <a:rPr lang="en-US" sz="4400" b="1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другие</a:t>
            </a:r>
            <a:r>
              <a:rPr lang="en-US" sz="4400" b="1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люди</a:t>
            </a:r>
            <a:r>
              <a:rPr lang="en-US" sz="4400" b="1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1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нас</a:t>
            </a:r>
            <a:r>
              <a:rPr lang="ru-RU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любили, прощали,</a:t>
            </a:r>
            <a:endParaRPr lang="en-US" sz="4400" b="1" i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1" i="1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1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осуждали</a:t>
            </a:r>
            <a:r>
              <a:rPr lang="en-US" sz="4400" b="1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4400" b="1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помогали</a:t>
            </a:r>
            <a:r>
              <a:rPr lang="en-US" sz="4400" b="1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1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нам</a:t>
            </a:r>
            <a:r>
              <a:rPr lang="ru-RU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… нужно, чтобы  мы  сами</a:t>
            </a:r>
            <a:r>
              <a:rPr lang="en-US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lang="en-US" sz="44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1" i="1" dirty="0" smtClean="0"/>
              <a:t>  л</a:t>
            </a:r>
            <a:r>
              <a:rPr lang="en-US" sz="4400" b="1" i="1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юбили</a:t>
            </a:r>
            <a:r>
              <a:rPr lang="ru-RU" sz="4400" b="1" i="1" dirty="0" smtClean="0"/>
              <a:t>,</a:t>
            </a:r>
            <a:r>
              <a:rPr lang="en-US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1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прощали</a:t>
            </a:r>
            <a:r>
              <a:rPr lang="en-US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ru-RU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0" marR="0" lvl="0" indent="0" algn="just" rtl="0">
              <a:buClr>
                <a:schemeClr val="dk1"/>
              </a:buClr>
              <a:buSzPct val="25000"/>
              <a:buFont typeface="Arial"/>
              <a:buNone/>
            </a:pPr>
            <a:r>
              <a:rPr lang="ru-RU" sz="4400" b="1" i="1" dirty="0" smtClean="0"/>
              <a:t>не осуждали</a:t>
            </a:r>
            <a:r>
              <a:rPr lang="ru-RU" sz="4400" b="1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, помогали им.</a:t>
            </a:r>
            <a:endParaRPr lang="en-US" sz="4400" b="1" i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00" scaled="0"/>
        </a:gra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28625" y="642937"/>
            <a:ext cx="8572500" cy="1362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КАК ТЫ ХОЧЕШЬ, ЧТОБЫ К ТЕБЕ ОТНОСИЛИСЬ ДРУГИЕ ЛЮДИ?</a:t>
            </a:r>
            <a:br>
              <a:rPr lang="en-US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В БЕСЕДАХ И СПОРАХ </a:t>
            </a:r>
            <a:r>
              <a:rPr lang="en-US" sz="20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_</a:t>
            </a:r>
            <a:r>
              <a:rPr lang="en-US" sz="2000" b="1" i="1" u="sng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НЕ ПЕРЕБИВАЛИ, ДАВАЛИ  </a:t>
            </a:r>
            <a:r>
              <a:rPr lang="en-US" sz="2000" b="1" i="1" u="sng" strike="noStrike" cap="none" baseline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ВЫСКАЗАТЬСЯ</a:t>
            </a:r>
            <a:r>
              <a:rPr lang="ru-RU" sz="2000" b="1" i="1" u="sng" strike="noStrike" cap="none" baseline="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ПРИ ВСТРЕЧЕ </a:t>
            </a:r>
            <a:r>
              <a:rPr lang="ru-RU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</a:t>
            </a:r>
            <a:r>
              <a:rPr lang="en-US" sz="2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ЗА ГЛАЗА ______________________________________________________</a:t>
            </a:r>
            <a:b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В ТРУДНОЙ СИТУАЦИИ _______________________________________</a:t>
            </a:r>
            <a:b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В БОЛЕЗНИ ____________________________________________________</a:t>
            </a:r>
            <a:b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В ИГРАХ ______________________________________________________</a:t>
            </a:r>
            <a:b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 КОГДА Я ОШИБАЮСЬ __________________________________________</a:t>
            </a:r>
            <a:b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 КОГДА У МЕНЯ ЧТО-ТО ПОЛУЧАЕТСЯ __________________________</a:t>
            </a:r>
            <a:b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9. ЧТОБЫ МОИ ТОВАРИЩИ _____________________________________</a:t>
            </a:r>
            <a:b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10. ЧТОБЫ _______________________________________________________</a:t>
            </a:r>
            <a:r>
              <a:rPr lang="en-US" sz="4000" b="1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500062" y="0"/>
            <a:ext cx="7772400" cy="57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Подумай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8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ответь</a:t>
            </a:r>
            <a:r>
              <a:rPr lang="en-US" sz="2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Клен 1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CC"/>
      </a:accent3>
      <a:accent4>
        <a:srgbClr val="FFD05B"/>
      </a:accent4>
      <a:accent5>
        <a:srgbClr val="FEE1A8"/>
      </a:accent5>
      <a:accent6>
        <a:srgbClr val="FFFFCC"/>
      </a:accent6>
      <a:hlink>
        <a:srgbClr val="FF0000"/>
      </a:hlink>
      <a:folHlink>
        <a:srgbClr val="CC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1_Клен 1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CC"/>
      </a:accent3>
      <a:accent4>
        <a:srgbClr val="FFD05B"/>
      </a:accent4>
      <a:accent5>
        <a:srgbClr val="FEE1A8"/>
      </a:accent5>
      <a:accent6>
        <a:srgbClr val="FFFFCC"/>
      </a:accent6>
      <a:hlink>
        <a:srgbClr val="FF0000"/>
      </a:hlink>
      <a:folHlink>
        <a:srgbClr val="CC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503</Words>
  <Application>Microsoft Office PowerPoint</Application>
  <PresentationFormat>Экран (4:3)</PresentationFormat>
  <Paragraphs>54</Paragraphs>
  <Slides>27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/>
      <vt:lpstr/>
      <vt:lpstr>Золотое правило этики.</vt:lpstr>
      <vt:lpstr>Слайд 2</vt:lpstr>
      <vt:lpstr>Слайд 3</vt:lpstr>
      <vt:lpstr>Золотое правило этики</vt:lpstr>
      <vt:lpstr> </vt:lpstr>
      <vt:lpstr>Слайд 6</vt:lpstr>
      <vt:lpstr>Слайд 7</vt:lpstr>
      <vt:lpstr>Слайд 8</vt:lpstr>
      <vt:lpstr>КАК ТЫ ХОЧЕШЬ, ЧТОБЫ К ТЕБЕ ОТНОСИЛИСЬ ДРУГИЕ ЛЮДИ?  1. В БЕСЕДАХ И СПОРАХ _НЕ ПЕРЕБИВАЛИ, ДАВАЛИ  ВЫСКАЗАТЬСЯ                                                                                                   2. ПРИ ВСТРЕЧЕ                              __________________________________________________ 3. ЗА ГЛАЗА ______________________________________________________ 4. В ТРУДНОЙ СИТУАЦИИ _______________________________________ 5. В БОЛЕЗНИ ____________________________________________________ 6. В ИГРАХ ______________________________________________________ 7. КОГДА Я ОШИБАЮСЬ __________________________________________ 8. КОГДА У МЕНЯ ЧТО-ТО ПОЛУЧАЕТСЯ __________________________ 9. ЧТОБЫ МОИ ТОВАРИЩИ _____________________________________ 10. ЧТОБЫ _______________________________________________________ </vt:lpstr>
      <vt:lpstr>Слайд 10</vt:lpstr>
      <vt:lpstr>Слайд 11</vt:lpstr>
      <vt:lpstr>Слайд 12</vt:lpstr>
      <vt:lpstr>Слайд 13</vt:lpstr>
      <vt:lpstr>Слайд 14</vt:lpstr>
      <vt:lpstr>Слайд 15</vt:lpstr>
      <vt:lpstr>Золотое правило этики.</vt:lpstr>
      <vt:lpstr>Слайд 17</vt:lpstr>
      <vt:lpstr>Слайд 18</vt:lpstr>
      <vt:lpstr>Золотое правило этики</vt:lpstr>
      <vt:lpstr>Слайд 20</vt:lpstr>
      <vt:lpstr>Слайд 21</vt:lpstr>
      <vt:lpstr>Слайд 22</vt:lpstr>
      <vt:lpstr>Серафим Саровский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Золотое правило этики.</dc:title>
  <dc:creator>User</dc:creator>
  <cp:lastModifiedBy>User</cp:lastModifiedBy>
  <cp:revision>17</cp:revision>
  <dcterms:modified xsi:type="dcterms:W3CDTF">2013-04-11T20:15:26Z</dcterms:modified>
</cp:coreProperties>
</file>