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614DC0A-0DA3-4556-9F21-506A2F75748E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7FFE6A-2AA1-4721-BE9A-A499F507F3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3 </a:t>
            </a:r>
            <a:r>
              <a:rPr lang="ru-RU" dirty="0" smtClean="0"/>
              <a:t>класс 4 урок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55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/>
                <a:ea typeface="JournalC-Bold"/>
                <a:cs typeface="JournalC-Bold"/>
              </a:rPr>
              <a:t>Чтение авторского текста (с. 18)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Каким же запомнилось лето Насте? Прочитайте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Как вы думаете, где провела своё лето Настя? Почему вы так решили?</a:t>
            </a:r>
            <a:endParaRPr lang="ru-RU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Кто 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сможет рассказать о колодце? Какой он? Как им пользуются?</a:t>
            </a:r>
            <a:endParaRPr lang="ru-RU" sz="36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http://www.aquacop.ru/img/content/obustroistvo-kilod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4337720" cy="433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oto.spbland.ru/data/media/2/lrg_30184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690" y="1245108"/>
            <a:ext cx="3825084" cy="510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62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700" b="1" i="1" dirty="0">
                <a:solidFill>
                  <a:schemeClr val="accent2"/>
                </a:solidFill>
                <a:latin typeface="Times New Roman"/>
                <a:ea typeface="JournalC"/>
                <a:cs typeface="JournalC"/>
              </a:rPr>
              <a:t>из толкового словаря: </a:t>
            </a:r>
            <a:r>
              <a:rPr lang="ru-RU" sz="2700" b="1" i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«Колодец – глубокая узкая яма, вырытая для водяной жилы, для воды и одетая срубом либо камнем</a:t>
            </a:r>
            <a:r>
              <a:rPr lang="ru-RU" sz="27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».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Какой показалась Насте вода из колодца? </a:t>
            </a:r>
            <a:endParaRPr lang="ru-RU" b="1" dirty="0" smtClean="0">
              <a:solidFill>
                <a:schemeClr val="tx1"/>
              </a:solidFill>
              <a:latin typeface="Times New Roman"/>
              <a:ea typeface="JournalC"/>
              <a:cs typeface="JournalC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Что ещё так поразило Настю летом? </a:t>
            </a:r>
            <a:endParaRPr lang="ru-RU" b="1" dirty="0" smtClean="0">
              <a:solidFill>
                <a:schemeClr val="tx1"/>
              </a:solidFill>
              <a:latin typeface="Times New Roman"/>
              <a:ea typeface="JournalC"/>
              <a:cs typeface="JournalC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Рассмотрите иллюстрацию на с. 19. Как вы думаете, что проиллюстрировал художник?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JournalC"/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kolodets-klin.ru/foto/domiki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01008"/>
            <a:ext cx="2264296" cy="301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5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700" b="1" dirty="0">
                <a:solidFill>
                  <a:srgbClr val="000000"/>
                </a:solidFill>
                <a:latin typeface="Times New Roman"/>
                <a:ea typeface="JournalC-Bold"/>
                <a:cs typeface="JournalC-Bold"/>
              </a:rPr>
              <a:t>Чтение </a:t>
            </a: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JournalC-Bold"/>
                <a:cs typeface="JournalC-Bold"/>
              </a:rPr>
              <a:t>стихотворения</a:t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JournalC-Bold"/>
                <a:cs typeface="JournalC-Bold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JournalC-Bold"/>
                <a:cs typeface="JournalC-Bold"/>
              </a:rPr>
              <a:t> </a:t>
            </a:r>
            <a:r>
              <a:rPr lang="ru-RU" sz="2700" b="1" dirty="0">
                <a:solidFill>
                  <a:srgbClr val="000000"/>
                </a:solidFill>
                <a:latin typeface="Times New Roman"/>
                <a:ea typeface="JournalC-Bold"/>
                <a:cs typeface="JournalC-Bold"/>
              </a:rPr>
              <a:t>К. Бальмонта «Капля</a:t>
            </a: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JournalC-Bold"/>
                <a:cs typeface="JournalC-Bold"/>
              </a:rPr>
              <a:t>».</a:t>
            </a:r>
            <a:br>
              <a:rPr lang="ru-RU" sz="2700" b="1" dirty="0" smtClean="0">
                <a:solidFill>
                  <a:srgbClr val="000000"/>
                </a:solidFill>
                <a:latin typeface="Times New Roman"/>
                <a:ea typeface="JournalC-Bold"/>
                <a:cs typeface="JournalC-Bold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/>
                <a:ea typeface="JournalC-Bold"/>
                <a:cs typeface="JournalC-Bold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Arial"/>
              </a:rPr>
              <a:t> </a:t>
            </a:r>
            <a:r>
              <a:rPr lang="ru-RU" sz="1800" b="1" dirty="0">
                <a:solidFill>
                  <a:schemeClr val="tx1"/>
                </a:solidFill>
                <a:latin typeface="Arial"/>
              </a:rPr>
              <a:t>поэт-символист, переводчик, </a:t>
            </a:r>
            <a:r>
              <a:rPr lang="ru-RU" sz="1800" b="1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Arial"/>
              </a:rPr>
              <a:t>один из виднейших </a:t>
            </a:r>
            <a:r>
              <a:rPr lang="ru-RU" sz="1800" b="1" dirty="0" smtClean="0">
                <a:solidFill>
                  <a:schemeClr val="tx1"/>
                </a:solidFill>
                <a:latin typeface="Arial"/>
              </a:rPr>
              <a:t>представителей</a:t>
            </a:r>
            <a:r>
              <a:rPr lang="ru-RU" sz="1800" b="1" dirty="0">
                <a:solidFill>
                  <a:schemeClr val="tx1"/>
                </a:solidFill>
                <a:latin typeface="Arial"/>
              </a:rPr>
              <a:t> русской поэзии Серебряного </a:t>
            </a:r>
            <a:r>
              <a:rPr lang="ru-RU" sz="1800" b="1" dirty="0" smtClean="0">
                <a:solidFill>
                  <a:schemeClr val="tx1"/>
                </a:solidFill>
                <a:latin typeface="Arial"/>
              </a:rPr>
              <a:t>века)</a:t>
            </a:r>
            <a:r>
              <a:rPr lang="ru-RU" sz="1800" b="1" dirty="0">
                <a:solidFill>
                  <a:schemeClr val="tx1"/>
                </a:solidFill>
                <a:latin typeface="Arial"/>
              </a:rPr>
              <a:t> 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Как нам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следует читать недетское стихотворение К. Бальмонта? </a:t>
            </a:r>
            <a:endParaRPr lang="ru-RU" sz="3200" b="1" dirty="0" smtClean="0">
              <a:solidFill>
                <a:schemeClr val="tx1"/>
              </a:solidFill>
              <a:latin typeface="Times New Roman"/>
              <a:ea typeface="JournalC"/>
              <a:cs typeface="JournalC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Какие картины вы представили? 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Расскажите.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Какое настроение в этом стихотворении? </a:t>
            </a:r>
            <a:endParaRPr lang="ru-RU" sz="3200" b="1" dirty="0" smtClean="0">
              <a:solidFill>
                <a:schemeClr val="tx1"/>
              </a:solidFill>
              <a:latin typeface="Times New Roman"/>
              <a:ea typeface="JournalC"/>
              <a:cs typeface="JournalC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На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что похоже стихотворение? </a:t>
            </a:r>
            <a:endParaRPr lang="ru-RU" sz="3200" b="1" dirty="0" smtClean="0">
              <a:solidFill>
                <a:schemeClr val="tx1"/>
              </a:solidFill>
              <a:latin typeface="Times New Roman"/>
              <a:ea typeface="JournalC"/>
              <a:cs typeface="JournalC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Почему же К. Бальмонт назвал своё стихотворение 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«Капля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»? Попробуем ответить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.</a:t>
            </a:r>
            <a:endParaRPr lang="ru-RU" sz="32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3074" name="Picture 2" descr="http://upload.wikimedia.org/wikipedia/commons/thumb/9/92/Balmont_1880s.jpg/200px-Balmont_188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3600400" cy="50585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25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/>
                <a:ea typeface="JournalC-Bold"/>
                <a:cs typeface="JournalC-Bold"/>
              </a:rPr>
              <a:t>Чтение стихотворения </a:t>
            </a: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JournalC-Bold"/>
                <a:cs typeface="JournalC-Bold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/>
                <a:ea typeface="JournalC-Bold"/>
                <a:cs typeface="JournalC-Bold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JournalC-Bold"/>
                <a:cs typeface="JournalC-Bold"/>
              </a:rPr>
              <a:t>Б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JournalC-Bold"/>
                <a:cs typeface="JournalC-Bold"/>
              </a:rPr>
              <a:t>. </a:t>
            </a:r>
            <a:r>
              <a:rPr lang="ru-RU" sz="3600" b="1" dirty="0" err="1">
                <a:solidFill>
                  <a:schemeClr val="tx1"/>
                </a:solidFill>
                <a:latin typeface="Times New Roman"/>
                <a:ea typeface="JournalC-Bold"/>
                <a:cs typeface="JournalC-Bold"/>
              </a:rPr>
              <a:t>Заходера</a:t>
            </a:r>
            <a:r>
              <a:rPr lang="ru-RU" sz="3600" b="1" dirty="0">
                <a:solidFill>
                  <a:schemeClr val="tx1"/>
                </a:solidFill>
                <a:latin typeface="Times New Roman"/>
                <a:ea typeface="JournalC-Bold"/>
                <a:cs typeface="JournalC-Bold"/>
              </a:rPr>
              <a:t> «Что красивей всего?».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Zahoder 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41824"/>
            <a:ext cx="492977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700808"/>
            <a:ext cx="8892480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/>
              </a:rPr>
              <a:t>Р</a:t>
            </a:r>
            <a:r>
              <a:rPr lang="ru-RU" sz="2400" b="1" i="0" strike="noStrike" dirty="0" smtClean="0">
                <a:effectLst/>
                <a:latin typeface="Arial"/>
              </a:rPr>
              <a:t>усский</a:t>
            </a:r>
            <a:r>
              <a:rPr lang="ru-RU" sz="2400" b="1" i="0" dirty="0" smtClean="0">
                <a:effectLst/>
                <a:latin typeface="Arial"/>
              </a:rPr>
              <a:t> </a:t>
            </a:r>
            <a:r>
              <a:rPr lang="ru-RU" sz="2400" b="1" i="0" strike="noStrike" dirty="0" smtClean="0">
                <a:effectLst/>
                <a:latin typeface="Arial"/>
              </a:rPr>
              <a:t>советский</a:t>
            </a:r>
            <a:r>
              <a:rPr lang="ru-RU" sz="2400" b="1" i="0" dirty="0" smtClean="0">
                <a:effectLst/>
                <a:latin typeface="Arial"/>
              </a:rPr>
              <a:t> </a:t>
            </a:r>
            <a:r>
              <a:rPr lang="ru-RU" sz="2400" b="1" i="0" strike="noStrike" dirty="0" smtClean="0">
                <a:effectLst/>
                <a:latin typeface="Arial"/>
              </a:rPr>
              <a:t>поэт</a:t>
            </a:r>
            <a:r>
              <a:rPr lang="ru-RU" sz="2400" b="1" i="0" dirty="0" smtClean="0">
                <a:effectLst/>
                <a:latin typeface="Arial"/>
              </a:rPr>
              <a:t>, </a:t>
            </a:r>
            <a:r>
              <a:rPr lang="ru-RU" sz="2400" b="1" i="0" strike="noStrike" dirty="0" smtClean="0">
                <a:effectLst/>
                <a:latin typeface="Arial"/>
              </a:rPr>
              <a:t>детский писатель</a:t>
            </a:r>
            <a:r>
              <a:rPr lang="ru-RU" sz="2400" b="1" i="0" dirty="0" smtClean="0">
                <a:effectLst/>
                <a:latin typeface="Arial"/>
              </a:rPr>
              <a:t>, </a:t>
            </a:r>
            <a:r>
              <a:rPr lang="ru-RU" sz="2400" b="1" i="0" strike="noStrike" dirty="0" smtClean="0">
                <a:effectLst/>
                <a:latin typeface="Arial"/>
              </a:rPr>
              <a:t>переводчик</a:t>
            </a:r>
            <a:r>
              <a:rPr lang="ru-RU" sz="2400" b="1" i="0" dirty="0" smtClean="0">
                <a:effectLst/>
                <a:latin typeface="Arial"/>
              </a:rPr>
              <a:t>, популяризатор мировой детской классики.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JournalC"/>
                <a:cs typeface="JournalC"/>
              </a:rPr>
              <a:t>Как вы думаете, можно ли однозначно ответить на вопрос: «Что красивей всего?» Обоснуйте свой ответ.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effectLst/>
              <a:latin typeface="Times New Roman"/>
              <a:ea typeface="JournalC"/>
              <a:cs typeface="JournalC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JournalC-Italic"/>
                <a:cs typeface="JournalC-Italic"/>
              </a:rPr>
              <a:t>Ну вот, и поэт Борис </a:t>
            </a:r>
            <a:r>
              <a:rPr lang="ru-RU" sz="2400" b="1" dirty="0" err="1" smtClean="0">
                <a:effectLst/>
                <a:latin typeface="Times New Roman"/>
                <a:ea typeface="JournalC-Italic"/>
                <a:cs typeface="JournalC-Italic"/>
              </a:rPr>
              <a:t>Заходер</a:t>
            </a:r>
            <a:r>
              <a:rPr lang="ru-RU" sz="2400" b="1" dirty="0" smtClean="0">
                <a:effectLst/>
                <a:latin typeface="Times New Roman"/>
                <a:ea typeface="JournalC-Italic"/>
                <a:cs typeface="JournalC-Italic"/>
              </a:rPr>
              <a:t> на этот трудный вопрос не ответил, и мы не смогли… Или всё-таки попробуем ответить?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latin typeface="Times New Roman"/>
              <a:ea typeface="JournalC-Italic"/>
              <a:cs typeface="JournalC-Italic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JournalC-Italic"/>
                <a:cs typeface="JournalC-Italic"/>
              </a:rPr>
              <a:t> </a:t>
            </a:r>
            <a:r>
              <a:rPr lang="ru-RU" sz="3600" dirty="0" smtClean="0">
                <a:solidFill>
                  <a:schemeClr val="accent2"/>
                </a:solidFill>
                <a:effectLst/>
                <a:latin typeface="Times New Roman"/>
                <a:ea typeface="JournalC"/>
                <a:cs typeface="JournalC"/>
              </a:rPr>
              <a:t>Что красивее всего – это каждый понимает по-своему.</a:t>
            </a:r>
            <a:endParaRPr lang="ru-RU" sz="3600" b="1" dirty="0" smtClean="0">
              <a:solidFill>
                <a:schemeClr val="accent2"/>
              </a:solidFill>
              <a:effectLst/>
              <a:latin typeface="Calibri"/>
              <a:ea typeface="Calibri"/>
              <a:cs typeface="Times New Roman"/>
            </a:endParaRP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4954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Именно об этом пословицы: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>
                <a:solidFill>
                  <a:srgbClr val="C00000"/>
                </a:solidFill>
              </a:rPr>
              <a:t>Сколько людей – столько и мнений</a:t>
            </a:r>
            <a:r>
              <a:rPr lang="ru-RU" sz="3600" b="1" dirty="0" smtClean="0">
                <a:solidFill>
                  <a:srgbClr val="C00000"/>
                </a:solidFill>
              </a:rPr>
              <a:t>».</a:t>
            </a:r>
          </a:p>
          <a:p>
            <a:endParaRPr lang="ru-RU" sz="3600" b="1" dirty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>
                <a:solidFill>
                  <a:srgbClr val="C00000"/>
                </a:solidFill>
              </a:rPr>
              <a:t>У каждого своя правда».</a:t>
            </a:r>
          </a:p>
          <a:p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>
                <a:solidFill>
                  <a:srgbClr val="C00000"/>
                </a:solidFill>
              </a:rPr>
              <a:t>На вкус и цвет товарищей нет».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0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90</TotalTime>
  <Words>177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Литературное чтение</vt:lpstr>
      <vt:lpstr>Чтение авторского текста (с. 18)</vt:lpstr>
      <vt:lpstr>из толкового словаря: «Колодец – глубокая узкая яма, вырытая для водяной жилы, для воды и одетая срубом либо камнем». </vt:lpstr>
      <vt:lpstr>Чтение стихотворения  К. Бальмонта «Капля». ( поэт-символист, переводчик,  один из виднейших представителей русской поэзии Серебряного века)  </vt:lpstr>
      <vt:lpstr>Чтение стихотворения  Б. Заходера «Что красивей всего?».</vt:lpstr>
      <vt:lpstr>Именно об этом пословицы: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</dc:title>
  <dc:creator>1</dc:creator>
  <cp:lastModifiedBy>1</cp:lastModifiedBy>
  <cp:revision>6</cp:revision>
  <dcterms:created xsi:type="dcterms:W3CDTF">2013-09-08T22:37:05Z</dcterms:created>
  <dcterms:modified xsi:type="dcterms:W3CDTF">2013-09-09T00:07:43Z</dcterms:modified>
</cp:coreProperties>
</file>