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4" r:id="rId9"/>
    <p:sldId id="263" r:id="rId10"/>
    <p:sldId id="265" r:id="rId11"/>
    <p:sldId id="262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98" autoAdjust="0"/>
  </p:normalViewPr>
  <p:slideViewPr>
    <p:cSldViewPr>
      <p:cViewPr>
        <p:scale>
          <a:sx n="78" d="100"/>
          <a:sy n="78" d="100"/>
        </p:scale>
        <p:origin x="-2574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E2D057-BD9D-4D98-8166-3C66B5B03989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540D3C5-D9A0-401A-9FB2-C61285632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1FB939-1157-4C24-8811-C9C6DA7EC398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58B56-7506-4CEA-8B4D-44365B74E822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7969F-95C9-40B2-AE57-0CF2317A4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42AD7-0A7F-44CB-96C6-18F33DD8CCD7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17760-87D9-4C2E-8188-BE0CAB863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BD232-EE32-4EF7-9578-BA631607F3D6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180C9-3CF2-4F65-A017-A7CC89215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12990-FC7B-427A-802A-0D24DC6D1A1E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83F10-B048-4E42-9749-BA253D93E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D7C0-83DA-43D6-BC82-836E75E77E03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B288F-D1EC-4B0B-B822-023FECE16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A282-A3D8-4290-96FE-E0743E6F0904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70345-AD9A-4E9A-B316-73052795B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B4A0A-B7F0-4EB1-8707-A5D1D6D6782E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175B6-2F3D-48F5-957E-6B4E611EC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E42F7-2BEE-460E-90E4-FDA5A7186DAC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81C8-074E-4EDD-B4ED-D8EA87EA4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FAD13-CBC9-48B4-97C4-64D8BDE8F958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D92F4-D7B3-44E7-A592-412D8BCF7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E4DED-1CC7-4BE2-9686-4BEFEA9D9001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494B9-4178-4CCC-B275-F172975F0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9463C-C399-4744-A1B4-60EE1A42B768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B41EB-9BEB-4292-A6DF-F14585B9D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358E10-0694-4C13-8709-716B41A3A259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8EF233-F947-40EA-AFF0-76E5B449A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13" r:id="rId2"/>
    <p:sldLayoutId id="2147483922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23" r:id="rId9"/>
    <p:sldLayoutId id="2147483919" r:id="rId10"/>
    <p:sldLayoutId id="214748392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090041" cy="1200196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i="1" dirty="0" smtClean="0">
                <a:effectLst/>
                <a:latin typeface="Times New Roman" pitchFamily="18" charset="0"/>
                <a:cs typeface="Times New Roman" pitchFamily="18" charset="0"/>
              </a:rPr>
              <a:t>Педагогический проект</a:t>
            </a:r>
            <a:br>
              <a:rPr lang="ru-RU" sz="32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effectLst/>
                <a:latin typeface="Times New Roman" pitchFamily="18" charset="0"/>
                <a:cs typeface="Times New Roman" pitchFamily="18" charset="0"/>
              </a:rPr>
              <a:t>деятельности с детьми </a:t>
            </a:r>
            <a:br>
              <a:rPr lang="ru-RU" sz="32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  <a:t> старшей    группы  №8</a:t>
            </a:r>
            <a:endParaRPr lang="ru-RU" sz="18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214555"/>
            <a:ext cx="7822779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4000" b="1" dirty="0"/>
              <a:t> «Зимние Олимпийские игры»</a:t>
            </a:r>
            <a:endParaRPr lang="ru-RU" sz="4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/>
              <a:t> </a:t>
            </a:r>
            <a:endParaRPr lang="ru-RU" sz="6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</a:p>
        </p:txBody>
      </p:sp>
      <p:sp>
        <p:nvSpPr>
          <p:cNvPr id="5125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57188" y="3714752"/>
            <a:ext cx="5715010" cy="1785950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Авторы проекта: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Воспитатель 1-ой категории </a:t>
            </a:r>
          </a:p>
          <a:p>
            <a:pPr>
              <a:defRPr/>
            </a:pP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Таглина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Лидия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Николаевна</a:t>
            </a:r>
          </a:p>
          <a:p>
            <a:pPr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</a:p>
          <a:p>
            <a:pPr>
              <a:defRPr/>
            </a:pP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Семилетенко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Людмила Алексеевна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/>
          </a:p>
        </p:txBody>
      </p:sp>
      <p:pic>
        <p:nvPicPr>
          <p:cNvPr id="6149" name="Picture 2" descr="Зимние Олимпийские виды спор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57875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j039830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357188"/>
            <a:ext cx="178911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8313" y="333375"/>
            <a:ext cx="7991475" cy="863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2 </a:t>
            </a:r>
            <a:r>
              <a:rPr lang="ru-RU" b="1" i="1" dirty="0">
                <a:solidFill>
                  <a:schemeClr val="tx1"/>
                </a:solidFill>
              </a:rPr>
              <a:t>этап- </a:t>
            </a:r>
            <a:r>
              <a:rPr lang="ru-RU" b="1" i="1" dirty="0" smtClean="0">
                <a:solidFill>
                  <a:schemeClr val="tx1"/>
                </a:solidFill>
              </a:rPr>
              <a:t>основной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Совместная деятельность/виды детской деятельности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357298"/>
          <a:ext cx="8429684" cy="5255128"/>
        </p:xfrm>
        <a:graphic>
          <a:graphicData uri="http://schemas.openxmlformats.org/drawingml/2006/table">
            <a:tbl>
              <a:tblPr/>
              <a:tblGrid>
                <a:gridCol w="1058964"/>
                <a:gridCol w="1125238"/>
                <a:gridCol w="703957"/>
                <a:gridCol w="566345"/>
                <a:gridCol w="774998"/>
                <a:gridCol w="566345"/>
                <a:gridCol w="842064"/>
                <a:gridCol w="633411"/>
                <a:gridCol w="915590"/>
                <a:gridCol w="1242772"/>
              </a:tblGrid>
              <a:tr h="71438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Образовательная область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Реализуемые задачи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Игровая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Трудовая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Познавательно исследовательская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Продуктивная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Чтение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Двигательная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Взаимодействие с родителями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Познание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Расширение представлений детей об зимних олимпийских игра и видов спорта.</a:t>
                      </a: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Познакомить с гимном Олимпийских зимних играх в сочи – 2014г.</a:t>
                      </a: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«Что такое Олимпиада?», «Где она возникла?»</a:t>
                      </a: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Прослушивание С</a:t>
                      </a:r>
                      <a:r>
                        <a:rPr lang="en-US" sz="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«Гимн Олимпийских игр» (Сочи -2014)</a:t>
                      </a: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Консультация «Роль семьи в физическом воспитании ребенка»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Анкетирование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«Какое место занимает физкультура в вашей семье?»</a:t>
                      </a: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Коммуникация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Продолжать работу над образованием сложных слов. Развитие памяти и грамматического строя речи.</a:t>
                      </a: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Слов.игра</a:t>
                      </a: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«Продолжи предложение…»</a:t>
                      </a: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Разучивание стихов о спорте и ЗОЖ</a:t>
                      </a: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сотрудничества: выслушивать товарищей, соглашаться с большинством</a:t>
                      </a: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хоккей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лыжи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катание на санках</a:t>
                      </a: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Эстафеты, игровые упражнения.</a:t>
                      </a: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«Малые зимние олимпийские игры»</a:t>
                      </a: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Безопасность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Учить детей бегать колонной, друг за другом,   не обгоняя.</a:t>
                      </a: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Занятия утренней гимнастикой, физкультурой</a:t>
                      </a: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Художественное творчеств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Закреплять умение детей рисовать человека в движении.</a:t>
                      </a: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Знакомство с нетрадиционными видами техник. лепка, рисование.</a:t>
                      </a: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«Олимпийская символика» ручной труд, (из природного материала)</a:t>
                      </a: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Рисунки «Любимый вид спорта»</a:t>
                      </a: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Здоровье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Расширять представления детей о важных компонентах здорового образа жизни и факторах, регулирующих здоровье</a:t>
                      </a: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д/и «Полезно-неполезное»</a:t>
                      </a: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Социализация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сотрудничества: выслушивать товарищей, соглашаться с большинство.</a:t>
                      </a: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Совместное придумывание названия команды и девиза.</a:t>
                      </a: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918" marR="199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1841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16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8625" y="1314450"/>
            <a:ext cx="8424863" cy="55435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2900" b="1" i="1" dirty="0" smtClean="0"/>
              <a:t> </a:t>
            </a: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для детей:</a:t>
            </a:r>
            <a:endParaRPr lang="ru-RU" sz="2900" b="1" i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Сформированность знаний  детей об истории Олимпийского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движения, 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	Освоение детьми главных правил безопасности жизнедеятельности, личной гигиены и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питания;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•	Пополнение словарного запаса детей спортивной терминологией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2900" i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300" b="1" i="1" dirty="0">
                <a:latin typeface="Times New Roman" pitchFamily="18" charset="0"/>
                <a:cs typeface="Times New Roman" pitchFamily="18" charset="0"/>
              </a:rPr>
              <a:t>педагогов: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Развитие навыков и умений в работе   проектной деятельности с детьми; </a:t>
            </a:r>
            <a:endParaRPr lang="ru-RU" sz="2900" i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•	Пополнение знаний  об истории Олимпийского движения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2900" i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300" b="1" i="1" dirty="0">
                <a:latin typeface="Times New Roman" pitchFamily="18" charset="0"/>
                <a:cs typeface="Times New Roman" pitchFamily="18" charset="0"/>
              </a:rPr>
              <a:t>родителей: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 Информированность  об истории Олимпийского движения;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•	Проявление интереса к занятиям физкультурой и спортом совместно с 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       детьми.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857356" y="214290"/>
            <a:ext cx="7073703" cy="81146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effectLst/>
              </a:rPr>
              <a:t>Ожидаемые результаты</a:t>
            </a:r>
            <a:endParaRPr lang="ru-RU" sz="3600" dirty="0">
              <a:effectLst/>
            </a:endParaRPr>
          </a:p>
        </p:txBody>
      </p:sp>
      <p:pic>
        <p:nvPicPr>
          <p:cNvPr id="17412" name="Picture 6" descr="http://www.cartoonclipartfree.com/Cliparts_Free/Sport_Free/Cartoon-Clipart-Free-11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0825" y="404813"/>
            <a:ext cx="8497888" cy="6119812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4E67C8">
                    <a:lumMod val="50000"/>
                  </a:srgbClr>
                </a:solidFill>
              </a:rPr>
              <a:t>3 </a:t>
            </a:r>
            <a:r>
              <a:rPr lang="ru-RU" b="1" i="1" dirty="0">
                <a:solidFill>
                  <a:srgbClr val="4E67C8">
                    <a:lumMod val="50000"/>
                  </a:srgbClr>
                </a:solidFill>
              </a:rPr>
              <a:t>этап- </a:t>
            </a:r>
            <a:r>
              <a:rPr lang="ru-RU" b="1" i="1" dirty="0" smtClean="0">
                <a:solidFill>
                  <a:srgbClr val="4E67C8">
                    <a:lumMod val="50000"/>
                  </a:srgbClr>
                </a:solidFill>
              </a:rPr>
              <a:t>обобщающий:</a:t>
            </a:r>
            <a:endParaRPr lang="ru-RU" b="1" i="1" dirty="0">
              <a:solidFill>
                <a:srgbClr val="4E67C8">
                  <a:lumMod val="50000"/>
                </a:srgbClr>
              </a:solidFill>
            </a:endParaRPr>
          </a:p>
          <a:p>
            <a:pPr marL="342900" indent="-342900">
              <a:spcAft>
                <a:spcPct val="0"/>
              </a:spcAft>
              <a:buClrTx/>
              <a:buSzTx/>
              <a:defRPr/>
            </a:pPr>
            <a:r>
              <a:rPr lang="ru-RU" sz="2400" i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Итоговая презентация</a:t>
            </a:r>
            <a:r>
              <a:rPr lang="ru-RU" sz="24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1.Выставка рисунков детей на тему «Галерея спорта»;</a:t>
            </a:r>
          </a:p>
          <a:p>
            <a:pPr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2.Сборник стихов, загадок о разных видах спорта.  </a:t>
            </a:r>
          </a:p>
          <a:p>
            <a:pPr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3.Выставка коллажей «Мой любимый вид спорта»;</a:t>
            </a:r>
          </a:p>
          <a:p>
            <a:pPr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4. Презентация проекта.</a:t>
            </a:r>
          </a:p>
          <a:p>
            <a:pPr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5. Спортивное развлечение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«Малые зимние олимпийские игры»</a:t>
            </a:r>
          </a:p>
          <a:p>
            <a:pPr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2900">
              <a:spcAft>
                <a:spcPct val="0"/>
              </a:spcAft>
              <a:buClrTx/>
              <a:buSzTx/>
              <a:defRPr/>
            </a:pPr>
            <a:endParaRPr lang="ru-RU" sz="2800" i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0"/>
            <a:ext cx="2571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http://player.myshared.ru/88338/data/images/img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4000500"/>
            <a:ext cx="29337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j0398303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4214813"/>
            <a:ext cx="178911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" descr="Зимние Олимпийские виды спорт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0075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850" y="1125538"/>
            <a:ext cx="8569325" cy="5399087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Методическое обеспечение:</a:t>
            </a:r>
          </a:p>
          <a:p>
            <a:pPr marL="342900" indent="-342900" eaLnBrk="1" hangingPunct="1">
              <a:lnSpc>
                <a:spcPct val="120000"/>
              </a:lnSpc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С.О. Филиппова «Спутник руководителя физического воспитания дошкольного учреждения» «Детство-Пресс» 2005 г.</a:t>
            </a:r>
          </a:p>
          <a:p>
            <a:pPr marL="342900" indent="-342900" eaLnBrk="1" hangingPunct="1">
              <a:lnSpc>
                <a:spcPct val="120000"/>
              </a:lnSpc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r>
              <a:rPr lang="ru-RU" sz="29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Виммерт</a:t>
            </a: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ru-RU" sz="29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Йорг</a:t>
            </a: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 Олимпийские игры.- М.: ООО ТД «Издательство Мир книги», 2007;</a:t>
            </a:r>
          </a:p>
          <a:p>
            <a:pPr marL="342900" indent="-342900" eaLnBrk="1" hangingPunct="1">
              <a:lnSpc>
                <a:spcPct val="120000"/>
              </a:lnSpc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Киселева Л.С., Данилина Т.А., </a:t>
            </a:r>
            <a:r>
              <a:rPr lang="ru-RU" sz="29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Лагода</a:t>
            </a: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Т.С., Зуйкова М.Б. Проектный метод в деятельности дошкольного учреждения: Пособие для руководителей и практических работников ДОУ – М.: АРКТИ, 2005;</a:t>
            </a:r>
          </a:p>
          <a:p>
            <a:pPr marL="342900" indent="-342900" eaLnBrk="1" hangingPunct="1">
              <a:lnSpc>
                <a:spcPct val="120000"/>
              </a:lnSpc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r>
              <a:rPr lang="ru-RU" sz="29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Метаев</a:t>
            </a: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Ю.А. Олимпиада-80: Альманах.- М.: Физкультура и спорт, 1978;</a:t>
            </a:r>
          </a:p>
          <a:p>
            <a:pPr marL="342900" indent="-342900" eaLnBrk="1" hangingPunct="1">
              <a:lnSpc>
                <a:spcPct val="120000"/>
              </a:lnSpc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Филиппова С.О., </a:t>
            </a:r>
            <a:r>
              <a:rPr lang="ru-RU" sz="29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Волосникова</a:t>
            </a: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Т.В. Олимпийское образование дошкольников. СПб.: Детство-Пресс, 2007.</a:t>
            </a:r>
          </a:p>
          <a:p>
            <a:pPr marL="342900" indent="-342900" eaLnBrk="1" hangingPunct="1">
              <a:lnSpc>
                <a:spcPct val="120000"/>
              </a:lnSpc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Т.Е. Харченко «Физкультурные праздники и развлечения»      Детство-Пресс, 2009 г</a:t>
            </a:r>
          </a:p>
          <a:p>
            <a:pPr marL="342900" indent="-342900" eaLnBrk="1" hangingPunct="1">
              <a:lnSpc>
                <a:spcPct val="120000"/>
              </a:lnSpc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Тихомирова Л.Ф. Уроки здоровья для детей 5 – 8 лет, Ярославль,2003.</a:t>
            </a:r>
          </a:p>
          <a:p>
            <a:pPr marL="342900" indent="-342900" eaLnBrk="1" hangingPunct="1">
              <a:lnSpc>
                <a:spcPct val="120000"/>
              </a:lnSpc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Картушина</a:t>
            </a: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М.Ю. Быть здоровыми хотим: оздоровительные и </a:t>
            </a:r>
          </a:p>
          <a:p>
            <a:pPr eaLnBrk="1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      познавательные  занятия для детей подготовительной группы – М.,2004.</a:t>
            </a:r>
          </a:p>
          <a:p>
            <a:pPr marL="342900" indent="-342900" eaLnBrk="1" hangingPunct="1">
              <a:lnSpc>
                <a:spcPct val="120000"/>
              </a:lnSpc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Зайцев Г.К. Уроки </a:t>
            </a:r>
            <a:r>
              <a:rPr lang="ru-RU" sz="29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Мойдодыра</a:t>
            </a: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 СПб. 1997.</a:t>
            </a:r>
          </a:p>
          <a:p>
            <a:pPr marL="342900" indent="-342900" eaLnBrk="1" hangingPunct="1">
              <a:lnSpc>
                <a:spcPct val="120000"/>
              </a:lnSpc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  <a:defRPr/>
            </a:pP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Сигимова</a:t>
            </a: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М.Н. Формирование представлений о себе у старших </a:t>
            </a:r>
          </a:p>
          <a:p>
            <a:pPr eaLnBrk="1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29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     дошкольников.   Волгоград. 2009</a:t>
            </a:r>
            <a:r>
              <a:rPr lang="ru-RU" sz="29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457200" indent="-457200" eaLnBrk="1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Справочник старшего воспитателя № 12 2008г.</a:t>
            </a:r>
            <a:endParaRPr lang="ru-RU" sz="29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20000"/>
              </a:lnSpc>
              <a:spcAft>
                <a:spcPts val="0"/>
              </a:spcAft>
              <a:defRPr/>
            </a:pPr>
            <a:endParaRPr lang="ru-RU" sz="2900" dirty="0">
              <a:solidFill>
                <a:schemeClr val="tx1"/>
              </a:solidFill>
            </a:endParaRPr>
          </a:p>
        </p:txBody>
      </p:sp>
      <p:sp>
        <p:nvSpPr>
          <p:cNvPr id="19459" name="Заголовок 2"/>
          <p:cNvSpPr>
            <a:spLocks noGrp="1"/>
          </p:cNvSpPr>
          <p:nvPr>
            <p:ph type="ctrTitle"/>
          </p:nvPr>
        </p:nvSpPr>
        <p:spPr bwMode="auto">
          <a:xfrm>
            <a:off x="827088" y="260350"/>
            <a:ext cx="7175500" cy="108108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639763" eaLnBrk="1" hangingPunct="1"/>
            <a:r>
              <a:rPr lang="ru-RU" sz="4400" b="0" i="1" smtClean="0">
                <a:solidFill>
                  <a:srgbClr val="C00000"/>
                </a:solidFill>
                <a:effectLst/>
              </a:rPr>
              <a:t>Обеспечение проекта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4941888"/>
            <a:ext cx="10001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94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850" y="404813"/>
            <a:ext cx="8569325" cy="611981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4E67C8">
                    <a:lumMod val="75000"/>
                  </a:srgbClr>
                </a:solidFill>
              </a:rPr>
              <a:t>Ресурсное  </a:t>
            </a:r>
            <a:r>
              <a:rPr lang="ru-RU" sz="2000" b="1" dirty="0">
                <a:solidFill>
                  <a:srgbClr val="4E67C8">
                    <a:lumMod val="75000"/>
                  </a:srgbClr>
                </a:solidFill>
              </a:rPr>
              <a:t>обеспечение</a:t>
            </a:r>
            <a:r>
              <a:rPr lang="ru-RU" sz="2000" b="1" dirty="0" smtClean="0">
                <a:solidFill>
                  <a:srgbClr val="4E67C8">
                    <a:lumMod val="75000"/>
                  </a:srgbClr>
                </a:solidFill>
              </a:rPr>
              <a:t>:</a:t>
            </a:r>
          </a:p>
          <a:p>
            <a:pPr marL="342900" indent="-342900" eaLnBrk="1" hangingPunct="1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  ПК.</a:t>
            </a:r>
            <a:endParaRPr lang="ru-RU" sz="1800" i="1" dirty="0" smtClean="0">
              <a:latin typeface="Calibri"/>
              <a:ea typeface="Calibri"/>
              <a:cs typeface="Times New Roman"/>
            </a:endParaRPr>
          </a:p>
          <a:p>
            <a:pPr marL="342900" indent="-342900" eaLnBrk="1" hangingPunct="1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 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Фотоматериалы.</a:t>
            </a:r>
            <a:endParaRPr lang="ru-RU" sz="1800" i="1" dirty="0">
              <a:latin typeface="Calibri"/>
              <a:ea typeface="Calibri"/>
              <a:cs typeface="Times New Roman"/>
            </a:endParaRPr>
          </a:p>
          <a:p>
            <a:pPr marL="342900" indent="-342900" eaLnBrk="1" hangingPunct="1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Музыкальный центр.</a:t>
            </a:r>
            <a:endParaRPr lang="ru-RU" sz="1800" i="1" dirty="0">
              <a:latin typeface="Calibri"/>
              <a:ea typeface="Calibri"/>
              <a:cs typeface="Times New Roman"/>
            </a:endParaRPr>
          </a:p>
          <a:p>
            <a:pPr marL="342900" indent="-342900" eaLnBrk="1" hangingPunct="1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Аудиозаписи.</a:t>
            </a:r>
            <a:endParaRPr lang="ru-RU" sz="1800" i="1" dirty="0">
              <a:latin typeface="Calibri"/>
              <a:ea typeface="Calibri"/>
              <a:cs typeface="Times New Roman"/>
            </a:endParaRPr>
          </a:p>
          <a:p>
            <a:pPr marL="342900" indent="-342900" eaLnBrk="1" hangingPunct="1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ru-RU" sz="2000" i="1" dirty="0" smtClean="0">
                <a:latin typeface="Calibri"/>
                <a:ea typeface="Calibri"/>
                <a:cs typeface="Times New Roman"/>
              </a:rPr>
              <a:t>Художественная 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литература</a:t>
            </a:r>
            <a:endParaRPr lang="ru-RU" sz="1800" i="1" dirty="0">
              <a:latin typeface="Calibri"/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ru-RU" sz="2000" b="1" dirty="0">
              <a:solidFill>
                <a:srgbClr val="4E67C8">
                  <a:lumMod val="75000"/>
                </a:srgbClr>
              </a:solidFill>
            </a:endParaRP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7413" y="642938"/>
            <a:ext cx="360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4357688"/>
            <a:ext cx="3643312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43608" y="620689"/>
            <a:ext cx="7175351" cy="136815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graphicFrame>
        <p:nvGraphicFramePr>
          <p:cNvPr id="138256" name="Object 16"/>
          <p:cNvGraphicFramePr>
            <a:graphicFrameLocks noChangeAspect="1"/>
          </p:cNvGraphicFramePr>
          <p:nvPr/>
        </p:nvGraphicFramePr>
        <p:xfrm>
          <a:off x="2857500" y="2735263"/>
          <a:ext cx="4500563" cy="3376612"/>
        </p:xfrm>
        <a:graphic>
          <a:graphicData uri="http://schemas.openxmlformats.org/presentationml/2006/ole">
            <p:oleObj spid="_x0000_s1026" name="Фотография Photo Editor" r:id="rId3" imgW="3238952" imgH="2429214" progId="">
              <p:embed/>
            </p:oleObj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5966666" cy="936104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i="1" dirty="0" smtClean="0">
                <a:effectLst/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78863" cy="4824412"/>
          </a:xfrm>
        </p:spPr>
        <p:txBody>
          <a:bodyPr/>
          <a:lstStyle/>
          <a:p>
            <a:pPr algn="l" eaLnBrk="1" hangingPunct="1"/>
            <a:endParaRPr lang="ru-RU" smtClean="0"/>
          </a:p>
          <a:p>
            <a:pPr algn="just" eaLnBrk="1" hangingPunct="1"/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В настоящее время здоровье детей является актуальной проблемой.  Очень важным является формирование у ребёнка правильного отношения к своему здоровью, навыков здорового образа жизни. Мы знаем, что в дошкольный период идет становление важнейших качеств человеческой личности, в частности, закладываются основные навыки по формированию здорового образа жизни. Поэтому необходимо помочь детям: осознанно относиться к своему здоровью,  усвоить знания о здоровье и приобрести умения оберегать, поддерживать и сохранять его.</a:t>
            </a:r>
          </a:p>
        </p:txBody>
      </p:sp>
      <p:pic>
        <p:nvPicPr>
          <p:cNvPr id="6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7188" y="357188"/>
            <a:ext cx="169068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" descr="Зимние Олимпийские виды спор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72188"/>
            <a:ext cx="91440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5" descr="1(6)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688" y="0"/>
            <a:ext cx="1214437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857224" y="731520"/>
            <a:ext cx="7786742" cy="2554604"/>
          </a:xfrm>
        </p:spPr>
        <p:txBody>
          <a:bodyPr/>
          <a:lstStyle/>
          <a:p>
            <a:pPr lvl="8">
              <a:defRPr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</a:p>
          <a:p>
            <a:pPr lvl="8">
              <a:buFont typeface="Georgia" pitchFamily="18" charset="0"/>
              <a:buNone/>
              <a:defRPr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buFont typeface="Georgia" pitchFamily="18" charset="0"/>
              <a:buNone/>
              <a:defRPr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Что такое Олимпиада? Где она возникла?</a:t>
            </a:r>
          </a:p>
          <a:p>
            <a:pPr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Какие виды спорта входят в зимние Олимпийские игры?</a:t>
            </a:r>
          </a:p>
          <a:p>
            <a:pPr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Что нужно делать, чтобы стать Олимпийцем?</a:t>
            </a:r>
          </a:p>
          <a:p>
            <a:pPr>
              <a:defRPr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SPORT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857250"/>
            <a:ext cx="243840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2" descr="Зимние Олимпийские виды спор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0075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5966666" cy="1224136"/>
          </a:xfrm>
        </p:spPr>
        <p:txBody>
          <a:bodyPr/>
          <a:lstStyle/>
          <a:p>
            <a:pPr marL="320040" indent="-32004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i="1" dirty="0" smtClean="0">
                <a:effectLst/>
                <a:latin typeface="Times New Roman" pitchFamily="18" charset="0"/>
                <a:cs typeface="Times New Roman" pitchFamily="18" charset="0"/>
              </a:rPr>
              <a:t>Цель-</a:t>
            </a:r>
            <a:endParaRPr lang="ru-RU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>
          <a:xfrm>
            <a:off x="500063" y="2143125"/>
            <a:ext cx="5929312" cy="367665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ru-RU" smtClean="0"/>
              <a:t>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Формирование социальной и личностной мотивации детей  дошкольного возраста на сохранение и укрепление своего здоровья и воспитания социально значимых,  личностных качеств,  посредством знакомства с Олимпийским движением.</a:t>
            </a:r>
          </a:p>
        </p:txBody>
      </p:sp>
      <p:pic>
        <p:nvPicPr>
          <p:cNvPr id="9220" name="Picture 2" descr="Зимние Олимпийские виды спор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425"/>
            <a:ext cx="9144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0"/>
            <a:ext cx="216693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88" y="1817688"/>
            <a:ext cx="8353425" cy="50403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Образовательные:</a:t>
            </a:r>
          </a:p>
          <a:p>
            <a:pPr algn="ctr" eaLnBrk="1" hangingPunct="1">
              <a:defRPr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1.Расширять знания детей об Олимпийских играх. </a:t>
            </a:r>
          </a:p>
          <a:p>
            <a:pPr algn="ctr" eaLnBrk="1" hangingPunct="1">
              <a:defRPr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2.Знакомить детей с  различными видами зимнего спорта, символикой олимпийских игр.</a:t>
            </a:r>
          </a:p>
          <a:p>
            <a:pPr algn="ctr" eaLnBrk="1" hangingPunct="1">
              <a:defRPr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3.Систематизировать детские представления в целом об Олимпийских играх.</a:t>
            </a:r>
          </a:p>
          <a:p>
            <a:pPr marL="457200" indent="-457200" algn="ctr" eaLnBrk="1" hangingPunct="1">
              <a:defRPr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4.Побуждать к словотворчеству и составлению творческих и описательных рассказов.  </a:t>
            </a:r>
          </a:p>
          <a:p>
            <a:pPr marL="457200" indent="-457200" algn="ctr" eaLnBrk="1" hangingPunct="1"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5.Активизировать познавательные процессы: расширить кругозор детей через обсуждение.</a:t>
            </a:r>
          </a:p>
          <a:p>
            <a:pPr marL="457200" indent="-457200" eaLnBrk="1" hangingPunct="1">
              <a:buFont typeface="Georgia" pitchFamily="18" charset="0"/>
              <a:buAutoNum type="arabicPeriod" startAt="4"/>
              <a:defRPr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260649"/>
            <a:ext cx="7175351" cy="100811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400" i="1" dirty="0" smtClean="0">
                <a:effectLst/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4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2" descr="Зимние Олимпийские виды спор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425"/>
            <a:ext cx="9144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829409_200602101533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142875"/>
            <a:ext cx="2767013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8625" y="1071563"/>
            <a:ext cx="8280400" cy="50403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</a:p>
          <a:p>
            <a:pPr eaLnBrk="1" hangingPunct="1"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1.Способствовать расширению познавательных интересов.</a:t>
            </a:r>
          </a:p>
          <a:p>
            <a:pPr eaLnBrk="1" hangingPunct="1"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2.Развивать творческую фантазию, воображение у детей. </a:t>
            </a:r>
          </a:p>
          <a:p>
            <a:pPr marL="457200" indent="-457200" eaLnBrk="1" hangingPunct="1"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3. Обогащать словарный запас детей.</a:t>
            </a:r>
          </a:p>
          <a:p>
            <a:pPr marL="457200" indent="-457200" eaLnBrk="1" hangingPunct="1"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4.Развивать у детей интерес к занятиям физической культурой и спортом.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pPr eaLnBrk="1" hangingPunct="1"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1. Воспитывать мотивацию здорового образа жизни  </a:t>
            </a:r>
          </a:p>
          <a:p>
            <a:pPr eaLnBrk="1" hangingPunct="1"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2. Воспитывать уважение и гордость к профессии спортсмена.</a:t>
            </a:r>
          </a:p>
          <a:p>
            <a:pPr eaLnBrk="1" hangingPunct="1"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3.Формировать волевые качества: выдержку, силу, ловкость, воспитывать желание побеждать и сопереживать.</a:t>
            </a:r>
          </a:p>
          <a:p>
            <a:pPr eaLnBrk="1" hangingPunct="1">
              <a:defRPr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2" descr="Зимние Олимпийские виды спор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425"/>
            <a:ext cx="9144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 descr="i?id=220738262-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0"/>
            <a:ext cx="2357438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8313" y="1412875"/>
            <a:ext cx="7991475" cy="4895850"/>
          </a:xfrm>
        </p:spPr>
        <p:txBody>
          <a:bodyPr>
            <a:normAutofit fontScale="92500" lnSpcReduction="20000"/>
          </a:bodyPr>
          <a:lstStyle/>
          <a:p>
            <a:pPr marL="342900" indent="-342900" algn="just" eaLnBrk="1" hangingPunct="1">
              <a:buFont typeface="Wingdings" pitchFamily="2" charset="2"/>
              <a:buChar char="Ø"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Принцип развивающего образования; </a:t>
            </a:r>
          </a:p>
          <a:p>
            <a:pPr marL="342900" indent="-342900" algn="just" eaLnBrk="1" hangingPunct="1">
              <a:buFont typeface="Wingdings" pitchFamily="2" charset="2"/>
              <a:buChar char="Ø"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Принципы научной обоснованности и практической применимости;</a:t>
            </a:r>
          </a:p>
          <a:p>
            <a:pPr marL="342900" indent="-342900" algn="just" eaLnBrk="1" hangingPunct="1">
              <a:buFont typeface="Wingdings" pitchFamily="2" charset="2"/>
              <a:buChar char="Ø"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Принцип полноты, необходимости и достаточности;</a:t>
            </a:r>
          </a:p>
          <a:p>
            <a:pPr marL="342900" indent="-342900" algn="just" eaLnBrk="1" hangingPunct="1">
              <a:buFont typeface="Wingdings" pitchFamily="2" charset="2"/>
              <a:buChar char="Ø"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Принцип  единства воспитательных, развивающих и обучающих целей и задач;</a:t>
            </a:r>
          </a:p>
          <a:p>
            <a:pPr marL="342900" indent="-342900" algn="just" eaLnBrk="1" hangingPunct="1">
              <a:buFont typeface="Wingdings" pitchFamily="2" charset="2"/>
              <a:buChar char="Ø"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Принцип интеграции образовательных областей;  </a:t>
            </a:r>
          </a:p>
          <a:p>
            <a:pPr marL="342900" indent="-342900" algn="just" eaLnBrk="1" hangingPunct="1">
              <a:buFont typeface="Wingdings" pitchFamily="2" charset="2"/>
              <a:buChar char="Ø"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Принцип комплексно-тематического построения образовательного процесса;</a:t>
            </a:r>
          </a:p>
          <a:p>
            <a:pPr marL="342900" indent="-342900" algn="just" eaLnBrk="1" hangingPunct="1">
              <a:buFont typeface="Wingdings" pitchFamily="2" charset="2"/>
              <a:buChar char="Ø"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Принцип решения программных образовательных задач в различных  формах совместной деятельности взрослого и детей и самостоятельной деятельности детей. </a:t>
            </a:r>
          </a:p>
          <a:p>
            <a:pPr marL="342900" indent="-342900" algn="just" eaLnBrk="1" hangingPunct="1">
              <a:buFont typeface="Wingdings" pitchFamily="2" charset="2"/>
              <a:buChar char="Ø"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Принцип построения образовательного процесса на адекватных возрасту формах работы с детьми. Основной формой работы с детьми дошкольного возраста и ведущим видом деятельности для них является игра.</a:t>
            </a:r>
          </a:p>
          <a:p>
            <a:pPr marL="342900" indent="-342900" algn="just" eaLnBrk="1" hangingPunct="1">
              <a:buFont typeface="Wingdings" pitchFamily="2" charset="2"/>
              <a:buChar char="Ø"/>
              <a:defRPr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43608" y="188641"/>
            <a:ext cx="7175351" cy="12241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 smtClean="0"/>
              <a:t>принципы</a:t>
            </a:r>
            <a:r>
              <a:rPr lang="ru-RU" sz="4000" dirty="0"/>
              <a:t>:</a:t>
            </a: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0"/>
            <a:ext cx="2071688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" descr="Зимние Олимпийские виды спор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94425"/>
            <a:ext cx="9144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1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6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288" y="1111250"/>
            <a:ext cx="8208962" cy="5256213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1 этап- подготовительный:</a:t>
            </a:r>
            <a:endParaRPr lang="en-US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ct val="0"/>
              </a:spcAft>
              <a:buClrTx/>
              <a:buSzTx/>
              <a:defRPr/>
            </a:pPr>
            <a:r>
              <a:rPr lang="ru-RU" sz="1700" i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модели комплексно-тематического планирование по теме проекта.</a:t>
            </a:r>
          </a:p>
          <a:p>
            <a:pPr marL="342900" indent="-342900">
              <a:spcAft>
                <a:spcPct val="0"/>
              </a:spcAft>
              <a:buClrTx/>
              <a:buSzTx/>
              <a:defRPr/>
            </a:pPr>
            <a:r>
              <a:rPr lang="ru-RU" sz="18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1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материала для реализации проекта:</a:t>
            </a:r>
          </a:p>
          <a:p>
            <a:pPr marL="342900" indent="-342900">
              <a:spcAft>
                <a:spcPct val="0"/>
              </a:spcAft>
              <a:buClrTx/>
              <a:buSzTx/>
              <a:defRPr/>
            </a:pPr>
            <a:r>
              <a:rPr lang="ru-RU" sz="1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Подбор методической, научно – популярной , справочной и художественной литературы, иллюстративного материала, пособий, игр по данной теме;</a:t>
            </a:r>
          </a:p>
          <a:p>
            <a:pPr marL="342900" indent="-342900">
              <a:spcAft>
                <a:spcPct val="0"/>
              </a:spcAft>
              <a:buClrTx/>
              <a:buSzTx/>
              <a:defRPr/>
            </a:pPr>
            <a:r>
              <a:rPr lang="ru-RU" sz="1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материалов для продуктивной деятельности; </a:t>
            </a:r>
          </a:p>
          <a:p>
            <a:pPr marL="342900" indent="-342900">
              <a:spcAft>
                <a:spcPct val="0"/>
              </a:spcAft>
              <a:buClrTx/>
              <a:buSzTx/>
              <a:defRPr/>
            </a:pPr>
            <a:r>
              <a:rPr lang="ru-RU" sz="1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Подбор материалов, моделей, игрушек, атрибутов  для игровой, познавательной деятельности.</a:t>
            </a:r>
          </a:p>
          <a:p>
            <a:pPr marL="342900" indent="-342900">
              <a:spcAft>
                <a:spcPct val="0"/>
              </a:spcAft>
              <a:buClrTx/>
              <a:buSzTx/>
              <a:defRPr/>
            </a:pPr>
            <a:r>
              <a:rPr lang="ru-RU" sz="1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Подбор мультимедийных презентаций, </a:t>
            </a:r>
            <a:r>
              <a:rPr lang="ru-RU" sz="18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роликов.  </a:t>
            </a:r>
            <a:endParaRPr lang="ru-RU" sz="1800" i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ct val="0"/>
              </a:spcAft>
              <a:buClrTx/>
              <a:buSzTx/>
              <a:defRPr/>
            </a:pPr>
            <a:r>
              <a:rPr lang="ru-RU" sz="1800" i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Информированность родителей о предстоящей деятельности:</a:t>
            </a:r>
          </a:p>
          <a:p>
            <a:pPr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Анкета для родителей.</a:t>
            </a:r>
          </a:p>
          <a:p>
            <a:pPr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«Какое место занимает физкультура в вашей семье?»</a:t>
            </a:r>
          </a:p>
          <a:p>
            <a:pPr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</a:p>
          <a:p>
            <a:pPr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«Роль семьи в физическом воспитании ребенка»</a:t>
            </a:r>
          </a:p>
          <a:p>
            <a:pPr marL="342900" indent="-342900">
              <a:spcAft>
                <a:spcPct val="0"/>
              </a:spcAft>
              <a:buClrTx/>
              <a:buSzTx/>
              <a:defRPr/>
            </a:pPr>
            <a:endParaRPr lang="ru-RU" sz="1800" i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339" name="Заголовок 2"/>
          <p:cNvSpPr>
            <a:spLocks noGrp="1"/>
          </p:cNvSpPr>
          <p:nvPr>
            <p:ph type="ctrTitle"/>
          </p:nvPr>
        </p:nvSpPr>
        <p:spPr bwMode="auto">
          <a:xfrm>
            <a:off x="971550" y="188913"/>
            <a:ext cx="7175500" cy="1008062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639763" eaLnBrk="1" hangingPunct="1"/>
            <a:r>
              <a:rPr lang="ru-RU" sz="4000" smtClean="0">
                <a:solidFill>
                  <a:schemeClr val="tx1"/>
                </a:solidFill>
                <a:effectLst/>
              </a:rPr>
              <a:t>Этапы проекта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48113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50" y="4597400"/>
            <a:ext cx="2378075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" descr="Зимние Олимпийские виды спорт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194425"/>
            <a:ext cx="9144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4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4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43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071938" y="1428750"/>
            <a:ext cx="4775200" cy="428625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buFont typeface="Georgia" pitchFamily="18" charset="0"/>
              <a:buAutoNum type="arabicPeriod"/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 такое Олимпиада? Где она возникла?</a:t>
            </a:r>
          </a:p>
          <a:p>
            <a:pPr marL="457200" indent="-457200" eaLnBrk="1" hangingPunct="1">
              <a:buFont typeface="Georgia" pitchFamily="18" charset="0"/>
              <a:buAutoNum type="arabicPeriod"/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Зимние Олимпийские игры?</a:t>
            </a:r>
          </a:p>
          <a:p>
            <a:pPr marL="457200" indent="-457200" eaLnBrk="1" hangingPunct="1">
              <a:buFont typeface="Georgia" pitchFamily="18" charset="0"/>
              <a:buAutoNum type="arabicPeriod"/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Можем ли мы участвовать в Олимпийских играх?</a:t>
            </a:r>
          </a:p>
          <a:p>
            <a:pPr marL="457200" indent="-457200" eaLnBrk="1" hangingPunct="1">
              <a:buFont typeface="Georgia" pitchFamily="18" charset="0"/>
              <a:buAutoNum type="arabicPeriod"/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 нужно делать  чтобы стать олимпийцем? - Почему Олимпиада является не просто соревнованием, а праздником для всех спортсменов мира?</a:t>
            </a:r>
          </a:p>
          <a:p>
            <a:pPr marL="457200" indent="-457200" eaLnBrk="1" hangingPunct="1">
              <a:buFont typeface="Georgia" pitchFamily="18" charset="0"/>
              <a:buAutoNum type="arabicPeriod"/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 нужно знать, чтобы стать знаменитым спортсменом?</a:t>
            </a:r>
          </a:p>
          <a:p>
            <a:pPr marL="457200" indent="-457200" eaLnBrk="1" hangingPunct="1">
              <a:buFont typeface="Georgia" pitchFamily="18" charset="0"/>
              <a:buAutoNum type="arabicPeriod"/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Почему победители других соревнований не всегда носят звание олимпийского чемпиона?</a:t>
            </a:r>
          </a:p>
          <a:p>
            <a:pPr marL="457200" indent="-457200" eaLnBrk="1" hangingPunct="1">
              <a:buFont typeface="Georgia" pitchFamily="18" charset="0"/>
              <a:buAutoNum type="arabicPeriod"/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Почему не все спортсмены, обладающие силой, ловкостью, выносливостью выигрывают олимпийские соревнования?</a:t>
            </a:r>
          </a:p>
          <a:p>
            <a:pPr marL="457200" indent="-457200" eaLnBrk="1" hangingPunct="1">
              <a:buFont typeface="Georgia" pitchFamily="18" charset="0"/>
              <a:buAutoNum type="arabicPeriod"/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Georgia" pitchFamily="18" charset="0"/>
              <a:buAutoNum type="arabicPeriod"/>
              <a:defRPr/>
            </a:pPr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Georgia" pitchFamily="18" charset="0"/>
              <a:buAutoNum type="arabicPeriod"/>
              <a:defRPr/>
            </a:pPr>
            <a:endParaRPr lang="ru-RU" sz="1400" dirty="0" smtClean="0"/>
          </a:p>
          <a:p>
            <a:pPr marL="457200" indent="-457200" eaLnBrk="1" hangingPunct="1">
              <a:buFont typeface="Georgia" pitchFamily="18" charset="0"/>
              <a:buAutoNum type="arabicPeriod"/>
              <a:defRPr/>
            </a:pPr>
            <a:endParaRPr lang="ru-RU" sz="1400" dirty="0" smtClean="0"/>
          </a:p>
          <a:p>
            <a:pPr marL="457200" indent="-457200" eaLnBrk="1" hangingPunct="1">
              <a:buFont typeface="Georgia" pitchFamily="18" charset="0"/>
              <a:buAutoNum type="arabicPeriod"/>
              <a:defRPr/>
            </a:pPr>
            <a:endParaRPr lang="ru-RU" sz="1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214313"/>
            <a:ext cx="7175500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Вопросы для обсуждения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7" name="Picture 6" descr="Россия послушала Путина и выбрала символ Олимпиады в Сочи.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3562352" cy="35623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214313"/>
            <a:ext cx="17859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Зимние Олимпийские виды спорт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075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  <p:bldP spid="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872</TotalTime>
  <Words>1053</Words>
  <Application>Microsoft Office PowerPoint</Application>
  <PresentationFormat>Экран (4:3)</PresentationFormat>
  <Paragraphs>199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Воздушный поток</vt:lpstr>
      <vt:lpstr>Фотография Photo Editor</vt:lpstr>
      <vt:lpstr>Педагогический проект деятельности с детьми   старшей    группы  №8</vt:lpstr>
      <vt:lpstr>Актуальность</vt:lpstr>
      <vt:lpstr>Слайд 3</vt:lpstr>
      <vt:lpstr>Цель-</vt:lpstr>
      <vt:lpstr>Задачи:</vt:lpstr>
      <vt:lpstr>Слайд 6</vt:lpstr>
      <vt:lpstr>принципы:</vt:lpstr>
      <vt:lpstr>Этапы проекта</vt:lpstr>
      <vt:lpstr>Вопросы для обсуждения</vt:lpstr>
      <vt:lpstr>Слайд 10</vt:lpstr>
      <vt:lpstr>Ожидаемые результаты</vt:lpstr>
      <vt:lpstr>Слайд 12</vt:lpstr>
      <vt:lpstr>Обеспечение проекта</vt:lpstr>
      <vt:lpstr>Слайд 14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</dc:title>
  <dc:creator>Методист</dc:creator>
  <cp:lastModifiedBy>Admin</cp:lastModifiedBy>
  <cp:revision>73</cp:revision>
  <dcterms:created xsi:type="dcterms:W3CDTF">2012-06-27T03:27:06Z</dcterms:created>
  <dcterms:modified xsi:type="dcterms:W3CDTF">2014-03-19T09:05:29Z</dcterms:modified>
</cp:coreProperties>
</file>