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2" r:id="rId3"/>
    <p:sldId id="263" r:id="rId4"/>
    <p:sldId id="259" r:id="rId5"/>
    <p:sldId id="265" r:id="rId6"/>
    <p:sldId id="266" r:id="rId7"/>
    <p:sldId id="268" r:id="rId8"/>
    <p:sldId id="269" r:id="rId9"/>
    <p:sldId id="275" r:id="rId10"/>
    <p:sldId id="281" r:id="rId11"/>
    <p:sldId id="279" r:id="rId12"/>
    <p:sldId id="280" r:id="rId13"/>
    <p:sldId id="287" r:id="rId14"/>
    <p:sldId id="276" r:id="rId15"/>
    <p:sldId id="282" r:id="rId16"/>
    <p:sldId id="283" r:id="rId17"/>
    <p:sldId id="271" r:id="rId18"/>
    <p:sldId id="273" r:id="rId19"/>
    <p:sldId id="274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5691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761999" y="1035279"/>
            <a:ext cx="79248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tt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tt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tt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t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: “Сәламәтлек һәм спорт”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tt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t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Мәктәпкә әзерлек төркеме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tt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tt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tt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tt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tt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Тәрбиячеләр:  Тохбатова Г.Н.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tt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Сафина Г.Т.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tt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tt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tt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tt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t-RU" sz="1400" b="1" dirty="0" smtClean="0">
                <a:latin typeface="Times New Roman" pitchFamily="18" charset="0"/>
                <a:cs typeface="Times New Roman" pitchFamily="18" charset="0"/>
              </a:rPr>
              <a:t>КАЗАН-2014 </a:t>
            </a:r>
            <a:endParaRPr lang="tt-RU" sz="1400" b="1" dirty="0" smtClean="0">
              <a:latin typeface="Arial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tt-RU" sz="1400" b="1" dirty="0" smtClean="0">
              <a:latin typeface="Arial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tt-RU" sz="1400" b="1" dirty="0" smtClean="0">
              <a:latin typeface="Arial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tt-RU" sz="1400" b="1" dirty="0" smtClean="0">
              <a:latin typeface="Arial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tt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304800"/>
            <a:ext cx="7848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t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МБМБУ- КАЗАН ШӘҺӘРЕ КИРОВ РАЙОНЫНЫҢ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t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321 НЧЕ КАТНАШ ТӨРДӘГЕ ТАТАР ТЕЛЕНДӘ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t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ТӘРБИЯ ҺӘМ БЕЛЕМ БИРҮЧЕ БАЛАЛАР БАКЧАСЫ</a:t>
            </a:r>
            <a:endParaRPr lang="tt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5691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447800"/>
            <a:ext cx="3581400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3214678" y="2428868"/>
            <a:ext cx="3170238" cy="1457323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kumimoji="1" lang="ru-RU" sz="2400" dirty="0" err="1" smtClean="0"/>
              <a:t>Үстерешле уеннар</a:t>
            </a:r>
            <a:endParaRPr kumimoji="1" lang="ru-RU" sz="2400" dirty="0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857224" y="1142984"/>
            <a:ext cx="2951163" cy="1262050"/>
          </a:xfrm>
          <a:prstGeom prst="ellipse">
            <a:avLst/>
          </a:prstGeom>
          <a:solidFill>
            <a:srgbClr val="DC24C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kumimoji="1" lang="ru-RU" sz="2000" dirty="0" err="1" smtClean="0"/>
              <a:t>Сюжетлы-роль</a:t>
            </a:r>
            <a:r>
              <a:rPr kumimoji="1" lang="tt-RU" sz="2000" dirty="0" smtClean="0"/>
              <a:t>л</a:t>
            </a:r>
            <a:r>
              <a:rPr kumimoji="1" lang="ru-RU" sz="2000" dirty="0" smtClean="0"/>
              <a:t>е</a:t>
            </a:r>
            <a:endParaRPr kumimoji="1" lang="ru-RU" sz="2000" dirty="0"/>
          </a:p>
          <a:p>
            <a:pPr algn="ctr" eaLnBrk="0" hangingPunct="0"/>
            <a:r>
              <a:rPr kumimoji="1" lang="tt-RU" sz="2000" dirty="0" smtClean="0"/>
              <a:t>уеннар</a:t>
            </a:r>
            <a:endParaRPr kumimoji="1" lang="ru-RU" sz="2000" dirty="0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5500694" y="1142984"/>
            <a:ext cx="2881312" cy="1123936"/>
          </a:xfrm>
          <a:prstGeom prst="ellipse">
            <a:avLst/>
          </a:prstGeom>
          <a:solidFill>
            <a:srgbClr val="DC24C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kumimoji="1" lang="ru-RU" sz="2000" dirty="0" smtClean="0"/>
              <a:t>Дидактик  </a:t>
            </a:r>
            <a:r>
              <a:rPr kumimoji="1" lang="ru-RU" sz="2000" dirty="0" err="1" smtClean="0"/>
              <a:t>уеннар</a:t>
            </a:r>
            <a:endParaRPr kumimoji="1" lang="ru-RU" sz="2000" dirty="0"/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990600" y="4038601"/>
            <a:ext cx="2952750" cy="1390664"/>
          </a:xfrm>
          <a:prstGeom prst="ellipse">
            <a:avLst/>
          </a:prstGeom>
          <a:solidFill>
            <a:srgbClr val="DC24C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kumimoji="1" lang="tt-RU" sz="2000" dirty="0" smtClean="0"/>
              <a:t>Хәрәкәтле уеннар</a:t>
            </a:r>
            <a:endParaRPr kumimoji="1" lang="ru-RU" sz="2000" dirty="0"/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5643570" y="4214819"/>
            <a:ext cx="2954337" cy="1285884"/>
          </a:xfrm>
          <a:prstGeom prst="ellipse">
            <a:avLst/>
          </a:prstGeom>
          <a:solidFill>
            <a:srgbClr val="DC24C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1" lang="ru-RU" sz="2000" dirty="0" smtClean="0"/>
              <a:t>Музыка </a:t>
            </a:r>
            <a:r>
              <a:rPr kumimoji="1" lang="ru-RU" sz="2000" dirty="0" err="1" smtClean="0"/>
              <a:t>белән катнаш</a:t>
            </a:r>
            <a:endParaRPr kumimoji="1" lang="ru-RU" sz="2000" dirty="0" smtClean="0"/>
          </a:p>
          <a:p>
            <a:pPr algn="ctr" eaLnBrk="0" hangingPunct="0"/>
            <a:r>
              <a:rPr kumimoji="1" lang="tt-RU" sz="2000" dirty="0" smtClean="0"/>
              <a:t>уеннар</a:t>
            </a:r>
            <a:endParaRPr kumimoji="1"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5691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447800"/>
            <a:ext cx="3581400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9698" name="Picture 2" descr="J:\Фото0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3779" y="1714488"/>
            <a:ext cx="1729620" cy="1373199"/>
          </a:xfrm>
          <a:prstGeom prst="rect">
            <a:avLst/>
          </a:prstGeom>
          <a:noFill/>
        </p:spPr>
      </p:pic>
      <p:pic>
        <p:nvPicPr>
          <p:cNvPr id="29700" name="Picture 4" descr="J:\Фото04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581400"/>
            <a:ext cx="2076464" cy="1610319"/>
          </a:xfrm>
          <a:prstGeom prst="rect">
            <a:avLst/>
          </a:prstGeom>
          <a:noFill/>
        </p:spPr>
      </p:pic>
      <p:pic>
        <p:nvPicPr>
          <p:cNvPr id="29701" name="Picture 5" descr="J:\Фото04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500174"/>
            <a:ext cx="2091655" cy="1547825"/>
          </a:xfrm>
          <a:prstGeom prst="rect">
            <a:avLst/>
          </a:prstGeom>
          <a:noFill/>
        </p:spPr>
      </p:pic>
      <p:pic>
        <p:nvPicPr>
          <p:cNvPr id="29703" name="Picture 7" descr="J:\Принят. файлы\030220142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3714753"/>
            <a:ext cx="1643074" cy="1232306"/>
          </a:xfrm>
          <a:prstGeom prst="rect">
            <a:avLst/>
          </a:prstGeom>
          <a:noFill/>
        </p:spPr>
      </p:pic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3357554" y="2428868"/>
            <a:ext cx="3170238" cy="1385886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kumimoji="1" lang="ru-RU" sz="2400" dirty="0" err="1" smtClean="0"/>
              <a:t>Үстерешле уеннар</a:t>
            </a:r>
            <a:endParaRPr kumimoji="1"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5691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447800"/>
            <a:ext cx="3581400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381000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/>
            <a:r>
              <a:rPr lang="tt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Үстерешле белем бирү эшчәнлекләре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J:\Принят. файлы\фото05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60196" y="1113352"/>
            <a:ext cx="1682040" cy="2312807"/>
          </a:xfrm>
          <a:prstGeom prst="rect">
            <a:avLst/>
          </a:prstGeom>
          <a:noFill/>
        </p:spPr>
      </p:pic>
      <p:pic>
        <p:nvPicPr>
          <p:cNvPr id="30723" name="Picture 3" descr="J:\Принят. файлы\фото05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470718" y="1139620"/>
            <a:ext cx="1669683" cy="2247920"/>
          </a:xfrm>
          <a:prstGeom prst="rect">
            <a:avLst/>
          </a:prstGeom>
          <a:noFill/>
        </p:spPr>
      </p:pic>
      <p:pic>
        <p:nvPicPr>
          <p:cNvPr id="7" name="Рисунок 6" descr="Фото04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5388" y="3733800"/>
            <a:ext cx="2280794" cy="1561236"/>
          </a:xfrm>
          <a:prstGeom prst="rect">
            <a:avLst/>
          </a:prstGeom>
        </p:spPr>
      </p:pic>
      <p:pic>
        <p:nvPicPr>
          <p:cNvPr id="8" name="Рисунок 7" descr="Фото03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5" y="3714752"/>
            <a:ext cx="2214577" cy="1606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5691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447800"/>
            <a:ext cx="3581400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572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Шәфкат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туташында кунакта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50220143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1571612"/>
            <a:ext cx="2348357" cy="1845138"/>
          </a:xfrm>
          <a:prstGeom prst="rect">
            <a:avLst/>
          </a:prstGeom>
        </p:spPr>
      </p:pic>
      <p:pic>
        <p:nvPicPr>
          <p:cNvPr id="6" name="Рисунок 5" descr="250220143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3429000"/>
            <a:ext cx="2647968" cy="2023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5691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447800"/>
            <a:ext cx="3581400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7620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0" y="457200"/>
            <a:ext cx="25219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Күзләр өчен гимнастика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Просыпайся глазок</a:t>
            </a:r>
            <a:r>
              <a:rPr kumimoji="0" lang="tt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endParaRPr kumimoji="0" lang="tt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Фото03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1570821"/>
            <a:ext cx="2286016" cy="15916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15000" y="457200"/>
            <a:ext cx="24993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“Әйбәт доктор Айболит”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:\Лена\84379fde90f7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1714488"/>
            <a:ext cx="1591942" cy="1313307"/>
          </a:xfrm>
          <a:prstGeom prst="rect">
            <a:avLst/>
          </a:prstGeom>
          <a:noFill/>
        </p:spPr>
      </p:pic>
      <p:pic>
        <p:nvPicPr>
          <p:cNvPr id="9" name="Picture 9" descr="C:\Лена\8f220a33f1b3t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4902" y="1714488"/>
            <a:ext cx="2107823" cy="17621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24000" y="35052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Олимпия уеннарына багышланган  спорт чарасы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40220143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87667" y="4429132"/>
            <a:ext cx="1884202" cy="1322950"/>
          </a:xfrm>
          <a:prstGeom prst="rect">
            <a:avLst/>
          </a:prstGeom>
        </p:spPr>
      </p:pic>
      <p:pic>
        <p:nvPicPr>
          <p:cNvPr id="12" name="Рисунок 11" descr="1402201432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57819" y="4286256"/>
            <a:ext cx="2071701" cy="1421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5691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447800"/>
            <a:ext cx="3581400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57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Саф һавада уеннар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80220143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2096">
            <a:off x="1562469" y="1232318"/>
            <a:ext cx="2594838" cy="1371514"/>
          </a:xfrm>
          <a:prstGeom prst="rect">
            <a:avLst/>
          </a:prstGeom>
        </p:spPr>
      </p:pic>
      <p:pic>
        <p:nvPicPr>
          <p:cNvPr id="9" name="Рисунок 8" descr="фото05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228737">
            <a:off x="5864090" y="586030"/>
            <a:ext cx="1473347" cy="2538474"/>
          </a:xfrm>
          <a:prstGeom prst="rect">
            <a:avLst/>
          </a:prstGeom>
        </p:spPr>
      </p:pic>
      <p:pic>
        <p:nvPicPr>
          <p:cNvPr id="10" name="Рисунок 9" descr="фото0518.jpg"/>
          <p:cNvPicPr>
            <a:picLocks noChangeAspect="1"/>
          </p:cNvPicPr>
          <p:nvPr/>
        </p:nvPicPr>
        <p:blipFill>
          <a:blip r:embed="rId5" cstate="print"/>
          <a:srcRect l="6644" r="27313" b="2953"/>
          <a:stretch>
            <a:fillRect/>
          </a:stretch>
        </p:blipFill>
        <p:spPr>
          <a:xfrm rot="5400000">
            <a:off x="1837035" y="3645111"/>
            <a:ext cx="1346102" cy="1980688"/>
          </a:xfrm>
          <a:prstGeom prst="rect">
            <a:avLst/>
          </a:prstGeom>
        </p:spPr>
      </p:pic>
      <p:pic>
        <p:nvPicPr>
          <p:cNvPr id="11" name="Рисунок 10" descr="03022014282.jpg"/>
          <p:cNvPicPr>
            <a:picLocks noChangeAspect="1"/>
          </p:cNvPicPr>
          <p:nvPr/>
        </p:nvPicPr>
        <p:blipFill>
          <a:blip r:embed="rId6" cstate="print"/>
          <a:srcRect l="7843" r="23530"/>
          <a:stretch>
            <a:fillRect/>
          </a:stretch>
        </p:blipFill>
        <p:spPr>
          <a:xfrm>
            <a:off x="4714876" y="4000504"/>
            <a:ext cx="2357454" cy="1529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5691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447800"/>
            <a:ext cx="3581400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533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400" dirty="0" smtClean="0"/>
              <a:t>       </a:t>
            </a: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“Карлы могҗизалар”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Фото0273.jpg"/>
          <p:cNvPicPr>
            <a:picLocks noChangeAspect="1"/>
          </p:cNvPicPr>
          <p:nvPr/>
        </p:nvPicPr>
        <p:blipFill>
          <a:blip r:embed="rId3" cstate="print"/>
          <a:srcRect t="39188" b="20050"/>
          <a:stretch>
            <a:fillRect/>
          </a:stretch>
        </p:blipFill>
        <p:spPr>
          <a:xfrm>
            <a:off x="2000232" y="1939646"/>
            <a:ext cx="2414580" cy="1312212"/>
          </a:xfrm>
          <a:prstGeom prst="rect">
            <a:avLst/>
          </a:prstGeom>
        </p:spPr>
      </p:pic>
      <p:pic>
        <p:nvPicPr>
          <p:cNvPr id="33795" name="Picture 3" descr="C:\Users\7C35~1\AppData\Local\Temp\Rar$DI13.726\фото04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4000504"/>
            <a:ext cx="2250821" cy="1143008"/>
          </a:xfrm>
          <a:prstGeom prst="rect">
            <a:avLst/>
          </a:prstGeom>
          <a:noFill/>
        </p:spPr>
      </p:pic>
      <p:pic>
        <p:nvPicPr>
          <p:cNvPr id="33797" name="Picture 5" descr="C:\Users\7C35~1\AppData\Local\Temp\Rar$DI37.324\фото04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962400"/>
            <a:ext cx="1847872" cy="1252550"/>
          </a:xfrm>
          <a:prstGeom prst="rect">
            <a:avLst/>
          </a:prstGeom>
          <a:noFill/>
        </p:spPr>
      </p:pic>
      <p:pic>
        <p:nvPicPr>
          <p:cNvPr id="33794" name="Picture 2" descr="C:\Users\7C35~1\AppData\Local\Temp\Rar$DI03.498\фото04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714487"/>
            <a:ext cx="2128361" cy="1357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5691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447800"/>
            <a:ext cx="3581400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286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Ата-аналар белән эш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5181600" y="990600"/>
            <a:ext cx="2879725" cy="1584325"/>
          </a:xfrm>
          <a:prstGeom prst="foldedCorner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Чыныктыруның файдасы</a:t>
            </a:r>
          </a:p>
          <a:p>
            <a:pPr algn="ctr"/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 турында әти-әниләр</a:t>
            </a:r>
          </a:p>
          <a:p>
            <a:pPr algn="ctr"/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 белән әңгәмәләр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219200" y="4876800"/>
            <a:ext cx="2879725" cy="1584325"/>
          </a:xfrm>
          <a:prstGeom prst="foldedCorner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0" hangingPunct="0"/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“Әти,әни һәм мин – </a:t>
            </a:r>
          </a:p>
          <a:p>
            <a:pPr marL="342900" indent="-342900" algn="ctr" eaLnBrk="0" hangingPunct="0"/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спорт сөючеләр гаиләсе”</a:t>
            </a:r>
          </a:p>
          <a:p>
            <a:pPr marL="342900" indent="-342900" algn="ctr" eaLnBrk="0" hangingPunct="0"/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 фотокүргәзмә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3352800" y="2971800"/>
            <a:ext cx="2879725" cy="1584325"/>
          </a:xfrm>
          <a:prstGeom prst="foldedCorner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0" hangingPunct="0"/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Консультация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ләр</a:t>
            </a:r>
            <a:endParaRPr lang="tt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1219200" y="990600"/>
            <a:ext cx="2879725" cy="1584325"/>
          </a:xfrm>
          <a:prstGeom prst="foldedCorner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0" hangingPunct="0"/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Анкета үткәрү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5181600" y="4876800"/>
            <a:ext cx="2879725" cy="1584325"/>
          </a:xfrm>
          <a:prstGeom prst="foldedCorner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0" hangingPunct="0"/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Әтиләр өчен </a:t>
            </a:r>
          </a:p>
          <a:p>
            <a:pPr marL="342900" indent="-342900" algn="ctr" eaLnBrk="0" hangingPunct="0"/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ярыш-бәйрәм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5691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447800"/>
            <a:ext cx="3581400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9000" y="228600"/>
            <a:ext cx="3110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Ата-аналар белән эш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4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357298"/>
            <a:ext cx="2241233" cy="1669251"/>
          </a:xfrm>
          <a:prstGeom prst="rect">
            <a:avLst/>
          </a:prstGeom>
        </p:spPr>
      </p:pic>
      <p:pic>
        <p:nvPicPr>
          <p:cNvPr id="7" name="Рисунок 6" descr="IMG_24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3929066"/>
            <a:ext cx="2238396" cy="1534279"/>
          </a:xfrm>
          <a:prstGeom prst="rect">
            <a:avLst/>
          </a:prstGeom>
        </p:spPr>
      </p:pic>
      <p:pic>
        <p:nvPicPr>
          <p:cNvPr id="8" name="Рисунок 7" descr="IMG_2446 -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3929066"/>
            <a:ext cx="2062778" cy="14668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14600" y="609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Әтиләр өчен  ярыш-бәйрәм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IMG_24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1670" y="1428736"/>
            <a:ext cx="2005399" cy="1400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5691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447800"/>
            <a:ext cx="3581400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30480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/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“Әти,әни һәм мин –спорт сөючеләр гаиләсе”</a:t>
            </a:r>
          </a:p>
          <a:p>
            <a:pPr marL="342900" indent="-342900" algn="ctr" eaLnBrk="0" hangingPunct="0"/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 фотокүргәзмә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фото05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498" y="2143116"/>
            <a:ext cx="2152102" cy="1590684"/>
          </a:xfrm>
          <a:prstGeom prst="rect">
            <a:avLst/>
          </a:prstGeom>
        </p:spPr>
      </p:pic>
      <p:pic>
        <p:nvPicPr>
          <p:cNvPr id="9" name="Рисунок 8" descr="210220143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2098966"/>
            <a:ext cx="2347930" cy="16195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2200" y="3733800"/>
            <a:ext cx="527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Ата-аналар өчен консул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ьтациял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әр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фото0407.jpg"/>
          <p:cNvPicPr>
            <a:picLocks noChangeAspect="1"/>
          </p:cNvPicPr>
          <p:nvPr/>
        </p:nvPicPr>
        <p:blipFill>
          <a:blip r:embed="rId5" cstate="print"/>
          <a:srcRect r="6835" b="20050"/>
          <a:stretch>
            <a:fillRect/>
          </a:stretch>
        </p:blipFill>
        <p:spPr>
          <a:xfrm>
            <a:off x="3643306" y="4286256"/>
            <a:ext cx="2376494" cy="1529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5691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V="1">
            <a:off x="838200" y="1371600"/>
            <a:ext cx="4876800" cy="49537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609600"/>
            <a:ext cx="7848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tt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“Сәламәтлек турында кайгырту – тәрбия эшенең гаять әһәмиятле өлеше. Баланың шат күңелле, тормыш сөючән булуы аның рухи тормышына,  дөньяга карашына көчле йогынты ясый, акыл үсешенә уңай тәэсир итә, үз көченә ышаныч тудыра!”.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tt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В.А.Сухомлинский</a:t>
            </a:r>
            <a:endParaRPr lang="ru-RU" dirty="0"/>
          </a:p>
        </p:txBody>
      </p:sp>
      <p:pic>
        <p:nvPicPr>
          <p:cNvPr id="9" name="Рисунок 8" descr="030220142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500307"/>
            <a:ext cx="2828924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5691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447800"/>
            <a:ext cx="3581400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838200"/>
            <a:ext cx="7543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t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Сәламәт кеше-табигат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ьнең</a:t>
            </a: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иң кыйммәтле    байлыгы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180220143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4185" y="2500307"/>
            <a:ext cx="2848014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5691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990600" y="797510"/>
            <a:ext cx="7543800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736600" algn="l"/>
              </a:tabLst>
            </a:pPr>
            <a:r>
              <a:rPr lang="tt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tt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Проектның  актуальлеге.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736600" algn="l"/>
              </a:tabLst>
            </a:pPr>
            <a:r>
              <a:rPr lang="tt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Баланың физик үсеше һәм сәламәтлеге аны шә­хес итеп формалаштыруда нигез булып тора.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736600" algn="l"/>
              </a:tabLst>
            </a:pPr>
            <a:r>
              <a:rPr lang="tt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Балаларны теге яки бу физик күнегүләрне аңлы рә­вештә башкарырга, үз ор­ганизмнарының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736600" algn="l"/>
              </a:tabLst>
            </a:pPr>
            <a:r>
              <a:rPr lang="tt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мөмкинлекләрен белергә өйрәтү – безнең  төп бурыч. Мәктәпкәчә яшь ул – шәхеснең кеше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736600" algn="l"/>
              </a:tabLst>
            </a:pPr>
            <a:r>
              <a:rPr lang="tt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буларак формалашуы гына түгел, ә балаларның физик үсешенә нигез салыну чоры да.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736600" algn="l"/>
              </a:tabLst>
            </a:pPr>
            <a:r>
              <a:rPr lang="tt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Сәламәт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 –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күңеле дә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психикасы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да, физик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үсеше дә камил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булган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Моның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736600" algn="l"/>
              </a:tabLst>
            </a:pP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өчен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тиешле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хәрәкәт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дөрес  туклану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тирә-юньнең гигиеник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нормаларга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туры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килүе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736600" algn="l"/>
              </a:tabLst>
            </a:pP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ата-аналар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белән эшләүгә, гаиләдә сәламәт тормыш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рәвешен пропагандалауга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аны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736600" algn="l"/>
              </a:tabLst>
            </a:pP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контрольдә тотуга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зур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игътибар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бирәбез.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736600" algn="l"/>
              </a:tabLst>
            </a:pPr>
            <a:r>
              <a:rPr lang="tt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Балаларының сәламәтлеген саклау, ныгыту хәзерге көндә ата-аналарны, педагогларны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736600" algn="l"/>
              </a:tabLst>
            </a:pPr>
            <a:r>
              <a:rPr lang="tt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иң борчыган мәсәләләрнең берсе. Шуннан чыгып  үз алдыбызга түбәндәге мәсьәләләрне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736600" algn="l"/>
              </a:tabLst>
            </a:pPr>
            <a:r>
              <a:rPr lang="tt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куйдык: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736600" algn="l"/>
              </a:tabLst>
            </a:pPr>
            <a:r>
              <a:rPr lang="tt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хәрәкәт -  бала өчен иң кирәкле шарт булуын күз уңында тотып, бакчада хәрәкәтле уеннарны үз югарылыгында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736600" algn="l"/>
              </a:tabLst>
            </a:pPr>
            <a:r>
              <a:rPr lang="tt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уздыру;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736600" algn="l"/>
              </a:tabLst>
            </a:pPr>
            <a:r>
              <a:rPr lang="tt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организмны чыныктыру нәтиҗәсендә баланың салкынга, эссегә, авыруларга каршы торучанлыгын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736600" algn="l"/>
              </a:tabLst>
            </a:pPr>
            <a:r>
              <a:rPr lang="tt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арттыру, чыныктыруны һәр балалның үзенчәлекләрен искә алып оештыру;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736600" algn="l"/>
              </a:tabLst>
            </a:pPr>
            <a:r>
              <a:rPr lang="tt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балаларның бакчадан тыш вакытын дөрес оештыру буенча ата-аналар белән әңгәмәләр үткәрү;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736600" algn="l"/>
              </a:tabLst>
            </a:pPr>
            <a:r>
              <a:rPr lang="tt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мәктәпкәчә яшьтәге балачак - сабыйның психик үсешендәге беренче чор, чөнки бу яшьтә шәхеснең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736600" algn="l"/>
              </a:tabLst>
            </a:pPr>
            <a:r>
              <a:rPr lang="tt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бөтен психик сыйфатларына һәм үзенчәлекләренә нигез салына. Шуларны истә тотып, баланың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736600" algn="l"/>
              </a:tabLst>
            </a:pPr>
            <a:r>
              <a:rPr lang="tt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һәрьяклап үсеше өчен гаиләнең тәрбияче белән үзара аңлашып, ярдәмләшеп эшләвен булдыру.</a:t>
            </a:r>
            <a:endParaRPr lang="tt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5691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V="1">
            <a:off x="838200" y="1371600"/>
            <a:ext cx="4876800" cy="49537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</a:t>
            </a:r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2000" y="609600"/>
            <a:ext cx="838832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tt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Проектныӊ максаты</a:t>
            </a:r>
            <a:r>
              <a:rPr kumimoji="0" lang="tt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t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балалар шәхесенең төрле яклап үсешенә ярдәм итү,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аларның яшәү  рәвеше турында  белемнәрен ныгыту,   халык педагогикасының милли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үзенчәлегенә нигезләнеп   балаларны физкультура, сәламәтләндерү чараларына һәм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спортка тарту, сәламәтлекне сакларга өйрәтү.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Пректның бурычлары: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t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tt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Белем бирү бурычлары: </a:t>
            </a:r>
            <a:r>
              <a:rPr kumimoji="0" lang="tt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Балаларны сәламәт яшәү кагыйдәләре белән таныштыру;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балаларны физкультура, сәламәтлән-дерү чараларына һәм спортка тарту, сәламәтлекне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сакларга өйрәтү,спорт белән шөгелләнү сәламәтлекнең нигезе икәнең аңлату.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t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tt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Үстерү  бурычлары:</a:t>
            </a:r>
            <a:r>
              <a:rPr kumimoji="0" lang="tt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Хәрәкәт кординациясен, җитезлек, сыгылмалылык, игътибар,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бәйләнешле сөйләм телен, бармак очларының </a:t>
            </a:r>
            <a:r>
              <a:rPr kumimoji="0" lang="tt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сиземлелеген үстерү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Тәрбияләү бурычлары:</a:t>
            </a:r>
            <a:r>
              <a:rPr kumimoji="0" lang="tt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Коллективта үз-үзеңне тоту, ярдәмләшү, спорт белән кызыксыну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ихтыяҗын булдыру, үзеңнең сәламәтлеген турында кагырту.</a:t>
            </a:r>
            <a:endParaRPr kumimoji="0" lang="tt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5691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447800"/>
            <a:ext cx="3581400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62000" y="838200"/>
            <a:ext cx="7987239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tt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Пректны тормышка ашыру ысуллары: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tt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Өйрәтү ысуллары: </a:t>
            </a:r>
            <a:r>
              <a:rPr kumimoji="0" lang="tt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иҗади биремнәр  биреп , монологлы һәм диалоглы сөйләмне    бәйләү.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Тәрбияләү ысуллары:</a:t>
            </a:r>
            <a:r>
              <a:rPr kumimoji="0" lang="tt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әңгәмә,  балаларны  актив эшчәнлеккә тарту, эш-гамәлләрен дөресләп бару, уен.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Укыту ысуллары:</a:t>
            </a:r>
            <a:r>
              <a:rPr kumimoji="0" lang="tt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Аңлатулы, стимул бирә торган, мәгълүмәти- белдерүле.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Проектның үтәлү вакыты: </a:t>
            </a:r>
            <a:r>
              <a:rPr kumimoji="0" lang="tt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7февраль</a:t>
            </a:r>
            <a:r>
              <a:rPr kumimoji="0" lang="tt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tt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 февраль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Проектта катнашучылар</a:t>
            </a:r>
            <a:r>
              <a:rPr kumimoji="0" lang="tt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мәктәпкә әзерлек төркеме балалары,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тәрбиячеләр,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белгечләр (рус теле</a:t>
            </a:r>
            <a:r>
              <a:rPr kumimoji="0" lang="tt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укытучысы</a:t>
            </a:r>
            <a:r>
              <a:rPr kumimoji="0" lang="tt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музыка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җитәкчесе, логопед)</a:t>
            </a:r>
            <a:endParaRPr kumimoji="0" lang="tt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5691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447800"/>
            <a:ext cx="3581400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295400" y="685800"/>
            <a:ext cx="4971426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үтәлеше  вакытында белем өлкәләре</a:t>
            </a:r>
            <a:r>
              <a:rPr kumimoji="0" lang="tt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tt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Танып белү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tt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Иминлек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циальләштерү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Иҗади сәнгать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Аралашу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Матур әдәбият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Физик тәрбия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t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Сәламәтлек</a:t>
            </a:r>
            <a:endParaRPr kumimoji="0" lang="tt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5691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447800"/>
            <a:ext cx="3581400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3352800" y="2971801"/>
            <a:ext cx="2879725" cy="95726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kumimoji="1" lang="ru-RU" sz="2000" i="1" dirty="0" err="1" smtClean="0">
                <a:solidFill>
                  <a:srgbClr val="FFFF00"/>
                </a:solidFill>
              </a:rPr>
              <a:t>Әзерлек этабы</a:t>
            </a:r>
            <a:r>
              <a:rPr kumimoji="1" lang="ru-RU" sz="2000" i="1" dirty="0" smtClean="0">
                <a:solidFill>
                  <a:srgbClr val="FFFF00"/>
                </a:solidFill>
              </a:rPr>
              <a:t> </a:t>
            </a:r>
            <a:endParaRPr kumimoji="1" lang="ru-RU" sz="2000" i="1" dirty="0">
              <a:solidFill>
                <a:srgbClr val="FFFF00"/>
              </a:solidFill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143000" y="1295400"/>
            <a:ext cx="2233613" cy="1562096"/>
          </a:xfrm>
          <a:prstGeom prst="foldedCorner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</a:pPr>
            <a:r>
              <a:rPr lang="tt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Сәламәтлек, спорт,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</a:pPr>
            <a:r>
              <a:rPr lang="tt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сәламәт яшәү рәвеше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</a:pPr>
            <a:r>
              <a:rPr lang="tt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турында шигырьләр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</a:pPr>
            <a:r>
              <a:rPr lang="tt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әзерләү, методик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</a:pPr>
            <a:r>
              <a:rPr lang="tt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кулланмаларны өйрәнү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3786182" y="1071546"/>
            <a:ext cx="2303462" cy="1357322"/>
          </a:xfrm>
          <a:prstGeom prst="foldedCorner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kumimoji="1" lang="ru-RU" sz="1600" dirty="0" err="1" smtClean="0">
                <a:latin typeface="Times New Roman" pitchFamily="18" charset="0"/>
                <a:cs typeface="Times New Roman" pitchFamily="18" charset="0"/>
              </a:rPr>
              <a:t>Уен</a:t>
            </a:r>
            <a:r>
              <a:rPr kumimoji="1"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sz="1600" dirty="0" err="1" smtClean="0">
                <a:latin typeface="Times New Roman" pitchFamily="18" charset="0"/>
                <a:cs typeface="Times New Roman" pitchFamily="18" charset="0"/>
              </a:rPr>
              <a:t>эшчәнлеге өчен</a:t>
            </a:r>
            <a:r>
              <a:rPr kumimoji="1"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kumimoji="1" lang="ru-RU" sz="1600" dirty="0" smtClean="0">
                <a:latin typeface="Times New Roman" pitchFamily="18" charset="0"/>
                <a:cs typeface="Times New Roman" pitchFamily="18" charset="0"/>
              </a:rPr>
              <a:t>дидактик</a:t>
            </a:r>
            <a:r>
              <a:rPr lang="tt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хәрәкәтле,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tt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ролле-сюжетлы уеннар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tt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әзерләү</a:t>
            </a:r>
            <a:endParaRPr kumimoji="1"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6400800" y="1219200"/>
            <a:ext cx="2286000" cy="1352544"/>
          </a:xfrm>
          <a:prstGeom prst="foldedCorner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kumimoji="1" lang="ru-RU" sz="1600" dirty="0" err="1" smtClean="0">
                <a:latin typeface="Times New Roman" pitchFamily="18" charset="0"/>
                <a:cs typeface="Times New Roman" pitchFamily="18" charset="0"/>
              </a:rPr>
              <a:t>Әңгәмәләр </a:t>
            </a:r>
            <a:r>
              <a:rPr kumimoji="1"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ru-RU" sz="1600" dirty="0" err="1" smtClean="0">
                <a:latin typeface="Times New Roman" pitchFamily="18" charset="0"/>
                <a:cs typeface="Times New Roman" pitchFamily="18" charset="0"/>
              </a:rPr>
              <a:t>белем</a:t>
            </a:r>
            <a:r>
              <a:rPr kumimoji="1"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sz="1600" dirty="0" err="1" smtClean="0">
                <a:latin typeface="Times New Roman" pitchFamily="18" charset="0"/>
                <a:cs typeface="Times New Roman" pitchFamily="18" charset="0"/>
              </a:rPr>
              <a:t>бирү</a:t>
            </a:r>
            <a:endParaRPr kumimoji="1"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kumimoji="1" lang="tt-RU" sz="1600" dirty="0" smtClean="0">
                <a:latin typeface="Times New Roman" pitchFamily="18" charset="0"/>
                <a:cs typeface="Times New Roman" pitchFamily="18" charset="0"/>
              </a:rPr>
              <a:t>эшчәнлекләре өчен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kumimoji="1" lang="tt-RU" sz="1600" dirty="0" smtClean="0">
                <a:latin typeface="Times New Roman" pitchFamily="18" charset="0"/>
                <a:cs typeface="Times New Roman" pitchFamily="18" charset="0"/>
              </a:rPr>
              <a:t>презента</a:t>
            </a:r>
            <a:r>
              <a:rPr kumimoji="1" lang="ru-RU" sz="1600" dirty="0" err="1" smtClean="0">
                <a:latin typeface="Times New Roman" pitchFamily="18" charset="0"/>
                <a:cs typeface="Times New Roman" pitchFamily="18" charset="0"/>
              </a:rPr>
              <a:t>ция</a:t>
            </a:r>
            <a:r>
              <a:rPr kumimoji="1" lang="tt-RU" sz="1600" dirty="0" smtClean="0">
                <a:latin typeface="Times New Roman" pitchFamily="18" charset="0"/>
                <a:cs typeface="Times New Roman" pitchFamily="18" charset="0"/>
              </a:rPr>
              <a:t>ләр ясау</a:t>
            </a:r>
            <a:endParaRPr kumimoji="1"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</a:pPr>
            <a:endParaRPr kumimoji="1" lang="ru-RU" sz="1600" dirty="0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1066800" y="4267200"/>
            <a:ext cx="2663825" cy="1519254"/>
          </a:xfrm>
          <a:prstGeom prst="foldedCorner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kumimoji="1" lang="tt-RU" sz="1600" dirty="0" smtClean="0">
                <a:latin typeface="Times New Roman" pitchFamily="18" charset="0"/>
                <a:cs typeface="Times New Roman" pitchFamily="18" charset="0"/>
              </a:rPr>
              <a:t>Әти-әниләр өчен анкеталар,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kumimoji="1" lang="tt-RU" sz="1600" dirty="0" smtClean="0">
                <a:latin typeface="Times New Roman" pitchFamily="18" charset="0"/>
                <a:cs typeface="Times New Roman" pitchFamily="18" charset="0"/>
              </a:rPr>
              <a:t>консул</a:t>
            </a:r>
            <a:r>
              <a:rPr kumimoji="1" lang="ru-RU" sz="1600" dirty="0" err="1" smtClean="0">
                <a:latin typeface="Times New Roman" pitchFamily="18" charset="0"/>
                <a:cs typeface="Times New Roman" pitchFamily="18" charset="0"/>
              </a:rPr>
              <a:t>ьтациял</a:t>
            </a:r>
            <a:r>
              <a:rPr kumimoji="1" lang="tt-RU" sz="1600" dirty="0" smtClean="0">
                <a:latin typeface="Times New Roman" pitchFamily="18" charset="0"/>
                <a:cs typeface="Times New Roman" pitchFamily="18" charset="0"/>
              </a:rPr>
              <a:t>әр әзерләү.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kumimoji="1" lang="tt-RU" sz="1600" dirty="0" smtClean="0">
                <a:latin typeface="Times New Roman" pitchFamily="18" charset="0"/>
                <a:cs typeface="Times New Roman" pitchFamily="18" charset="0"/>
              </a:rPr>
              <a:t>Әтиләр өчен бәйрәм әзерләү.</a:t>
            </a:r>
            <a:endParaRPr kumimoji="1"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5786446" y="4286256"/>
            <a:ext cx="2743200" cy="1295416"/>
          </a:xfrm>
          <a:prstGeom prst="foldedCorner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kumimoji="1" lang="ru-RU" sz="1600" dirty="0" err="1" smtClean="0">
                <a:latin typeface="Times New Roman" pitchFamily="18" charset="0"/>
                <a:cs typeface="Times New Roman" pitchFamily="18" charset="0"/>
              </a:rPr>
              <a:t>Белем</a:t>
            </a:r>
            <a:r>
              <a:rPr kumimoji="1"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sz="1600" dirty="0" err="1" smtClean="0">
                <a:latin typeface="Times New Roman" pitchFamily="18" charset="0"/>
                <a:cs typeface="Times New Roman" pitchFamily="18" charset="0"/>
              </a:rPr>
              <a:t>бирү эшчәнлеге,</a:t>
            </a:r>
            <a:r>
              <a:rPr kumimoji="1"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kumimoji="1" lang="ru-RU" sz="1600" dirty="0" err="1" smtClean="0">
                <a:latin typeface="Times New Roman" pitchFamily="18" charset="0"/>
                <a:cs typeface="Times New Roman" pitchFamily="18" charset="0"/>
              </a:rPr>
              <a:t>әңгәмәләр өчен дәрес</a:t>
            </a:r>
            <a:endParaRPr kumimoji="1"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kumimoji="1"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sz="1600" dirty="0" err="1" smtClean="0">
                <a:latin typeface="Times New Roman" pitchFamily="18" charset="0"/>
                <a:cs typeface="Times New Roman" pitchFamily="18" charset="0"/>
              </a:rPr>
              <a:t>эшкәртмәләре, кулланмалар</a:t>
            </a:r>
            <a:endParaRPr kumimoji="1"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kumimoji="1"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sz="1600" dirty="0" err="1" smtClean="0">
                <a:latin typeface="Times New Roman" pitchFamily="18" charset="0"/>
                <a:cs typeface="Times New Roman" pitchFamily="18" charset="0"/>
              </a:rPr>
              <a:t>эшләү</a:t>
            </a:r>
            <a:r>
              <a:rPr kumimoji="1"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1"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05000" y="381000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</a:pP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Проектның этаплары.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5691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447800"/>
            <a:ext cx="3581400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1000100" y="2500306"/>
            <a:ext cx="3529012" cy="125253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1" lang="ru-RU" sz="2800" dirty="0" smtClean="0"/>
              <a:t>Т</a:t>
            </a:r>
            <a:r>
              <a:rPr kumimoji="1" lang="tt-RU" sz="2800" dirty="0" smtClean="0"/>
              <a:t>өп  өлеш</a:t>
            </a:r>
            <a:endParaRPr kumimoji="1" lang="ru-RU" sz="2800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5334000" y="533401"/>
            <a:ext cx="2879725" cy="1109650"/>
          </a:xfrm>
          <a:prstGeom prst="foldedCorner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0" hangingPunct="0"/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Үстерешле белем бирү</a:t>
            </a:r>
          </a:p>
          <a:p>
            <a:pPr marL="342900" indent="-342900" eaLnBrk="0" hangingPunct="0"/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  эшчәнлекләре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5286380" y="2214554"/>
            <a:ext cx="2952750" cy="1557338"/>
          </a:xfrm>
          <a:prstGeom prst="foldedCorner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Балаларның сәламәтлеген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саклау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спорт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шөгыль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ләнүләрен үстерү </a:t>
            </a:r>
          </a:p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максатыннан төрле уен </a:t>
            </a:r>
          </a:p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эшчәнлеген гамәлгә кертү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334000" y="4648200"/>
            <a:ext cx="2879725" cy="1066816"/>
          </a:xfrm>
          <a:prstGeom prst="foldedCorner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Сәламәт яшәү рәвешен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пропагандалау йөзеннән</a:t>
            </a:r>
          </a:p>
          <a:p>
            <a:pPr marL="342900" indent="-342900"/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ата-аналар өчен чаралар </a:t>
            </a:r>
          </a:p>
          <a:p>
            <a:pPr marL="342900" indent="-342900"/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коплексы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5691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524000"/>
            <a:ext cx="3581400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IMG_24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2605" y="1643050"/>
            <a:ext cx="1708393" cy="1328750"/>
          </a:xfrm>
          <a:prstGeom prst="rect">
            <a:avLst/>
          </a:prstGeom>
        </p:spPr>
      </p:pic>
      <p:pic>
        <p:nvPicPr>
          <p:cNvPr id="7" name="Рисунок 6" descr="IMG_2438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1" y="1785926"/>
            <a:ext cx="1647706" cy="1262073"/>
          </a:xfrm>
          <a:prstGeom prst="rect">
            <a:avLst/>
          </a:prstGeom>
        </p:spPr>
      </p:pic>
      <p:pic>
        <p:nvPicPr>
          <p:cNvPr id="8" name="Рисунок 7" descr="IMG_24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6983" y="3886200"/>
            <a:ext cx="1752616" cy="1257312"/>
          </a:xfrm>
          <a:prstGeom prst="rect">
            <a:avLst/>
          </a:prstGeom>
        </p:spPr>
      </p:pic>
      <p:pic>
        <p:nvPicPr>
          <p:cNvPr id="10" name="Рисунок 9" descr="IMG_24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3886200"/>
            <a:ext cx="1890730" cy="1308967"/>
          </a:xfrm>
          <a:prstGeom prst="rect">
            <a:avLst/>
          </a:prstGeom>
        </p:spPr>
      </p:pic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2928926" y="2571744"/>
            <a:ext cx="3581400" cy="1571636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0" hangingPunct="0"/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Йомгаклау өлеше.</a:t>
            </a:r>
          </a:p>
          <a:p>
            <a:pPr marL="342900" indent="-342900" algn="ctr" eaLnBrk="0" hangingPunct="0"/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Әтиләр өчен  ярыш-бәйрәм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</TotalTime>
  <Words>508</Words>
  <Application>Microsoft Office PowerPoint</Application>
  <PresentationFormat>Экран (4:3)</PresentationFormat>
  <Paragraphs>364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Компик</dc:creator>
  <cp:lastModifiedBy>Компик</cp:lastModifiedBy>
  <cp:revision>65</cp:revision>
  <dcterms:created xsi:type="dcterms:W3CDTF">2014-02-15T16:15:13Z</dcterms:created>
  <dcterms:modified xsi:type="dcterms:W3CDTF">2014-03-19T14:08:08Z</dcterms:modified>
</cp:coreProperties>
</file>