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6" r:id="rId4"/>
    <p:sldId id="277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22" r:id="rId19"/>
    <p:sldId id="321" r:id="rId20"/>
    <p:sldId id="320" r:id="rId21"/>
    <p:sldId id="319" r:id="rId22"/>
    <p:sldId id="324" r:id="rId23"/>
    <p:sldId id="323" r:id="rId24"/>
    <p:sldId id="326" r:id="rId25"/>
    <p:sldId id="325" r:id="rId26"/>
    <p:sldId id="327" r:id="rId27"/>
    <p:sldId id="330" r:id="rId28"/>
    <p:sldId id="329" r:id="rId29"/>
    <p:sldId id="328" r:id="rId30"/>
    <p:sldId id="333" r:id="rId31"/>
    <p:sldId id="332" r:id="rId32"/>
    <p:sldId id="331" r:id="rId33"/>
    <p:sldId id="278" r:id="rId34"/>
    <p:sldId id="257" r:id="rId35"/>
    <p:sldId id="279" r:id="rId36"/>
    <p:sldId id="280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259" r:id="rId51"/>
    <p:sldId id="283" r:id="rId52"/>
    <p:sldId id="284" r:id="rId53"/>
    <p:sldId id="282" r:id="rId54"/>
    <p:sldId id="260" r:id="rId55"/>
    <p:sldId id="261" r:id="rId56"/>
    <p:sldId id="264" r:id="rId57"/>
    <p:sldId id="262" r:id="rId58"/>
    <p:sldId id="263" r:id="rId59"/>
    <p:sldId id="265" r:id="rId60"/>
    <p:sldId id="266" r:id="rId61"/>
    <p:sldId id="270" r:id="rId62"/>
    <p:sldId id="272" r:id="rId63"/>
    <p:sldId id="273" r:id="rId64"/>
    <p:sldId id="271" r:id="rId65"/>
    <p:sldId id="274" r:id="rId66"/>
    <p:sldId id="275" r:id="rId67"/>
    <p:sldId id="285" r:id="rId68"/>
    <p:sldId id="286" r:id="rId69"/>
    <p:sldId id="287" r:id="rId70"/>
    <p:sldId id="288" r:id="rId71"/>
    <p:sldId id="289" r:id="rId72"/>
    <p:sldId id="290" r:id="rId73"/>
    <p:sldId id="291" r:id="rId74"/>
    <p:sldId id="268" r:id="rId75"/>
    <p:sldId id="292" r:id="rId7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2165"/>
    <a:srgbClr val="A8287A"/>
    <a:srgbClr val="B01C74"/>
    <a:srgbClr val="5A1642"/>
    <a:srgbClr val="BBBF23"/>
    <a:srgbClr val="EDED3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37" autoAdjust="0"/>
    <p:restoredTop sz="94660"/>
  </p:normalViewPr>
  <p:slideViewPr>
    <p:cSldViewPr>
      <p:cViewPr varScale="1">
        <p:scale>
          <a:sx n="91" d="100"/>
          <a:sy n="91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DED3B"/>
            </a:gs>
            <a:gs pos="50000">
              <a:srgbClr val="BBBF23"/>
            </a:gs>
            <a:gs pos="100000">
              <a:srgbClr val="92D0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72.xml"/><Relationship Id="rId13" Type="http://schemas.openxmlformats.org/officeDocument/2006/relationships/slide" Target="slide59.xml"/><Relationship Id="rId18" Type="http://schemas.openxmlformats.org/officeDocument/2006/relationships/slide" Target="slide69.xml"/><Relationship Id="rId3" Type="http://schemas.openxmlformats.org/officeDocument/2006/relationships/slide" Target="slide57.xml"/><Relationship Id="rId21" Type="http://schemas.openxmlformats.org/officeDocument/2006/relationships/slide" Target="slide70.xml"/><Relationship Id="rId7" Type="http://schemas.openxmlformats.org/officeDocument/2006/relationships/slide" Target="slide64.xml"/><Relationship Id="rId12" Type="http://schemas.openxmlformats.org/officeDocument/2006/relationships/slide" Target="slide61.xml"/><Relationship Id="rId17" Type="http://schemas.openxmlformats.org/officeDocument/2006/relationships/slide" Target="slide75.xml"/><Relationship Id="rId2" Type="http://schemas.openxmlformats.org/officeDocument/2006/relationships/slide" Target="slide50.xml"/><Relationship Id="rId16" Type="http://schemas.openxmlformats.org/officeDocument/2006/relationships/slide" Target="slide56.xml"/><Relationship Id="rId20" Type="http://schemas.openxmlformats.org/officeDocument/2006/relationships/slide" Target="slide7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4.xml"/><Relationship Id="rId11" Type="http://schemas.openxmlformats.org/officeDocument/2006/relationships/slide" Target="slide55.xml"/><Relationship Id="rId5" Type="http://schemas.openxmlformats.org/officeDocument/2006/relationships/slide" Target="slide62.xml"/><Relationship Id="rId15" Type="http://schemas.openxmlformats.org/officeDocument/2006/relationships/slide" Target="slide65.xml"/><Relationship Id="rId10" Type="http://schemas.openxmlformats.org/officeDocument/2006/relationships/slide" Target="slide60.xml"/><Relationship Id="rId19" Type="http://schemas.openxmlformats.org/officeDocument/2006/relationships/slide" Target="slide63.xml"/><Relationship Id="rId4" Type="http://schemas.openxmlformats.org/officeDocument/2006/relationships/slide" Target="slide68.xml"/><Relationship Id="rId9" Type="http://schemas.openxmlformats.org/officeDocument/2006/relationships/slide" Target="slide67.xml"/><Relationship Id="rId14" Type="http://schemas.openxmlformats.org/officeDocument/2006/relationships/slide" Target="slide7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13" Type="http://schemas.openxmlformats.org/officeDocument/2006/relationships/slide" Target="slide46.xml"/><Relationship Id="rId3" Type="http://schemas.openxmlformats.org/officeDocument/2006/relationships/slide" Target="slide44.xml"/><Relationship Id="rId7" Type="http://schemas.openxmlformats.org/officeDocument/2006/relationships/slide" Target="slide49.xml"/><Relationship Id="rId12" Type="http://schemas.openxmlformats.org/officeDocument/2006/relationships/slide" Target="slide45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7.xml"/><Relationship Id="rId11" Type="http://schemas.openxmlformats.org/officeDocument/2006/relationships/slide" Target="slide39.xml"/><Relationship Id="rId5" Type="http://schemas.openxmlformats.org/officeDocument/2006/relationships/slide" Target="slide38.xml"/><Relationship Id="rId10" Type="http://schemas.openxmlformats.org/officeDocument/2006/relationships/slide" Target="slide41.xml"/><Relationship Id="rId4" Type="http://schemas.openxmlformats.org/officeDocument/2006/relationships/slide" Target="slide48.xml"/><Relationship Id="rId9" Type="http://schemas.openxmlformats.org/officeDocument/2006/relationships/slide" Target="slide4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13" Type="http://schemas.openxmlformats.org/officeDocument/2006/relationships/slide" Target="slide21.xml"/><Relationship Id="rId18" Type="http://schemas.openxmlformats.org/officeDocument/2006/relationships/slide" Target="slide31.xml"/><Relationship Id="rId26" Type="http://schemas.openxmlformats.org/officeDocument/2006/relationships/slide" Target="slide20.xml"/><Relationship Id="rId3" Type="http://schemas.openxmlformats.org/officeDocument/2006/relationships/slide" Target="slide19.xml"/><Relationship Id="rId21" Type="http://schemas.openxmlformats.org/officeDocument/2006/relationships/slide" Target="slide26.xml"/><Relationship Id="rId7" Type="http://schemas.openxmlformats.org/officeDocument/2006/relationships/slide" Target="slide13.xml"/><Relationship Id="rId12" Type="http://schemas.openxmlformats.org/officeDocument/2006/relationships/slide" Target="slide16.xml"/><Relationship Id="rId17" Type="http://schemas.openxmlformats.org/officeDocument/2006/relationships/slide" Target="slide12.xml"/><Relationship Id="rId25" Type="http://schemas.openxmlformats.org/officeDocument/2006/relationships/slide" Target="slide14.xml"/><Relationship Id="rId2" Type="http://schemas.openxmlformats.org/officeDocument/2006/relationships/slide" Target="slide17.xml"/><Relationship Id="rId16" Type="http://schemas.openxmlformats.org/officeDocument/2006/relationships/slide" Target="slide7.xml"/><Relationship Id="rId20" Type="http://schemas.openxmlformats.org/officeDocument/2006/relationships/slide" Target="slide23.xml"/><Relationship Id="rId29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9.xml"/><Relationship Id="rId24" Type="http://schemas.openxmlformats.org/officeDocument/2006/relationships/slide" Target="slide10.xml"/><Relationship Id="rId5" Type="http://schemas.openxmlformats.org/officeDocument/2006/relationships/slide" Target="slide22.xml"/><Relationship Id="rId15" Type="http://schemas.openxmlformats.org/officeDocument/2006/relationships/slide" Target="slide29.xml"/><Relationship Id="rId23" Type="http://schemas.openxmlformats.org/officeDocument/2006/relationships/slide" Target="slide8.xml"/><Relationship Id="rId28" Type="http://schemas.openxmlformats.org/officeDocument/2006/relationships/slide" Target="slide28.xml"/><Relationship Id="rId10" Type="http://schemas.openxmlformats.org/officeDocument/2006/relationships/slide" Target="slide5.xml"/><Relationship Id="rId19" Type="http://schemas.openxmlformats.org/officeDocument/2006/relationships/slide" Target="slide15.xml"/><Relationship Id="rId4" Type="http://schemas.openxmlformats.org/officeDocument/2006/relationships/slide" Target="slide11.xml"/><Relationship Id="rId9" Type="http://schemas.openxmlformats.org/officeDocument/2006/relationships/slide" Target="slide30.xml"/><Relationship Id="rId14" Type="http://schemas.openxmlformats.org/officeDocument/2006/relationships/slide" Target="slide25.xml"/><Relationship Id="rId22" Type="http://schemas.openxmlformats.org/officeDocument/2006/relationships/slide" Target="slide18.xml"/><Relationship Id="rId27" Type="http://schemas.openxmlformats.org/officeDocument/2006/relationships/slide" Target="slide2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slide" Target="slide34.xml"/><Relationship Id="rId4" Type="http://schemas.openxmlformats.org/officeDocument/2006/relationships/image" Target="../media/image3.jpe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74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latin typeface="Cambria Math" pitchFamily="18" charset="0"/>
                <a:ea typeface="Cambria Math" pitchFamily="18" charset="0"/>
              </a:rPr>
              <a:t>СВОЯ ИГРА</a:t>
            </a:r>
            <a:endParaRPr lang="ru-RU" sz="66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ru-RU" u="sng" dirty="0" smtClean="0">
                <a:solidFill>
                  <a:srgbClr val="002060"/>
                </a:solidFill>
              </a:rPr>
              <a:t>Автор:</a:t>
            </a:r>
            <a:r>
              <a:rPr lang="ru-RU" dirty="0" smtClean="0">
                <a:solidFill>
                  <a:srgbClr val="002060"/>
                </a:solidFill>
              </a:rPr>
              <a:t> заместитель заведующего по ВМР МКДОУ «ДСОВ «Семицветик»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п. Андра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смайлик9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72200" y="4005064"/>
            <a:ext cx="2376264" cy="23762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07904" y="59492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2012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2448272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«Ребенком является каждое человеческое существо до достижения 18-летнего возраста, если по закону, применимому к данному ребенку, он не достигает совершеннолетия ранее».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каком документе дается представленная трактовка понятия «Ребенок»?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4437112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Конвенция о правах ребенка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244827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 являются первыми педагогами. Они обязаны заложить основы физического, нравственного  и интеллектуального развития ребенка в раннем детском возрасте 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каком нормативном документе прописано данное утверждение?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4437112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Ст.18 «Закон об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образовании» РФ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244827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основе этого документа строится вся основная деятельность в дошкольном образовательном учреждении. Без этого документа деятельность учреждения является неправомерной.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каком документе идет речь?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4437112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Устав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381642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Эта технология воспитания и обучения ставит в центр всей школьной (дошкольной) образовательной системы личность ребенка, обеспечение комфортных, бесконфликтных и безопасных условий ее развития, реализации ее природных потенциалов. Личность ребенка в этой технологии не только субъект, но и субъект приоритетный; она является целью образовательной системы, а не средством достижения какой-либо отвлеченной цели.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какой технологии идет речь?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5157192"/>
            <a:ext cx="6840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Личностно-ориентированный подход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28803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Эта технология реализует демократизм, равенство, партнерство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субъект-субъектных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отношениях педагога и ребенка. Воспитатель и воспитанники совместно вырабатывают цели, содержание, дают оценки, находясь в состоянии сотрудничества, сотворчества.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какой технологии идет речь?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3648" y="4581128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 сотрудничества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309634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Чтобы поддерживать ребенка, считал В. А. Сухомлинский, педагог должен сохранять в себе ЭТО ощущение; развивать в себе способность к пониманию ребенка и всего, что с ним происходит; мудро относиться к поступкам детей; верить, что ребенок ошибается, а не нарушает с умыслом; защищать ребенка; не думать о нем плохо, несправедливо и, самое важное, не ломать детскую индивидуальность.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3648" y="4797152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Ощущение детства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28803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каждой из педагогических технологий имеются свои сложности. В личностно-ориентированной – это принять педагогу позицию друга, товарища ребенку. В технологии сотрудничества – принять и понять решение ребенка, научиться учитывать его мнение, каким бы оно ни было.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какими сложностями сталкиваются педагоги при применении игровой технологии?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3648" y="4581128"/>
            <a:ext cx="6840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Многообразие форм игры, алгоритмы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проведения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28803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Какая форма работы с детьми 5-7 лет изображена на фото?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3648" y="5013177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ИКТ во время НОД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1772816"/>
            <a:ext cx="4536504" cy="323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28803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современных условиях воспитателю необходимо использовать компьютер или любые другие информационно коммуникационные технологии. Однако, при этом компьютер должен …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Продолжите предложение.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3648" y="3933056"/>
            <a:ext cx="6840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Дополнять его, а на заменять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230425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Любая деятельность ребенка, кроме игры, имеет свои пределы. Сколько минут ребенок может проводить за компьютером, не нанося вред своему здоровью?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3648" y="3933056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минут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b="1" dirty="0" smtClean="0"/>
              <a:t>Аукцион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00192" y="3861048"/>
            <a:ext cx="2376264" cy="2376264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23528" y="764704"/>
            <a:ext cx="82296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Цель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Активизировать знания педагогов дошкольного образования своей профессии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2348880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Участники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воспитатели, музыкальный работник, учитель-логопед, педагог-психолог, инструктор по физкультуре, педагог дополнительного образования.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288032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Недостаточная методическая подготовленность педагога;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Неправильное определение дидактической роли и места ИКТ на занятиях;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Бесплановость, случайность применения ИКТ;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Перегруженность занятия демонстрацией.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Чем будут являться вышеуказанные пункты при использовании ИКТ в НОД?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4365104"/>
            <a:ext cx="6840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Ошибки использования ИКТ 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216024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2010 года групповая комната должна быть площадью из расчета определенной квадратуры на одного ребенка без учета мебели и ее расстановки.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Сколько квадратных метров должно быть на одного ребенка?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3648" y="3789040"/>
            <a:ext cx="6840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2,5 кв. м в ясельных группах и не менее 2 кв. м в дошкольных группах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187220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Сколько времени, согласно СаНПиН 2010 года, должна составлять прогулка детей дошкольного возраста?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3648" y="4005064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4-4,5 часа в день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2088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каком случае дети до 4 лет не пойдут гулять на улицу, а будут играть на веранде?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1640" y="3645024"/>
            <a:ext cx="6840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Температура воздуха ниже 15°С и скорость ветра более 15 м/с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17281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 время прогулки с детьми, согласно СаНПиН 2010 года, необходимо проводить….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Продолжите предложение.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3648" y="3356992"/>
            <a:ext cx="6840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 и физические упражнения. Подвижные игры в конце прогулки.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230425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Какое интегративное качество будет развиваться у ребенка посредством диалогического общения с детьми, чтения художественной литературы, НОД, наблюдения на прогулке, новых игр любого рода, поручений и заданий,  дежурства?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4077072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Любознательный, активный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295232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ФГТ определяют планируемые результаты освоения Программы – итоговые и промежуточные. Итоговый результат представляет собой совокупность интегративных качеств, или определенный портрет ребенка, освоившего основную общеобразовательную программу дошкольного образования.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 каком портрете идет речь?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3648" y="4437112"/>
            <a:ext cx="6840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Социальный портрет ребенка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230425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Каждая образовательная область несет в себе определенную цель, достигаемую через решение определенных задач.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Какая образовательная область направлена  на достижение целей овладения конструктивными способами и средствами взаимодействия с окружающими людьми?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3648" y="4077072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Коммуникация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33843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«В ребенке важно формировать интерес к другому человеку. Основой для такого интереса должно быть восприятие другого человека, других людей как источник познания социального мира и равного себе. Другой человек интересен своими знаниями, своими чувствами, своим социальным опытом, отличающимся от опыта ребенка и потому обогащающим его. Открытость такому познанию влечет за собой толерантность, терпимость к тому, что непохоже, желание не отвергнуть его, а понять, познать, принять».</a:t>
            </a:r>
          </a:p>
          <a:p>
            <a:pPr algn="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С.А. Козлова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какой образовательной области идет речь?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4725144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Социализация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19442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Согласно инструкции по охране жизни и  здоровья детей каждый ребенок должен иметь индивидуальную…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Продолжите предложение.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5656" y="3356992"/>
            <a:ext cx="6840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Расческу, полотенце, салфетку, зубную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щетку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2079104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1 ТУР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14401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Что должен знать воспитатель, собирающийся с детьми на экскурсию?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1640" y="3068960"/>
            <a:ext cx="6840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Точное количество детей, маршрут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129614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Основное требование к сотрудникам для обеспечения безопасности детей в ДОУ?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3501008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Соблюдение СаНПиН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151216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Расскажите действия воспитателя в случае получения ребенком травмы.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5656" y="2780928"/>
            <a:ext cx="6840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Оказать первую помощь, сообщить медсестре, заведующему. В случае необходимости доставить ребенка в ближайшую клинику.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2079104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2 ТУР</a:t>
            </a:r>
            <a:br>
              <a:rPr lang="ru-RU" sz="7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Полуфинал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5" y="332657"/>
          <a:ext cx="8352925" cy="6048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7"/>
                <a:gridCol w="1584176"/>
                <a:gridCol w="1440160"/>
                <a:gridCol w="1440160"/>
                <a:gridCol w="1296142"/>
              </a:tblGrid>
              <a:tr h="1192708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Психология</a:t>
                      </a:r>
                      <a:endParaRPr lang="ru-RU" sz="32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778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cap="none" spc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Педагогика</a:t>
                      </a:r>
                    </a:p>
                    <a:p>
                      <a:pPr algn="ctr"/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92708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Программы</a:t>
                      </a:r>
                      <a:r>
                        <a:rPr lang="ru-RU" sz="3200" b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200" b="0" cap="none" spc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92708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Ученые </a:t>
                      </a:r>
                      <a:endParaRPr lang="ru-RU" sz="3200" dirty="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92708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Тезаурус</a:t>
                      </a:r>
                      <a:endParaRPr lang="ru-RU" sz="3200" dirty="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3491880" y="69269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B01C74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2800" b="1" u="sng" dirty="0">
              <a:solidFill>
                <a:srgbClr val="B01C7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3491880" y="191683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3491880" y="429309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A8287A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2800" b="1" u="sng" dirty="0">
              <a:solidFill>
                <a:srgbClr val="A8287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1880" y="551723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100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4048" y="69269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200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4048" y="191683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200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8" action="ppaction://hlinksldjump"/>
          </p:cNvPr>
          <p:cNvSpPr txBox="1"/>
          <p:nvPr/>
        </p:nvSpPr>
        <p:spPr>
          <a:xfrm>
            <a:off x="5004048" y="314096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8B2165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endParaRPr lang="ru-RU" sz="2800" b="1" u="sng" dirty="0">
              <a:solidFill>
                <a:srgbClr val="8B216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4048" y="436510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200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4048" y="551723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200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>
            <a:hlinkClick r:id="rId11" action="ppaction://hlinksldjump"/>
          </p:cNvPr>
          <p:cNvSpPr txBox="1"/>
          <p:nvPr/>
        </p:nvSpPr>
        <p:spPr>
          <a:xfrm>
            <a:off x="6444208" y="69269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8B2165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ru-RU" sz="2800" b="1" u="sng" dirty="0">
              <a:solidFill>
                <a:srgbClr val="8B216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44208" y="551723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12" action="ppaction://hlinksldjump"/>
              </a:rPr>
              <a:t>500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44208" y="429309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13" action="ppaction://hlinksldjump"/>
              </a:rPr>
              <a:t>500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>
            <a:hlinkClick r:id="rId14" action="ppaction://hlinksldjump"/>
          </p:cNvPr>
          <p:cNvSpPr txBox="1"/>
          <p:nvPr/>
        </p:nvSpPr>
        <p:spPr>
          <a:xfrm>
            <a:off x="6444208" y="314096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8B2165"/>
                </a:solidFill>
                <a:latin typeface="Times New Roman" pitchFamily="18" charset="0"/>
                <a:cs typeface="Times New Roman" pitchFamily="18" charset="0"/>
              </a:rPr>
              <a:t>500 </a:t>
            </a:r>
            <a:endParaRPr lang="ru-RU" sz="2800" b="1" u="sng" dirty="0">
              <a:solidFill>
                <a:srgbClr val="8B216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44208" y="191683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15" action="ppaction://hlinksldjump"/>
              </a:rPr>
              <a:t>500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12360" y="69269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16" action="ppaction://hlinksldjump"/>
              </a:rPr>
              <a:t>800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>
            <a:hlinkClick r:id="rId17" action="ppaction://hlinksldjump"/>
          </p:cNvPr>
          <p:cNvSpPr txBox="1"/>
          <p:nvPr/>
        </p:nvSpPr>
        <p:spPr>
          <a:xfrm>
            <a:off x="7812360" y="314096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8B2165"/>
                </a:solidFill>
                <a:latin typeface="Times New Roman" pitchFamily="18" charset="0"/>
                <a:cs typeface="Times New Roman" pitchFamily="18" charset="0"/>
              </a:rPr>
              <a:t>800</a:t>
            </a:r>
            <a:endParaRPr lang="ru-RU" sz="2800" b="1" u="sng" dirty="0">
              <a:solidFill>
                <a:srgbClr val="8B216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>
            <a:hlinkClick r:id="rId18" action="ppaction://hlinksldjump"/>
          </p:cNvPr>
          <p:cNvSpPr txBox="1"/>
          <p:nvPr/>
        </p:nvSpPr>
        <p:spPr>
          <a:xfrm>
            <a:off x="7812360" y="429309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8B2165"/>
                </a:solidFill>
                <a:latin typeface="Times New Roman" pitchFamily="18" charset="0"/>
                <a:cs typeface="Times New Roman" pitchFamily="18" charset="0"/>
              </a:rPr>
              <a:t>800</a:t>
            </a:r>
            <a:endParaRPr lang="ru-RU" sz="2800" b="1" u="sng" dirty="0">
              <a:solidFill>
                <a:srgbClr val="8B216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12360" y="551723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19" action="ppaction://hlinksldjump"/>
              </a:rPr>
              <a:t>800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>
            <a:hlinkClick r:id="rId20" action="ppaction://hlinksldjump"/>
          </p:cNvPr>
          <p:cNvSpPr txBox="1"/>
          <p:nvPr/>
        </p:nvSpPr>
        <p:spPr>
          <a:xfrm>
            <a:off x="3419872" y="314096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8B2165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2800" b="1" u="sng" dirty="0">
              <a:solidFill>
                <a:srgbClr val="8B216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>
            <a:hlinkClick r:id="rId21" action="ppaction://hlinksldjump"/>
          </p:cNvPr>
          <p:cNvSpPr txBox="1"/>
          <p:nvPr/>
        </p:nvSpPr>
        <p:spPr>
          <a:xfrm>
            <a:off x="7812360" y="191683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8B2165"/>
                </a:solidFill>
                <a:latin typeface="Times New Roman" pitchFamily="18" charset="0"/>
                <a:cs typeface="Times New Roman" pitchFamily="18" charset="0"/>
              </a:rPr>
              <a:t>800</a:t>
            </a:r>
            <a:endParaRPr lang="ru-RU" sz="2800" b="1" u="sng" dirty="0">
              <a:solidFill>
                <a:srgbClr val="8B216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rgbClr val="00B0F0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2079104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3 ТУР</a:t>
            </a:r>
            <a:br>
              <a:rPr lang="ru-RU" sz="7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Финал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rgbClr val="00B0F0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908720"/>
          <a:ext cx="8352925" cy="45365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20280"/>
                <a:gridCol w="1368152"/>
                <a:gridCol w="1512168"/>
                <a:gridCol w="1512168"/>
                <a:gridCol w="1440157"/>
              </a:tblGrid>
              <a:tr h="1440160">
                <a:tc>
                  <a:txBody>
                    <a:bodyPr/>
                    <a:lstStyle/>
                    <a:p>
                      <a:pPr algn="ctr"/>
                      <a:endParaRPr lang="ru-RU" sz="2400" b="1" cap="none" spc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Образовательная программа</a:t>
                      </a:r>
                      <a:r>
                        <a:rPr lang="ru-RU" sz="2400" b="1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ДОУ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algn="ctr"/>
                      <a:endParaRPr lang="ru-RU" sz="2400" b="1" cap="none" spc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Предметно-развивающая</a:t>
                      </a:r>
                      <a:r>
                        <a:rPr lang="ru-RU" sz="2400" b="1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среда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algn="ctr"/>
                      <a:endParaRPr lang="ru-RU" sz="2400" b="1" cap="none" spc="0" dirty="0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НОД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3203848" y="292494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2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4716016" y="292494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endParaRPr lang="ru-RU" sz="2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4716016" y="443711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endParaRPr lang="ru-RU" sz="2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>
            <a:hlinkClick r:id="rId5" action="ppaction://hlinksldjump"/>
          </p:cNvPr>
          <p:cNvSpPr txBox="1"/>
          <p:nvPr/>
        </p:nvSpPr>
        <p:spPr>
          <a:xfrm>
            <a:off x="4716016" y="134076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endParaRPr lang="ru-RU" sz="2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6" action="ppaction://hlinksldjump"/>
          </p:cNvPr>
          <p:cNvSpPr txBox="1"/>
          <p:nvPr/>
        </p:nvSpPr>
        <p:spPr>
          <a:xfrm>
            <a:off x="3203848" y="134076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2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>
            <a:hlinkClick r:id="rId7" action="ppaction://hlinksldjump"/>
          </p:cNvPr>
          <p:cNvSpPr txBox="1"/>
          <p:nvPr/>
        </p:nvSpPr>
        <p:spPr>
          <a:xfrm>
            <a:off x="3203848" y="443711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2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>
            <a:hlinkClick r:id="rId8" action="ppaction://hlinksldjump"/>
          </p:cNvPr>
          <p:cNvSpPr txBox="1"/>
          <p:nvPr/>
        </p:nvSpPr>
        <p:spPr>
          <a:xfrm>
            <a:off x="6228184" y="134076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ru-RU" sz="2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>
            <a:hlinkClick r:id="rId9" action="ppaction://hlinksldjump"/>
          </p:cNvPr>
          <p:cNvSpPr txBox="1"/>
          <p:nvPr/>
        </p:nvSpPr>
        <p:spPr>
          <a:xfrm>
            <a:off x="6228184" y="443711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ru-RU" sz="2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>
            <a:hlinkClick r:id="rId10" action="ppaction://hlinksldjump"/>
          </p:cNvPr>
          <p:cNvSpPr txBox="1"/>
          <p:nvPr/>
        </p:nvSpPr>
        <p:spPr>
          <a:xfrm>
            <a:off x="6228184" y="285293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ru-RU" sz="2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>
            <a:hlinkClick r:id="rId11" action="ppaction://hlinksldjump"/>
          </p:cNvPr>
          <p:cNvSpPr txBox="1"/>
          <p:nvPr/>
        </p:nvSpPr>
        <p:spPr>
          <a:xfrm>
            <a:off x="7668344" y="134076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800</a:t>
            </a:r>
            <a:endParaRPr lang="ru-RU" sz="2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>
            <a:hlinkClick r:id="rId12" action="ppaction://hlinksldjump"/>
          </p:cNvPr>
          <p:cNvSpPr txBox="1"/>
          <p:nvPr/>
        </p:nvSpPr>
        <p:spPr>
          <a:xfrm>
            <a:off x="7740352" y="285293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800</a:t>
            </a:r>
            <a:endParaRPr lang="ru-RU" sz="2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>
            <a:hlinkClick r:id="rId13" action="ppaction://hlinksldjump"/>
          </p:cNvPr>
          <p:cNvSpPr txBox="1"/>
          <p:nvPr/>
        </p:nvSpPr>
        <p:spPr>
          <a:xfrm>
            <a:off x="7668344" y="443711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800</a:t>
            </a:r>
            <a:endParaRPr lang="ru-RU" sz="2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rgbClr val="00B0F0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30529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основе какого документа разрабатывается примерная основная общеобразовательная программа дошкольного образования?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1600" y="4293096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ФГТ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rgbClr val="00B0F0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052936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 часть должна быть реализована в любом дошкольном образовательном учреждении, реализующем основную общеобразовательную программу дошкольного образования. Она обеспечивает достижение воспитанниками готовности к школе, а именно необходимый и достаточный уровень развития ребенка.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какой части программы идет речь?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1600" y="4797152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Обязательная часть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rgbClr val="00B0F0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30529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Назовите объем обязательной части Программы.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414908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80%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908720"/>
          <a:ext cx="8352925" cy="5359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7"/>
                <a:gridCol w="1584176"/>
                <a:gridCol w="1440160"/>
                <a:gridCol w="1440160"/>
                <a:gridCol w="1296142"/>
              </a:tblGrid>
              <a:tr h="720079">
                <a:tc>
                  <a:txBody>
                    <a:bodyPr/>
                    <a:lstStyle/>
                    <a:p>
                      <a:pPr algn="ctr"/>
                      <a:r>
                        <a:rPr lang="ru-RU" sz="32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Семья</a:t>
                      </a:r>
                      <a:endParaRPr lang="ru-RU" sz="32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920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Документы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Педагогические технологии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32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ИКТ</a:t>
                      </a:r>
                      <a:endParaRPr lang="ru-RU" sz="3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32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СаНПиН</a:t>
                      </a:r>
                      <a:endParaRPr lang="ru-RU" sz="3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20079">
                <a:tc>
                  <a:txBody>
                    <a:bodyPr/>
                    <a:lstStyle/>
                    <a:p>
                      <a:pPr algn="ctr"/>
                      <a:r>
                        <a:rPr lang="ru-RU" sz="32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ФГТ</a:t>
                      </a:r>
                      <a:endParaRPr lang="ru-RU" sz="3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32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Охрана труда</a:t>
                      </a:r>
                      <a:endParaRPr lang="ru-RU" sz="3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19872" y="328498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2040" y="328498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200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2040" y="177281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200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400506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200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2040" y="98072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200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2040" y="249289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200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4048" y="472514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200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2040" y="551723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200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19872" y="98072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100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19872" y="177281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100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19872" y="249289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12" action="ppaction://hlinksldjump"/>
              </a:rPr>
              <a:t>100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19872" y="400506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13" action="ppaction://hlinksldjump"/>
              </a:rPr>
              <a:t>100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19872" y="472514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14" action="ppaction://hlinksldjump"/>
              </a:rPr>
              <a:t>100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19872" y="551723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15" action="ppaction://hlinksldjump"/>
              </a:rPr>
              <a:t>100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72200" y="98072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16" action="ppaction://hlinksldjump"/>
              </a:rPr>
              <a:t>500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72200" y="177281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17" action="ppaction://hlinksldjump"/>
              </a:rPr>
              <a:t>500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72200" y="551723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18" action="ppaction://hlinksldjump"/>
              </a:rPr>
              <a:t>500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72200" y="249289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19" action="ppaction://hlinksldjump"/>
              </a:rPr>
              <a:t>500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72200" y="400506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20" action="ppaction://hlinksldjump"/>
              </a:rPr>
              <a:t>500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72200" y="472514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21" action="ppaction://hlinksldjump"/>
              </a:rPr>
              <a:t>500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72200" y="328498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22" action="ppaction://hlinksldjump"/>
              </a:rPr>
              <a:t>500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40352" y="98072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23" action="ppaction://hlinksldjump"/>
              </a:rPr>
              <a:t>800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740352" y="177281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24" action="ppaction://hlinksldjump"/>
              </a:rPr>
              <a:t>800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740352" y="249289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25" action="ppaction://hlinksldjump"/>
              </a:rPr>
              <a:t>800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40352" y="328498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26" action="ppaction://hlinksldjump"/>
              </a:rPr>
              <a:t>800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40352" y="400506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27" action="ppaction://hlinksldjump"/>
              </a:rPr>
              <a:t>800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740352" y="472514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28" action="ppaction://hlinksldjump"/>
              </a:rPr>
              <a:t>800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40352" y="551723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29" action="ppaction://hlinksldjump"/>
              </a:rPr>
              <a:t>800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rgbClr val="00B0F0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0529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чем отличие итоговых планируемых результатов от промежуточных?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3645024"/>
            <a:ext cx="6840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Подводятся в конце подготовительной к школе группы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548680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Аукцион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rgbClr val="00B0F0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316835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Согласно принципа дистанции построения развивающей среды это условие делает общение взрослого и детей более легко осуществимым, так как позиции воспитателя и ребенка можно варьировать.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каком условии построения развивающей среды идет речь?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4725144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Разновысокая мебель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rgbClr val="00B0F0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кот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1484784"/>
            <a:ext cx="3438525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rgbClr val="00B0F0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13681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группе Миша укусил Васю. Остался след от укуса. Ваши действия.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3645024"/>
            <a:ext cx="6840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Сообщить медсестре, заведующему,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родителям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rgbClr val="00B0F0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136815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реализации какой образовательной области предметно-развивающая среда имеет особо важное значение?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3645024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Социализация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rgbClr val="00B0F0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230425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Какого наиболее важного принципа, согласно ФГТ, необходимо придерживаться при создании предметно-развивающей среды в групповом помещении и на территории образовательного учреждения?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3933056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гендерного воспитания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rgbClr val="00B0F0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230425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введения в действие ФГТ воспитатель развивал в детях Знания, Умения и Навыки. Что развивает педагог во время непосредственно образовательной деятельности сейчас?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3933056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Интегративные качества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rgbClr val="00B0F0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230425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Образование этого вида связей способствует познанию средств выразительности. Без этих связей невозможно ни развитие воображение, ни художественное творчество.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каких связях идет речь?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1640" y="4437112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Ассоциативные связи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rgbClr val="00B0F0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266429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рамках такого подхода ведения образовательной деятельности то или иное явление, событие дети рассматривают с разных сторон, выделяя и изучая разные аспекты.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каком подходе к НОД идет речь?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1640" y="4437112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Интегрированный 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rgbClr val="00B0F0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266429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Занятия, построенные на основе этого принципа, более результативны, так как у детей отмечается повышенный интерес к содержанию тех задач, которые решаются на этих занятиях; у детей проявляется особая широта интересов – что в последующем может стать основой многообразного опыта.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каком принципе построения НОД идет речь?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1640" y="4437112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Тематический 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19442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 документ регулирует права и обязанности администрации ДОУ и Семьи воспитанников?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1600" y="4293096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Договор с родителями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324036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Один из динамических элементов семейных отношений, отражающий процесс передачи информации от одного члена семьи к другому, умение быть эффективным слушателем, ясно выражать свои мысли и оказывать психологическую поддержку. Может быть авторитарным, демократическим и либеральным.   </a:t>
            </a:r>
          </a:p>
        </p:txBody>
      </p:sp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5157192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Стиль общения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324036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68959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Бертран Рассел писал: «Уметь с умом потратить свободное время – высшая ступень цивилизованности».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быть разным, однако чаще всего это празднование дней рождений, посещение кинотеатров, парков и т.д. всей семьей.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чем идет речь?</a:t>
            </a:r>
          </a:p>
        </p:txBody>
      </p:sp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5157192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Семейный досуг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324036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689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авпвапыфвапвап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5157192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ропро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324036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Какому психическому процессу свойственны: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концентрация 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переключение;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устойчивость;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распределение.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5157192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Внимание 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Слово «личность» происходит от слова, которое в старые времена обозначало маску, надеваемую на себя актером во времена спектакля и соответствующую особенностям характера того человека, которого актер в маске должен был играть.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О каком слове идет речь?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260648"/>
            <a:ext cx="324036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Вопрос: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23728" y="5373216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Личина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 такого типа темперамента обычно живет сложной и напряженной внутренней жизнью, придает большое значение всему, что касается лично его, обладает повышенной тревожностью и ранимой душой.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528" y="260648"/>
            <a:ext cx="324036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Вопрос: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7744" y="4869160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Меланхолик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 отношения между людьми, которые, образно говоря, являются «узаконенными», то есть регулируются какими-либо имеющими юридический статус документами, включая законы, постановления, уставы, распоряжения, приказы и так далее. О каких отношениях идет речь?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528" y="260648"/>
            <a:ext cx="324036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Вопрос: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4869160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Формальные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от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1484784"/>
            <a:ext cx="3438525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смайлик9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332656"/>
            <a:ext cx="7941568" cy="468051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Идет НОД в подготовительной к школе группе. Дети выполняют самостоятельное задание в тетради. Андрей начинает запись вместе со всеми. Но вдруг взор его отрывается от тетради, перемещается на доску, затем на окно. Лицо мальчика озаряется улыбкой и, повозившись в кармане, он достает оттуда новый разноцветный шарик. С шумом развернувшись на стуле, начинает демонстрировать игрушку соседу сзади. После замечания воспитателя Андрей поворачивается и начинает медленно «сползать» со стула. И снова замечание, за которым следует лишь короткий период сосредоточения… Наконец воспитатель объявляет об окончании деятельности, Андрей выбегает из-за стола первым и мчится к игрушкам. О каком нарушении идет речь?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5085184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Синдром дефицита внимания (Гиперактивность)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Аукцион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988840"/>
            <a:ext cx="8424936" cy="2952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Вопрос: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Основой педагогической системы этого ученого стала идея народности, распространявшаяся и на семейное воспитание. Наиболее естественной </a:t>
            </a:r>
            <a:r>
              <a:rPr lang="ru-RU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средов</a:t>
            </a:r>
            <a:r>
              <a:rPr lang="ru-RU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воспитания и обучения дошкольников он считал семью. По его мнению основы личности, ее характер формируется в семейных отношениях, под воздействием матери и отца.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Рисунок 4" descr="смайлик9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31640" y="4797152"/>
            <a:ext cx="6192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Константин Дмитриевич Ушинский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19442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Кем является семья в системе образования?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1600" y="4293096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Участником 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118072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Мыслительная способность, умственное начало у человека.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3789040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Интеллект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476672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 каком термине идет речь?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118072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Распределение по группам, разрядам.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3789040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Классификация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476672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 каком термине идет речь?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13681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Наука о закономерностях воспитания, в которой основное место отводится изучению воспитания подрастающих поколений.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3789040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Педагогика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476672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 каком термине идет речь?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13681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Терпимость к чужому образу мысли, жизни, поведению, обычаям, чувствам, мнению, идеям, верованиям.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3789040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Толерантность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476672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 каком термине идет речь?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 педагогическая способность позволяет устанавливать правильные взаимоотношения с детьми и коллегами.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3648" y="3789040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Коммуникативная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 программа включает одно или несколько направлений развития ребенка. о каком виде программ идет речь?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3648" y="3789040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Комплексная 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r>
              <a:rPr lang="ru-RU" dirty="0" smtClean="0"/>
              <a:t>Эта программа включает одно или несколько направлений развития ребенка. о каком виде программ идет речь?</a:t>
            </a:r>
            <a:endParaRPr lang="ru-RU" dirty="0"/>
          </a:p>
        </p:txBody>
      </p:sp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3648" y="3789040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Комплексная 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Советский и российский педагог и психолог. Разработчик оригинальной концепции гуманной педагогики. Его наиболее известный труд «Здравствуйте, Дети!»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3648" y="3789040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Шалва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Александрович</a:t>
            </a:r>
          </a:p>
          <a:p>
            <a:pPr algn="ctr"/>
            <a:r>
              <a:rPr lang="ru-RU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Амонашвили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269289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строил процесс обучения как радостный труд; большое внимание он уделял формированию мировоззрения учащихся. В советской педагогике стал разрабатывать гуманистические традиции мировой и отечественной педагогической мысли. Автор 30 книг, посвященных воспитанию и обучению. Книга его жизни «Сердце отдаю детям»</a:t>
            </a:r>
          </a:p>
        </p:txBody>
      </p:sp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3648" y="4005064"/>
            <a:ext cx="6192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Василий Александрович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Сухомлинский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26928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работах этого выдающегося психолога даны содержательные характеристики игры, показано ее влияние на главнейшие изменения в психике ребенка, создание зоны ближайшего развития. Ему принадлежат слова: «Всё может быть всем».</a:t>
            </a:r>
          </a:p>
        </p:txBody>
      </p:sp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3648" y="4005064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Лев Семенович Выготский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194421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Ребенок стал агрессивно  себя вести со сверстниками (дерется, кусается), в НОД участия не принимает. Как и когда Вы сообщите об этом родителям?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3789040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индивидуальной беседе, вечером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26928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 наука относится к числу молодых дисциплин в системе педагогических наук. Её возникновение связано с именем великого педагога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XVII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века Яна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Амоса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Коменского. Ей уделяли большое внимание такие ученые как Леонтьев А.Н.,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Эльконин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Д.Б.,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Рубенштейн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С.Л.</a:t>
            </a:r>
          </a:p>
        </p:txBody>
      </p:sp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3648" y="4005064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Дошкольная педагогика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1872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Какой компонент необходимо предусматривать  при разработке любой программы?</a:t>
            </a:r>
          </a:p>
        </p:txBody>
      </p:sp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3648" y="4005064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Региональный 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25922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 программа представляет собой стройную нестандартную систему, направленную на видение перспективы развития учреждения, выбор конкретных управленческих решений и обеспечение поэтапного решения поставленных задач.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какой программе идет речь? </a:t>
            </a:r>
          </a:p>
        </p:txBody>
      </p:sp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75656" y="4509120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развития 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75656" y="4509120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кот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71800" y="1484784"/>
            <a:ext cx="3438525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Один из наиболее известных детских садов, где у посетителя может возникнуть впечатление, что воспитатель ничем не занимается, однако именно в этот момент она проводит образовательную деятельность с детьми.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4653136"/>
            <a:ext cx="4536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Вальдорфский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детский сад</a:t>
            </a: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2592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какому типу программ можно отнести следующие программы: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«Наш дом природа» Н.А. Рыжовой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«Математика в детском саду» Н.П. Новиковой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 smtClean="0"/>
          </a:p>
        </p:txBody>
      </p:sp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75656" y="4509120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Вариативные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(парциальные)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244827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 форма взаимодействия с семьями воспитанников является дополнительным компонентом воспитательного процесса, где родители и педагоги могут получить  знания и развить свои умения для дальнейшего объединения усилий и обеспечения детям комфорта, интересной и содержательной жизни в детском саду.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4437112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Семейный клуб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майлик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404664"/>
            <a:ext cx="936104" cy="936104"/>
          </a:xfrm>
          <a:prstGeom prst="rect">
            <a:avLst/>
          </a:prstGeom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244827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Данный документ нацелен на обеспечение детям счастливого детства и пользование, на их собственное благо  и на благо общества, правами и свободами. Этот документ строится на принципах.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4437112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Декларация прав ребенка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2258</Words>
  <Application>Microsoft Office PowerPoint</Application>
  <PresentationFormat>Экран (4:3)</PresentationFormat>
  <Paragraphs>272</Paragraphs>
  <Slides>75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75</vt:i4>
      </vt:variant>
    </vt:vector>
  </HeadingPairs>
  <TitlesOfParts>
    <vt:vector size="76" baseType="lpstr">
      <vt:lpstr>Тема Office</vt:lpstr>
      <vt:lpstr>СВОЯ ИГРА</vt:lpstr>
      <vt:lpstr>Слайд 2</vt:lpstr>
      <vt:lpstr>1 ТУР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Аукцион 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2 ТУР Полуфинал</vt:lpstr>
      <vt:lpstr>Слайд 34</vt:lpstr>
      <vt:lpstr>3 ТУР Финал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Вопрос:</vt:lpstr>
      <vt:lpstr>Вопрос:</vt:lpstr>
      <vt:lpstr>Вопрос:</vt:lpstr>
      <vt:lpstr>Вопрос:</vt:lpstr>
      <vt:lpstr>Слайд 54</vt:lpstr>
      <vt:lpstr>Слайд 55</vt:lpstr>
      <vt:lpstr>Слайд 56</vt:lpstr>
      <vt:lpstr>Слайд 57</vt:lpstr>
      <vt:lpstr>Слайд 58</vt:lpstr>
      <vt:lpstr>Аукцион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  <vt:lpstr>Слайд 71</vt:lpstr>
      <vt:lpstr>Слайд 72</vt:lpstr>
      <vt:lpstr>Слайд 73</vt:lpstr>
      <vt:lpstr>Слайд 74</vt:lpstr>
      <vt:lpstr>Слайд 75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cp:lastModifiedBy>Методист</cp:lastModifiedBy>
  <cp:revision>131</cp:revision>
  <dcterms:modified xsi:type="dcterms:W3CDTF">2012-03-22T11:35:06Z</dcterms:modified>
</cp:coreProperties>
</file>