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59" r:id="rId6"/>
    <p:sldId id="260" r:id="rId7"/>
    <p:sldId id="261"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CBD4"/>
    <a:srgbClr val="FFCCFF"/>
    <a:srgbClr val="CCFFCC"/>
    <a:srgbClr val="FFFFCC"/>
    <a:srgbClr val="CC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C1B1F01-4FD9-4619-81BB-2C76D1740AFB}" type="datetimeFigureOut">
              <a:rPr lang="ru-RU" smtClean="0"/>
              <a:pPr/>
              <a:t>09.08.2012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3EBF247-3840-4A39-81A8-C86880F53554}"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C1B1F01-4FD9-4619-81BB-2C76D1740AFB}" type="datetimeFigureOut">
              <a:rPr lang="ru-RU" smtClean="0"/>
              <a:pPr/>
              <a:t>09.08.2012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3EBF247-3840-4A39-81A8-C86880F5355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C1B1F01-4FD9-4619-81BB-2C76D1740AFB}" type="datetimeFigureOut">
              <a:rPr lang="ru-RU" smtClean="0"/>
              <a:pPr/>
              <a:t>09.08.2012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3EBF247-3840-4A39-81A8-C86880F5355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C1B1F01-4FD9-4619-81BB-2C76D1740AFB}" type="datetimeFigureOut">
              <a:rPr lang="ru-RU" smtClean="0"/>
              <a:pPr/>
              <a:t>09.08.2012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3EBF247-3840-4A39-81A8-C86880F5355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C1B1F01-4FD9-4619-81BB-2C76D1740AFB}" type="datetimeFigureOut">
              <a:rPr lang="ru-RU" smtClean="0"/>
              <a:pPr/>
              <a:t>09.08.2012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3EBF247-3840-4A39-81A8-C86880F53554}"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C1B1F01-4FD9-4619-81BB-2C76D1740AFB}" type="datetimeFigureOut">
              <a:rPr lang="ru-RU" smtClean="0"/>
              <a:pPr/>
              <a:t>09.08.2012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3EBF247-3840-4A39-81A8-C86880F53554}"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C1B1F01-4FD9-4619-81BB-2C76D1740AFB}" type="datetimeFigureOut">
              <a:rPr lang="ru-RU" smtClean="0"/>
              <a:pPr/>
              <a:t>09.08.2012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3EBF247-3840-4A39-81A8-C86880F53554}"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C1B1F01-4FD9-4619-81BB-2C76D1740AFB}" type="datetimeFigureOut">
              <a:rPr lang="ru-RU" smtClean="0"/>
              <a:pPr/>
              <a:t>09.08.2012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3EBF247-3840-4A39-81A8-C86880F5355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C1B1F01-4FD9-4619-81BB-2C76D1740AFB}" type="datetimeFigureOut">
              <a:rPr lang="ru-RU" smtClean="0"/>
              <a:pPr/>
              <a:t>09.08.2012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3EBF247-3840-4A39-81A8-C86880F5355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C1B1F01-4FD9-4619-81BB-2C76D1740AFB}" type="datetimeFigureOut">
              <a:rPr lang="ru-RU" smtClean="0"/>
              <a:pPr/>
              <a:t>09.08.2012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3EBF247-3840-4A39-81A8-C86880F53554}"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C1B1F01-4FD9-4619-81BB-2C76D1740AFB}" type="datetimeFigureOut">
              <a:rPr lang="ru-RU" smtClean="0"/>
              <a:pPr/>
              <a:t>09.08.2012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3EBF247-3840-4A39-81A8-C86880F53554}"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1B1F01-4FD9-4619-81BB-2C76D1740AFB}" type="datetimeFigureOut">
              <a:rPr lang="ru-RU" smtClean="0"/>
              <a:pPr/>
              <a:t>09.08.2012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EBF247-3840-4A39-81A8-C86880F53554}"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detstvo-lyahi.edusite.ru/images/c09-32kopirovanie.gif"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rochesterdiscovery.com/images/kid-butterfly.jp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img11.nnm.ru/8/c/6/c/c/4ed18186d8f40b5bb7932d91ea6_prev.jp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img-fotki.yandex.ru/get/4112/sha32481.36/0_1bec6_282d8251_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meditec-mebel.ru/upload/iblock/1d5/M-01_fanera_.jp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857752" y="642918"/>
            <a:ext cx="3700434" cy="2354034"/>
          </a:xfrm>
        </p:spPr>
        <p:txBody>
          <a:bodyPr>
            <a:normAutofit fontScale="90000"/>
          </a:bodyPr>
          <a:lstStyle/>
          <a:p>
            <a:r>
              <a:rPr lang="ru-RU" b="1" dirty="0" smtClean="0">
                <a:solidFill>
                  <a:srgbClr val="FF0000"/>
                </a:solidFill>
              </a:rPr>
              <a:t>Организация и проведение прогулки </a:t>
            </a:r>
            <a:r>
              <a:rPr lang="ru-RU" b="1" dirty="0" smtClean="0">
                <a:solidFill>
                  <a:srgbClr val="FF0000"/>
                </a:solidFill>
              </a:rPr>
              <a:t>в детском саду</a:t>
            </a:r>
            <a:endParaRPr lang="ru-RU" b="1" dirty="0">
              <a:solidFill>
                <a:srgbClr val="FF0000"/>
              </a:solidFill>
            </a:endParaRPr>
          </a:p>
        </p:txBody>
      </p:sp>
      <p:sp>
        <p:nvSpPr>
          <p:cNvPr id="3" name="Подзаголовок 2"/>
          <p:cNvSpPr>
            <a:spLocks noGrp="1"/>
          </p:cNvSpPr>
          <p:nvPr>
            <p:ph type="subTitle" idx="1"/>
          </p:nvPr>
        </p:nvSpPr>
        <p:spPr>
          <a:xfrm>
            <a:off x="5214942" y="3214686"/>
            <a:ext cx="3271838" cy="2071702"/>
          </a:xfrm>
          <a:solidFill>
            <a:schemeClr val="bg1"/>
          </a:solidFill>
          <a:ln w="57150">
            <a:solidFill>
              <a:srgbClr val="FF0000"/>
            </a:solidFill>
          </a:ln>
        </p:spPr>
        <p:txBody>
          <a:bodyPr>
            <a:normAutofit/>
          </a:bodyPr>
          <a:lstStyle/>
          <a:p>
            <a:r>
              <a:rPr lang="ru-RU" sz="1800" b="1" i="1" dirty="0" smtClean="0">
                <a:solidFill>
                  <a:schemeClr val="tx1"/>
                </a:solidFill>
              </a:rPr>
              <a:t>Цели, задачи, виды прогулок. </a:t>
            </a:r>
          </a:p>
          <a:p>
            <a:r>
              <a:rPr lang="ru-RU" sz="1800" i="1" dirty="0" smtClean="0">
                <a:solidFill>
                  <a:schemeClr val="tx2"/>
                </a:solidFill>
              </a:rPr>
              <a:t>Требования  к санитарному состоянию участка,  времени пребывания на свежем воздухе, а также к организации дошкольников на прогулку</a:t>
            </a:r>
          </a:p>
          <a:p>
            <a:endParaRPr lang="ru-RU" sz="1800" dirty="0">
              <a:solidFill>
                <a:schemeClr val="tx1"/>
              </a:solidFill>
            </a:endParaRPr>
          </a:p>
          <a:p>
            <a:endParaRPr lang="ru-RU" sz="1800" dirty="0" smtClean="0">
              <a:solidFill>
                <a:schemeClr val="tx1"/>
              </a:solidFill>
            </a:endParaRPr>
          </a:p>
        </p:txBody>
      </p:sp>
      <p:pic>
        <p:nvPicPr>
          <p:cNvPr id="11266" name="Picture 2" descr="Картинка 19 из 36059">
            <a:hlinkClick r:id="rId2"/>
          </p:cNvPr>
          <p:cNvPicPr>
            <a:picLocks noChangeAspect="1" noChangeArrowheads="1"/>
          </p:cNvPicPr>
          <p:nvPr/>
        </p:nvPicPr>
        <p:blipFill>
          <a:blip r:embed="rId3" cstate="print"/>
          <a:srcRect/>
          <a:stretch>
            <a:fillRect/>
          </a:stretch>
        </p:blipFill>
        <p:spPr bwMode="auto">
          <a:xfrm>
            <a:off x="571472" y="571480"/>
            <a:ext cx="3999554" cy="5310198"/>
          </a:xfrm>
          <a:prstGeom prst="rect">
            <a:avLst/>
          </a:prstGeom>
          <a:noFill/>
          <a:ln w="57150">
            <a:solidFill>
              <a:srgbClr val="FF0000"/>
            </a:solidFill>
          </a:ln>
        </p:spPr>
      </p:pic>
      <p:sp>
        <p:nvSpPr>
          <p:cNvPr id="5" name="Прямоугольник 4"/>
          <p:cNvSpPr/>
          <p:nvPr/>
        </p:nvSpPr>
        <p:spPr>
          <a:xfrm>
            <a:off x="5143504" y="5500702"/>
            <a:ext cx="3643338" cy="8572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2"/>
                </a:solidFill>
              </a:rPr>
              <a:t>Подготовила: старший воспитатель МБДОУ детский сад №3</a:t>
            </a:r>
          </a:p>
          <a:p>
            <a:pPr algn="ctr"/>
            <a:r>
              <a:rPr lang="ru-RU" dirty="0" err="1" smtClean="0">
                <a:solidFill>
                  <a:schemeClr val="tx2"/>
                </a:solidFill>
              </a:rPr>
              <a:t>Смолякова</a:t>
            </a:r>
            <a:r>
              <a:rPr lang="ru-RU" dirty="0" smtClean="0">
                <a:solidFill>
                  <a:schemeClr val="tx2"/>
                </a:solidFill>
              </a:rPr>
              <a:t> Н.В.</a:t>
            </a:r>
            <a:endParaRPr lang="ru-RU" dirty="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1CCBD4"/>
            </a:gs>
            <a:gs pos="50000">
              <a:schemeClr val="accent1">
                <a:tint val="44500"/>
                <a:satMod val="160000"/>
              </a:schemeClr>
            </a:gs>
            <a:gs pos="100000">
              <a:schemeClr val="accent1">
                <a:tint val="23500"/>
                <a:satMod val="160000"/>
              </a:schemeClr>
            </a:gs>
          </a:gsLst>
          <a:lin ang="135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25470"/>
          </a:xfrm>
        </p:spPr>
        <p:txBody>
          <a:bodyPr>
            <a:normAutofit fontScale="90000"/>
          </a:bodyPr>
          <a:lstStyle/>
          <a:p>
            <a:r>
              <a:rPr lang="ru-RU" dirty="0" smtClean="0">
                <a:solidFill>
                  <a:srgbClr val="7030A0"/>
                </a:solidFill>
              </a:rPr>
              <a:t>Наблюдения</a:t>
            </a:r>
            <a:endParaRPr lang="ru-RU" dirty="0">
              <a:solidFill>
                <a:srgbClr val="7030A0"/>
              </a:solidFill>
            </a:endParaRPr>
          </a:p>
        </p:txBody>
      </p:sp>
      <p:sp>
        <p:nvSpPr>
          <p:cNvPr id="3" name="Содержимое 2"/>
          <p:cNvSpPr>
            <a:spLocks noGrp="1"/>
          </p:cNvSpPr>
          <p:nvPr>
            <p:ph idx="1"/>
          </p:nvPr>
        </p:nvSpPr>
        <p:spPr>
          <a:xfrm>
            <a:off x="457200" y="1357298"/>
            <a:ext cx="4114800" cy="4768865"/>
          </a:xfrm>
        </p:spPr>
        <p:txBody>
          <a:bodyPr>
            <a:normAutofit fontScale="70000" lnSpcReduction="20000"/>
          </a:bodyPr>
          <a:lstStyle/>
          <a:p>
            <a:pPr marL="342900" lvl="1" indent="-342900" algn="ctr">
              <a:buNone/>
            </a:pPr>
            <a:r>
              <a:rPr lang="ru-RU" dirty="0" smtClean="0"/>
              <a:t>      </a:t>
            </a:r>
            <a:r>
              <a:rPr lang="ru-RU" dirty="0" smtClean="0">
                <a:solidFill>
                  <a:srgbClr val="FF0000"/>
                </a:solidFill>
              </a:rPr>
              <a:t>Организация </a:t>
            </a:r>
            <a:r>
              <a:rPr lang="ru-RU" dirty="0">
                <a:solidFill>
                  <a:srgbClr val="FF0000"/>
                </a:solidFill>
              </a:rPr>
              <a:t>наблюдений</a:t>
            </a:r>
            <a:r>
              <a:rPr lang="ru-RU" dirty="0"/>
              <a:t>: процесс наблюдения может быть организован за объектами и погодными явлениями. При планировании наблюдений воспитатель продумывает: оборудование и материалы, используемые по ходу наблюдения, размещение детей; приемы привлечения внимания детей к наблюдению  (сюрпризные моменты, загадки, постановка познавательной задачи, проблемная ситуация); приемы активизации умственной деятельности (поисковые вопросы, действия, сравнение, использование детского опыта).  </a:t>
            </a:r>
          </a:p>
          <a:p>
            <a:endParaRPr lang="ru-RU" dirty="0"/>
          </a:p>
        </p:txBody>
      </p:sp>
      <p:pic>
        <p:nvPicPr>
          <p:cNvPr id="6146" name="Picture 2" descr="Картинка 1 из 99604">
            <a:hlinkClick r:id="rId2"/>
          </p:cNvPr>
          <p:cNvPicPr>
            <a:picLocks noChangeAspect="1" noChangeArrowheads="1"/>
          </p:cNvPicPr>
          <p:nvPr/>
        </p:nvPicPr>
        <p:blipFill>
          <a:blip r:embed="rId3" cstate="print"/>
          <a:srcRect/>
          <a:stretch>
            <a:fillRect/>
          </a:stretch>
        </p:blipFill>
        <p:spPr bwMode="auto">
          <a:xfrm>
            <a:off x="4788024" y="1844824"/>
            <a:ext cx="4001586" cy="3088142"/>
          </a:xfrm>
          <a:prstGeom prst="rect">
            <a:avLst/>
          </a:prstGeom>
          <a:noFill/>
          <a:ln w="57150">
            <a:solidFill>
              <a:srgbClr val="FF0000"/>
            </a:solid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25470"/>
          </a:xfrm>
        </p:spPr>
        <p:txBody>
          <a:bodyPr>
            <a:normAutofit/>
          </a:bodyPr>
          <a:lstStyle/>
          <a:p>
            <a:r>
              <a:rPr lang="ru-RU" sz="2400" b="1" dirty="0" smtClean="0">
                <a:solidFill>
                  <a:srgbClr val="00B050"/>
                </a:solidFill>
              </a:rPr>
              <a:t>Организация двигательной активности</a:t>
            </a:r>
            <a:endParaRPr lang="ru-RU" sz="2400" b="1" dirty="0">
              <a:solidFill>
                <a:srgbClr val="00B050"/>
              </a:solidFill>
            </a:endParaRPr>
          </a:p>
        </p:txBody>
      </p:sp>
      <p:sp>
        <p:nvSpPr>
          <p:cNvPr id="3" name="Содержимое 2"/>
          <p:cNvSpPr>
            <a:spLocks noGrp="1"/>
          </p:cNvSpPr>
          <p:nvPr>
            <p:ph idx="1"/>
          </p:nvPr>
        </p:nvSpPr>
        <p:spPr>
          <a:xfrm>
            <a:off x="457200" y="1214422"/>
            <a:ext cx="8229600" cy="4911741"/>
          </a:xfrm>
          <a:gradFill>
            <a:gsLst>
              <a:gs pos="0">
                <a:srgbClr val="CCFFCC"/>
              </a:gs>
              <a:gs pos="50000">
                <a:schemeClr val="accent1">
                  <a:tint val="44500"/>
                  <a:satMod val="160000"/>
                </a:schemeClr>
              </a:gs>
              <a:gs pos="100000">
                <a:schemeClr val="accent1">
                  <a:tint val="23500"/>
                  <a:satMod val="160000"/>
                </a:schemeClr>
              </a:gs>
            </a:gsLst>
            <a:lin ang="5400000" scaled="0"/>
          </a:gradFill>
        </p:spPr>
        <p:txBody>
          <a:bodyPr>
            <a:normAutofit fontScale="70000" lnSpcReduction="20000"/>
          </a:bodyPr>
          <a:lstStyle/>
          <a:p>
            <a:pPr lvl="1">
              <a:buNone/>
            </a:pPr>
            <a:endParaRPr lang="ru-RU" dirty="0"/>
          </a:p>
          <a:p>
            <a:pPr lvl="2">
              <a:buNone/>
            </a:pPr>
            <a:r>
              <a:rPr lang="ru-RU" sz="2900" b="1" dirty="0">
                <a:solidFill>
                  <a:srgbClr val="7030A0"/>
                </a:solidFill>
              </a:rPr>
              <a:t>В двигательную деятельность детей на прогулке </a:t>
            </a:r>
            <a:endParaRPr lang="ru-RU" sz="2900" b="1" dirty="0" smtClean="0">
              <a:solidFill>
                <a:srgbClr val="7030A0"/>
              </a:solidFill>
            </a:endParaRPr>
          </a:p>
          <a:p>
            <a:pPr lvl="2">
              <a:buNone/>
            </a:pPr>
            <a:r>
              <a:rPr lang="ru-RU" sz="2900" b="1" dirty="0">
                <a:solidFill>
                  <a:srgbClr val="7030A0"/>
                </a:solidFill>
              </a:rPr>
              <a:t> </a:t>
            </a:r>
            <a:r>
              <a:rPr lang="ru-RU" sz="2900" b="1" dirty="0" smtClean="0">
                <a:solidFill>
                  <a:srgbClr val="7030A0"/>
                </a:solidFill>
              </a:rPr>
              <a:t>                            следует </a:t>
            </a:r>
            <a:r>
              <a:rPr lang="ru-RU" sz="2900" b="1" dirty="0">
                <a:solidFill>
                  <a:srgbClr val="7030A0"/>
                </a:solidFill>
              </a:rPr>
              <a:t>включать</a:t>
            </a:r>
            <a:r>
              <a:rPr lang="ru-RU" sz="2900" b="1" dirty="0" smtClean="0">
                <a:solidFill>
                  <a:srgbClr val="7030A0"/>
                </a:solidFill>
              </a:rPr>
              <a:t>:</a:t>
            </a:r>
          </a:p>
          <a:p>
            <a:pPr lvl="2">
              <a:buNone/>
            </a:pPr>
            <a:endParaRPr lang="ru-RU" sz="2900" dirty="0"/>
          </a:p>
          <a:p>
            <a:pPr>
              <a:buNone/>
            </a:pPr>
            <a:r>
              <a:rPr lang="ru-RU" dirty="0" smtClean="0"/>
              <a:t>      </a:t>
            </a:r>
            <a:r>
              <a:rPr lang="ru-RU" dirty="0"/>
              <a:t>подвижные игры и физические упражнения на утренней прогулке: в младшей группе – 6-10 мин, в средней группе – 10-15 мин,  в старшей и подготовительной группах – 20-25 мин. На вечерней прогулке: в младшей и в средней группах – 10-15 мин,  в старшей и подготовительной группах – 12-15 мин. Подвижные игры можно дополнять или заменять  спортивными упражнениями или в старшем дошкольном возрасте спортивными играми, играми с элементами соревнований. К спортивным упражнениям относятся: катание на санках, на лыжах, катание на велосипедах, самокатах. К спортивным играм относятся: городки,  баскетбол, бадминтон, настольный теннис, футбол, хоккей</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6336704"/>
          </a:xfrm>
          <a:gradFill>
            <a:gsLst>
              <a:gs pos="0">
                <a:srgbClr val="FFFFCC"/>
              </a:gs>
              <a:gs pos="50000">
                <a:schemeClr val="accent1">
                  <a:tint val="44500"/>
                  <a:satMod val="160000"/>
                </a:schemeClr>
              </a:gs>
              <a:gs pos="100000">
                <a:schemeClr val="accent1">
                  <a:tint val="23500"/>
                  <a:satMod val="160000"/>
                </a:schemeClr>
              </a:gs>
            </a:gsLst>
            <a:lin ang="5400000" scaled="0"/>
          </a:gradFill>
        </p:spPr>
        <p:txBody>
          <a:bodyPr>
            <a:normAutofit fontScale="70000" lnSpcReduction="20000"/>
          </a:bodyPr>
          <a:lstStyle/>
          <a:p>
            <a:pPr lvl="0">
              <a:buNone/>
            </a:pPr>
            <a:r>
              <a:rPr lang="ru-RU" dirty="0" smtClean="0"/>
              <a:t>    </a:t>
            </a:r>
            <a:r>
              <a:rPr lang="ru-RU" sz="4000" dirty="0" smtClean="0">
                <a:solidFill>
                  <a:srgbClr val="FF0000"/>
                </a:solidFill>
              </a:rPr>
              <a:t>самостоятельная двигательная активность. </a:t>
            </a:r>
          </a:p>
          <a:p>
            <a:pPr lvl="0">
              <a:buNone/>
            </a:pPr>
            <a:r>
              <a:rPr lang="ru-RU" dirty="0" smtClean="0"/>
              <a:t>Характер и продолжительность зависят от индивидуальных потребностей и интересов детей, развивающей среды;</a:t>
            </a:r>
          </a:p>
          <a:p>
            <a:pPr lvl="0"/>
            <a:r>
              <a:rPr lang="ru-RU" dirty="0" smtClean="0"/>
              <a:t>индивидуальные задания (в соответствие с календарным планированием).</a:t>
            </a:r>
          </a:p>
          <a:p>
            <a:pPr lvl="2"/>
            <a:r>
              <a:rPr lang="ru-RU" sz="2600" dirty="0" smtClean="0"/>
              <a:t>В зависимости от погодных условий двигательная деятельность детей на воздухе может быть различной интенсивности, чтобы дети не переохлаждались или не перегревались. Организацию двигательной активности  воспитатель продумывает перед выходом на прогулку, ориентируясь на конкретные метеоусловия. </a:t>
            </a:r>
          </a:p>
          <a:p>
            <a:pPr lvl="2"/>
            <a:r>
              <a:rPr lang="ru-RU" sz="2600" dirty="0" smtClean="0"/>
              <a:t>Не допускается длительное нахождение детей на прогулке без движений. Особого внимания требуют дети со сниженной подвижностью, малоинициативные, которых следует вовлекать в подвижные игры.</a:t>
            </a:r>
          </a:p>
          <a:p>
            <a:r>
              <a:rPr lang="ru-RU" dirty="0" smtClean="0"/>
              <a:t>Игры с высоким уровнем интенсивности движений не следует проводить в конце утренней прогулки перед уходом с участка, так как дети в этом случае становятся перевозбуждёнными, что отрицательно сказывается на характере дневного сна, увеличивает длительность периода засыпания, может быть причиной снижения аппетита</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FFFF00"/>
          </a:solidFill>
        </p:spPr>
        <p:txBody>
          <a:bodyPr>
            <a:normAutofit fontScale="90000"/>
          </a:bodyPr>
          <a:lstStyle/>
          <a:p>
            <a:r>
              <a:rPr lang="ru-RU" dirty="0" smtClean="0">
                <a:solidFill>
                  <a:srgbClr val="00B0F0"/>
                </a:solidFill>
              </a:rPr>
              <a:t>Организация индивидуальной работы</a:t>
            </a:r>
            <a:endParaRPr lang="ru-RU" dirty="0">
              <a:solidFill>
                <a:srgbClr val="00B0F0"/>
              </a:solidFill>
            </a:endParaRPr>
          </a:p>
        </p:txBody>
      </p:sp>
      <p:sp>
        <p:nvSpPr>
          <p:cNvPr id="3" name="Содержимое 2"/>
          <p:cNvSpPr>
            <a:spLocks noGrp="1"/>
          </p:cNvSpPr>
          <p:nvPr>
            <p:ph idx="1"/>
          </p:nvPr>
        </p:nvSpPr>
        <p:spPr>
          <a:solidFill>
            <a:srgbClr val="CCCCFF"/>
          </a:solidFill>
        </p:spPr>
        <p:txBody>
          <a:bodyPr/>
          <a:lstStyle/>
          <a:p>
            <a:r>
              <a:rPr lang="ru-RU" dirty="0" smtClean="0"/>
              <a:t>в соответствии с календарным планированием воспитатель осуществляет индивидуальную работу по познавательно-речевому, социально-личностному, физическому или художественно-эстетическому развитию детей; </a:t>
            </a:r>
          </a:p>
          <a:p>
            <a:r>
              <a:rPr lang="ru-RU" dirty="0" smtClean="0"/>
              <a:t>с  этой целью подготавливает все необходимые материалы и оборудование. </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FFFF00"/>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Трудовые поручения</a:t>
            </a:r>
            <a:endParaRPr lang="ru-RU" dirty="0"/>
          </a:p>
        </p:txBody>
      </p:sp>
      <p:sp>
        <p:nvSpPr>
          <p:cNvPr id="3" name="Содержимое 2"/>
          <p:cNvSpPr>
            <a:spLocks noGrp="1"/>
          </p:cNvSpPr>
          <p:nvPr>
            <p:ph idx="1"/>
          </p:nvPr>
        </p:nvSpPr>
        <p:spPr>
          <a:xfrm>
            <a:off x="457200" y="1600200"/>
            <a:ext cx="3898776" cy="4525963"/>
          </a:xfrm>
        </p:spPr>
        <p:txBody>
          <a:bodyPr>
            <a:normAutofit fontScale="92500" lnSpcReduction="10000"/>
          </a:bodyPr>
          <a:lstStyle/>
          <a:p>
            <a:r>
              <a:rPr lang="ru-RU" dirty="0" smtClean="0"/>
              <a:t>- воспитатель привлекает детей к сбору игрушек;</a:t>
            </a:r>
          </a:p>
          <a:p>
            <a:r>
              <a:rPr lang="ru-RU" dirty="0" smtClean="0"/>
              <a:t>- оказанию посильной помощи по наведению порядка на участке после прогулки, --- уходу за растениями и т.д.</a:t>
            </a:r>
          </a:p>
          <a:p>
            <a:endParaRPr lang="ru-RU" dirty="0"/>
          </a:p>
        </p:txBody>
      </p:sp>
      <p:pic>
        <p:nvPicPr>
          <p:cNvPr id="2050" name="Picture 2" descr="Картинка 28 из 24209">
            <a:hlinkClick r:id="rId2"/>
          </p:cNvPr>
          <p:cNvPicPr>
            <a:picLocks noChangeAspect="1" noChangeArrowheads="1"/>
          </p:cNvPicPr>
          <p:nvPr/>
        </p:nvPicPr>
        <p:blipFill>
          <a:blip r:embed="rId3" cstate="print"/>
          <a:srcRect/>
          <a:stretch>
            <a:fillRect/>
          </a:stretch>
        </p:blipFill>
        <p:spPr bwMode="auto">
          <a:xfrm>
            <a:off x="5004048" y="1844824"/>
            <a:ext cx="3365193" cy="2648348"/>
          </a:xfrm>
          <a:prstGeom prst="rect">
            <a:avLst/>
          </a:prstGeom>
          <a:noFill/>
          <a:ln w="57150">
            <a:solidFill>
              <a:srgbClr val="00B0F0"/>
            </a:solid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404664"/>
            <a:ext cx="8568952" cy="6192688"/>
          </a:xfrm>
          <a:gradFill>
            <a:gsLst>
              <a:gs pos="0">
                <a:srgbClr val="FFCCFF"/>
              </a:gs>
              <a:gs pos="50000">
                <a:schemeClr val="accent1">
                  <a:tint val="44500"/>
                  <a:satMod val="160000"/>
                </a:schemeClr>
              </a:gs>
              <a:gs pos="100000">
                <a:schemeClr val="accent1">
                  <a:tint val="23500"/>
                  <a:satMod val="160000"/>
                </a:schemeClr>
              </a:gs>
            </a:gsLst>
            <a:lin ang="5400000" scaled="0"/>
          </a:gradFill>
        </p:spPr>
        <p:txBody>
          <a:bodyPr>
            <a:normAutofit/>
          </a:bodyPr>
          <a:lstStyle/>
          <a:p>
            <a:pPr lvl="1" algn="ctr">
              <a:buNone/>
            </a:pPr>
            <a:r>
              <a:rPr lang="ru-RU" dirty="0" smtClean="0"/>
              <a:t>В зависимости от целей и задач прогулки воспитатель готовит необходимый выносной материал, пособия для различных видов детской деятельности, соответствующей санитарно-гигиеническим требованиям.</a:t>
            </a:r>
          </a:p>
          <a:p>
            <a:pPr algn="ctr">
              <a:buNone/>
            </a:pPr>
            <a:r>
              <a:rPr lang="ru-RU" dirty="0" smtClean="0"/>
              <a:t>            </a:t>
            </a:r>
            <a:r>
              <a:rPr lang="ru-RU" dirty="0" smtClean="0">
                <a:solidFill>
                  <a:srgbClr val="C00000"/>
                </a:solidFill>
              </a:rPr>
              <a:t>Воспитатель должен руководить самостоятельной деятельностью детей: обеспечить им полную безопасность, научить использовать пособия в соответствии с их предназначением, осуществлять постоянный контроль деятельности детей на протяжении всей прогулки</a:t>
            </a:r>
            <a:endParaRPr lang="ru-RU" dirty="0">
              <a:solidFill>
                <a:srgbClr val="C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142852"/>
            <a:ext cx="8329642" cy="725494"/>
          </a:xfrm>
          <a:solidFill>
            <a:schemeClr val="accent5">
              <a:lumMod val="20000"/>
              <a:lumOff val="80000"/>
            </a:schemeClr>
          </a:solidFill>
        </p:spPr>
        <p:txBody>
          <a:bodyPr>
            <a:noAutofit/>
          </a:bodyPr>
          <a:lstStyle/>
          <a:p>
            <a:r>
              <a:rPr lang="ru-RU" sz="2800" b="1" dirty="0" smtClean="0">
                <a:solidFill>
                  <a:srgbClr val="0070C0"/>
                </a:solidFill>
              </a:rPr>
              <a:t>Цели и задачи прогулки в дошкольном учреждении</a:t>
            </a:r>
            <a:endParaRPr lang="ru-RU" sz="2800" b="1" dirty="0">
              <a:solidFill>
                <a:srgbClr val="0070C0"/>
              </a:solidFill>
            </a:endParaRPr>
          </a:p>
        </p:txBody>
      </p:sp>
      <p:sp>
        <p:nvSpPr>
          <p:cNvPr id="3" name="Содержимое 2"/>
          <p:cNvSpPr>
            <a:spLocks noGrp="1"/>
          </p:cNvSpPr>
          <p:nvPr>
            <p:ph idx="1"/>
          </p:nvPr>
        </p:nvSpPr>
        <p:spPr>
          <a:xfrm>
            <a:off x="457200" y="928670"/>
            <a:ext cx="5614998" cy="5643602"/>
          </a:xfrm>
          <a:solidFill>
            <a:schemeClr val="accent5">
              <a:lumMod val="20000"/>
              <a:lumOff val="80000"/>
            </a:schemeClr>
          </a:solidFill>
        </p:spPr>
        <p:txBody>
          <a:bodyPr>
            <a:normAutofit fontScale="55000" lnSpcReduction="20000"/>
          </a:bodyPr>
          <a:lstStyle/>
          <a:p>
            <a:pPr lvl="1">
              <a:buNone/>
            </a:pPr>
            <a:r>
              <a:rPr lang="ru-RU" sz="3600" b="1" dirty="0">
                <a:solidFill>
                  <a:srgbClr val="FF0000"/>
                </a:solidFill>
              </a:rPr>
              <a:t>Прогулка</a:t>
            </a:r>
            <a:r>
              <a:rPr lang="ru-RU" sz="3300" dirty="0"/>
              <a:t> </a:t>
            </a:r>
            <a:r>
              <a:rPr lang="ru-RU" sz="3300" dirty="0" smtClean="0"/>
              <a:t>– очень важный </a:t>
            </a:r>
            <a:r>
              <a:rPr lang="ru-RU" sz="3300" dirty="0"/>
              <a:t>режимный момент жизнедеятельности детей в </a:t>
            </a:r>
            <a:r>
              <a:rPr lang="ru-RU" sz="3300" dirty="0" smtClean="0"/>
              <a:t>ДОУ.</a:t>
            </a:r>
          </a:p>
          <a:p>
            <a:pPr lvl="1">
              <a:buNone/>
            </a:pPr>
            <a:r>
              <a:rPr lang="ru-RU" sz="3300" b="1" dirty="0" smtClean="0">
                <a:solidFill>
                  <a:srgbClr val="FF0000"/>
                </a:solidFill>
              </a:rPr>
              <a:t>Цель </a:t>
            </a:r>
            <a:r>
              <a:rPr lang="ru-RU" sz="3300" b="1" dirty="0">
                <a:solidFill>
                  <a:srgbClr val="FF0000"/>
                </a:solidFill>
              </a:rPr>
              <a:t>прогулки </a:t>
            </a:r>
            <a:r>
              <a:rPr lang="ru-RU" sz="3300" dirty="0"/>
              <a:t>– укрепление здоровья, профилактика утомления, физическое и </a:t>
            </a:r>
            <a:r>
              <a:rPr lang="ru-RU" sz="3300" dirty="0" smtClean="0"/>
              <a:t> умственное </a:t>
            </a:r>
            <a:r>
              <a:rPr lang="ru-RU" sz="3300" dirty="0"/>
              <a:t>развитие детей, восстановление сниженных в процессе деятельности  функциональных ресурсов организма.</a:t>
            </a:r>
          </a:p>
          <a:p>
            <a:pPr lvl="1">
              <a:buNone/>
            </a:pPr>
            <a:r>
              <a:rPr lang="ru-RU" sz="3200" b="1" dirty="0">
                <a:solidFill>
                  <a:srgbClr val="00B0F0"/>
                </a:solidFill>
              </a:rPr>
              <a:t>Задачи прогулки</a:t>
            </a:r>
            <a:r>
              <a:rPr lang="ru-RU" sz="3200" dirty="0"/>
              <a:t>: </a:t>
            </a:r>
          </a:p>
          <a:p>
            <a:pPr lvl="0"/>
            <a:r>
              <a:rPr lang="ru-RU" dirty="0"/>
              <a:t>оказывать закаливающее воздействие на организм в естественных условиях;</a:t>
            </a:r>
          </a:p>
          <a:p>
            <a:pPr lvl="0"/>
            <a:r>
              <a:rPr lang="ru-RU" dirty="0"/>
              <a:t>способствовать повышению уровня физической подготовленности детей дошкольного возраста; </a:t>
            </a:r>
          </a:p>
          <a:p>
            <a:pPr lvl="0"/>
            <a:r>
              <a:rPr lang="ru-RU" dirty="0"/>
              <a:t>оптимизировать двигательную активность детей;</a:t>
            </a:r>
          </a:p>
          <a:p>
            <a:pPr lvl="0"/>
            <a:r>
              <a:rPr lang="ru-RU" dirty="0"/>
              <a:t>способствовать  познавательно-речевому, художественно-эстетическому, социально-личностному развитию детей</a:t>
            </a:r>
            <a:r>
              <a:rPr lang="ru-RU" dirty="0" smtClean="0"/>
              <a:t>.</a:t>
            </a:r>
          </a:p>
          <a:p>
            <a:pPr lvl="0">
              <a:buNone/>
            </a:pPr>
            <a:r>
              <a:rPr lang="ru-RU" dirty="0"/>
              <a:t> </a:t>
            </a:r>
            <a:r>
              <a:rPr lang="ru-RU" dirty="0" smtClean="0"/>
              <a:t>          </a:t>
            </a:r>
            <a:r>
              <a:rPr lang="ru-RU" b="1" dirty="0" smtClean="0">
                <a:solidFill>
                  <a:srgbClr val="00B050"/>
                </a:solidFill>
              </a:rPr>
              <a:t>Виды  </a:t>
            </a:r>
            <a:r>
              <a:rPr lang="ru-RU" b="1" dirty="0">
                <a:solidFill>
                  <a:srgbClr val="00B050"/>
                </a:solidFill>
              </a:rPr>
              <a:t>прогулки (по месту проведения):</a:t>
            </a:r>
          </a:p>
          <a:p>
            <a:pPr lvl="0"/>
            <a:r>
              <a:rPr lang="ru-RU" dirty="0"/>
              <a:t>на участке Учреждения;</a:t>
            </a:r>
          </a:p>
          <a:p>
            <a:pPr lvl="0"/>
            <a:r>
              <a:rPr lang="ru-RU" dirty="0"/>
              <a:t>пешеходные прогулки за пределы участка  ДОУ (старший дошкольный возраст на расстояние до двух километров);</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68280"/>
          </a:xfrm>
          <a:solidFill>
            <a:srgbClr val="FFFFCC"/>
          </a:solidFill>
        </p:spPr>
        <p:txBody>
          <a:bodyPr>
            <a:normAutofit fontScale="90000"/>
          </a:bodyPr>
          <a:lstStyle/>
          <a:p>
            <a:r>
              <a:rPr lang="ru-RU" sz="2400" dirty="0" smtClean="0">
                <a:solidFill>
                  <a:srgbClr val="FF0000"/>
                </a:solidFill>
              </a:rPr>
              <a:t>Требования к подготовке и возвращению с прогулки</a:t>
            </a:r>
            <a:endParaRPr lang="ru-RU" sz="2400" dirty="0">
              <a:solidFill>
                <a:srgbClr val="FF0000"/>
              </a:solidFill>
            </a:endParaRPr>
          </a:p>
        </p:txBody>
      </p:sp>
      <p:sp>
        <p:nvSpPr>
          <p:cNvPr id="3" name="Содержимое 2"/>
          <p:cNvSpPr>
            <a:spLocks noGrp="1"/>
          </p:cNvSpPr>
          <p:nvPr>
            <p:ph idx="1"/>
          </p:nvPr>
        </p:nvSpPr>
        <p:spPr>
          <a:xfrm>
            <a:off x="214282" y="785794"/>
            <a:ext cx="8715436" cy="585791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a:solidFill>
              <a:srgbClr val="7030A0"/>
            </a:solidFill>
          </a:ln>
        </p:spPr>
        <p:txBody>
          <a:bodyPr>
            <a:normAutofit fontScale="32500" lnSpcReduction="20000"/>
          </a:bodyPr>
          <a:lstStyle/>
          <a:p>
            <a:pPr>
              <a:buNone/>
            </a:pPr>
            <a:endParaRPr lang="ru-RU" dirty="0"/>
          </a:p>
          <a:p>
            <a:pPr>
              <a:buNone/>
            </a:pPr>
            <a:r>
              <a:rPr lang="ru-RU" sz="5500" dirty="0" smtClean="0"/>
              <a:t>Перед </a:t>
            </a:r>
            <a:r>
              <a:rPr lang="ru-RU" sz="5500" dirty="0"/>
              <a:t>выходом на прогулку воспитатель организовывает с детьми проведение гигиенических процедур: чистку  носа,  посещение туалетной </a:t>
            </a:r>
            <a:r>
              <a:rPr lang="ru-RU" sz="5500" dirty="0" smtClean="0"/>
              <a:t>комнаты.</a:t>
            </a:r>
          </a:p>
          <a:p>
            <a:pPr>
              <a:buNone/>
            </a:pPr>
            <a:r>
              <a:rPr lang="ru-RU" sz="5500" b="1" dirty="0" smtClean="0">
                <a:solidFill>
                  <a:srgbClr val="7030A0"/>
                </a:solidFill>
              </a:rPr>
              <a:t>Одевать </a:t>
            </a:r>
            <a:r>
              <a:rPr lang="ru-RU" sz="5500" b="1" dirty="0">
                <a:solidFill>
                  <a:srgbClr val="7030A0"/>
                </a:solidFill>
              </a:rPr>
              <a:t>и раздевать детей при подготовке и возвращении с прогулки необходимо </a:t>
            </a:r>
            <a:r>
              <a:rPr lang="ru-RU" sz="5500" b="1" dirty="0" smtClean="0">
                <a:solidFill>
                  <a:srgbClr val="7030A0"/>
                </a:solidFill>
              </a:rPr>
              <a:t> </a:t>
            </a:r>
          </a:p>
          <a:p>
            <a:pPr>
              <a:buNone/>
            </a:pPr>
            <a:r>
              <a:rPr lang="ru-RU" sz="5500" b="1" dirty="0">
                <a:solidFill>
                  <a:srgbClr val="7030A0"/>
                </a:solidFill>
              </a:rPr>
              <a:t> </a:t>
            </a:r>
            <a:r>
              <a:rPr lang="ru-RU" sz="5500" b="1" dirty="0" smtClean="0">
                <a:solidFill>
                  <a:srgbClr val="7030A0"/>
                </a:solidFill>
              </a:rPr>
              <a:t>                                                                   по </a:t>
            </a:r>
            <a:r>
              <a:rPr lang="ru-RU" sz="5500" b="1" dirty="0">
                <a:solidFill>
                  <a:srgbClr val="7030A0"/>
                </a:solidFill>
              </a:rPr>
              <a:t>подгруппам</a:t>
            </a:r>
            <a:r>
              <a:rPr lang="ru-RU" sz="5500" b="1" dirty="0" smtClean="0">
                <a:solidFill>
                  <a:srgbClr val="7030A0"/>
                </a:solidFill>
              </a:rPr>
              <a:t>: </a:t>
            </a:r>
          </a:p>
          <a:p>
            <a:pPr>
              <a:buNone/>
            </a:pPr>
            <a:r>
              <a:rPr lang="ru-RU" sz="6400" b="1" dirty="0" smtClean="0">
                <a:solidFill>
                  <a:srgbClr val="FF0000"/>
                </a:solidFill>
              </a:rPr>
              <a:t>                                             Этапы подготовки к прогулке</a:t>
            </a:r>
            <a:endParaRPr lang="ru-RU" sz="6400" b="1" dirty="0">
              <a:solidFill>
                <a:srgbClr val="FF0000"/>
              </a:solidFill>
            </a:endParaRPr>
          </a:p>
          <a:p>
            <a:pPr>
              <a:buNone/>
            </a:pPr>
            <a:endParaRPr lang="ru-RU" sz="5500" dirty="0" smtClean="0"/>
          </a:p>
          <a:p>
            <a:pPr>
              <a:buNone/>
            </a:pPr>
            <a:endParaRPr lang="ru-RU" sz="5500" dirty="0"/>
          </a:p>
          <a:p>
            <a:pPr>
              <a:buNone/>
            </a:pPr>
            <a:endParaRPr lang="ru-RU" sz="5500" dirty="0" smtClean="0"/>
          </a:p>
          <a:p>
            <a:pPr>
              <a:buNone/>
            </a:pPr>
            <a:endParaRPr lang="ru-RU" sz="5500" dirty="0"/>
          </a:p>
          <a:p>
            <a:pPr>
              <a:buNone/>
            </a:pPr>
            <a:endParaRPr lang="ru-RU" sz="5500" dirty="0" smtClean="0"/>
          </a:p>
          <a:p>
            <a:pPr>
              <a:buNone/>
            </a:pPr>
            <a:endParaRPr lang="ru-RU" sz="5500" dirty="0"/>
          </a:p>
          <a:p>
            <a:pPr>
              <a:buNone/>
            </a:pPr>
            <a:endParaRPr lang="ru-RU" sz="5500" dirty="0" smtClean="0"/>
          </a:p>
          <a:p>
            <a:pPr>
              <a:buNone/>
            </a:pPr>
            <a:endParaRPr lang="ru-RU" sz="5500" dirty="0" smtClean="0"/>
          </a:p>
          <a:p>
            <a:pPr>
              <a:buNone/>
            </a:pPr>
            <a:endParaRPr lang="ru-RU" sz="5500" dirty="0"/>
          </a:p>
          <a:p>
            <a:pPr>
              <a:buNone/>
            </a:pPr>
            <a:endParaRPr lang="ru-RU" sz="5500" dirty="0" smtClean="0"/>
          </a:p>
          <a:p>
            <a:pPr>
              <a:buNone/>
            </a:pPr>
            <a:endParaRPr lang="ru-RU" sz="5500" dirty="0"/>
          </a:p>
          <a:p>
            <a:pPr>
              <a:buNone/>
            </a:pPr>
            <a:endParaRPr lang="ru-RU" sz="5500" dirty="0"/>
          </a:p>
          <a:p>
            <a:pPr lvl="0">
              <a:buNone/>
            </a:pPr>
            <a:r>
              <a:rPr lang="ru-RU" dirty="0" smtClean="0"/>
              <a:t>.</a:t>
            </a:r>
          </a:p>
          <a:p>
            <a:endParaRPr lang="ru-RU" dirty="0"/>
          </a:p>
        </p:txBody>
      </p:sp>
      <p:sp>
        <p:nvSpPr>
          <p:cNvPr id="4" name="Прямоугольник 3"/>
          <p:cNvSpPr/>
          <p:nvPr/>
        </p:nvSpPr>
        <p:spPr>
          <a:xfrm>
            <a:off x="428596" y="2428868"/>
            <a:ext cx="2714644" cy="207170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воспитатель выводит в приемную для одевания  </a:t>
            </a:r>
            <a:r>
              <a:rPr lang="ru-RU" sz="1600" dirty="0" smtClean="0">
                <a:solidFill>
                  <a:schemeClr val="tx1"/>
                </a:solidFill>
              </a:rPr>
              <a:t>первую подгруппу детей, в которую включает медленно одевающихся детей, детей с низкими навыками самообслуживания</a:t>
            </a:r>
            <a:endParaRPr lang="ru-RU" sz="1600" dirty="0">
              <a:solidFill>
                <a:schemeClr val="tx1"/>
              </a:solidFill>
            </a:endParaRPr>
          </a:p>
        </p:txBody>
      </p:sp>
      <p:sp>
        <p:nvSpPr>
          <p:cNvPr id="5" name="Прямоугольник 4"/>
          <p:cNvSpPr/>
          <p:nvPr/>
        </p:nvSpPr>
        <p:spPr>
          <a:xfrm>
            <a:off x="3500430" y="2643182"/>
            <a:ext cx="2214578" cy="17859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a:solidFill>
                  <a:schemeClr val="tx1"/>
                </a:solidFill>
              </a:rPr>
              <a:t> </a:t>
            </a:r>
            <a:r>
              <a:rPr lang="ru-RU" sz="1600" dirty="0" smtClean="0">
                <a:solidFill>
                  <a:schemeClr val="tx1"/>
                </a:solidFill>
              </a:rPr>
              <a:t>   помощник воспитателя  проводит гигиенические процедуры со второй подгруппой и выводит детей в приемную</a:t>
            </a:r>
          </a:p>
        </p:txBody>
      </p:sp>
      <p:sp>
        <p:nvSpPr>
          <p:cNvPr id="6" name="Прямоугольник 5"/>
          <p:cNvSpPr/>
          <p:nvPr/>
        </p:nvSpPr>
        <p:spPr>
          <a:xfrm>
            <a:off x="6072198" y="2500306"/>
            <a:ext cx="2786082" cy="20002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rPr>
              <a:t>воспитатель выходит с первой подгруппой детей на прогулку, а  помощник  воспитателя  заканчивает одевание второй подгруппы и провожает детей на участок к воспитателю</a:t>
            </a:r>
            <a:endParaRPr lang="ru-RU" sz="1600" dirty="0">
              <a:solidFill>
                <a:schemeClr val="tx1"/>
              </a:solidFill>
            </a:endParaRPr>
          </a:p>
        </p:txBody>
      </p:sp>
      <p:sp>
        <p:nvSpPr>
          <p:cNvPr id="7" name="Прямоугольник 6"/>
          <p:cNvSpPr/>
          <p:nvPr/>
        </p:nvSpPr>
        <p:spPr>
          <a:xfrm>
            <a:off x="714348" y="4857760"/>
            <a:ext cx="4143404" cy="1643074"/>
          </a:xfrm>
          <a:prstGeom prst="rect">
            <a:avLst/>
          </a:prstGeom>
          <a:solidFill>
            <a:srgbClr val="CC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в помощь при одевании в каждую группу  раннего  и  младшего дошкольного возраста  закрепляются  сотрудники из числа рабочего и медицинского персонала ДОУ </a:t>
            </a:r>
            <a:endParaRPr lang="ru-RU" dirty="0">
              <a:solidFill>
                <a:schemeClr val="tx1"/>
              </a:solidFill>
            </a:endParaRPr>
          </a:p>
        </p:txBody>
      </p:sp>
      <p:sp>
        <p:nvSpPr>
          <p:cNvPr id="8" name="Прямоугольник 7"/>
          <p:cNvSpPr/>
          <p:nvPr/>
        </p:nvSpPr>
        <p:spPr>
          <a:xfrm>
            <a:off x="5286380" y="4857760"/>
            <a:ext cx="3286148" cy="1643074"/>
          </a:xfrm>
          <a:prstGeom prst="rect">
            <a:avLst/>
          </a:prstGeom>
          <a:solidFill>
            <a:srgbClr val="CC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None/>
            </a:pPr>
            <a:r>
              <a:rPr lang="ru-RU" dirty="0" smtClean="0">
                <a:solidFill>
                  <a:schemeClr val="tx1"/>
                </a:solidFill>
              </a:rPr>
              <a:t>детей с ослабленным здоровьем  рекомендуется одевать и выводить на улицу со второй подгруппой, а заводить  с прогулки с первой подгруппой.</a:t>
            </a:r>
            <a:endParaRPr lang="ru-RU" dirty="0">
              <a:solidFill>
                <a:schemeClr val="tx1"/>
              </a:solidFill>
            </a:endParaRPr>
          </a:p>
        </p:txBody>
      </p:sp>
      <p:sp>
        <p:nvSpPr>
          <p:cNvPr id="9" name="Стрелка вправо 8"/>
          <p:cNvSpPr/>
          <p:nvPr/>
        </p:nvSpPr>
        <p:spPr>
          <a:xfrm>
            <a:off x="3143240" y="3429000"/>
            <a:ext cx="357190"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трелка вправо 9"/>
          <p:cNvSpPr/>
          <p:nvPr/>
        </p:nvSpPr>
        <p:spPr>
          <a:xfrm>
            <a:off x="5715008" y="3429000"/>
            <a:ext cx="357190"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a:bodyPr>
          <a:lstStyle/>
          <a:p>
            <a:r>
              <a:rPr lang="ru-RU" sz="2400" b="1" dirty="0" smtClean="0">
                <a:solidFill>
                  <a:srgbClr val="0070C0"/>
                </a:solidFill>
              </a:rPr>
              <a:t>Возвращение с прогулки </a:t>
            </a:r>
            <a:endParaRPr lang="ru-RU" sz="2400" b="1" dirty="0">
              <a:solidFill>
                <a:srgbClr val="0070C0"/>
              </a:solidFill>
            </a:endParaRPr>
          </a:p>
        </p:txBody>
      </p:sp>
      <p:sp>
        <p:nvSpPr>
          <p:cNvPr id="3" name="Содержимое 2"/>
          <p:cNvSpPr>
            <a:spLocks noGrp="1"/>
          </p:cNvSpPr>
          <p:nvPr>
            <p:ph idx="1"/>
          </p:nvPr>
        </p:nvSpPr>
        <p:spPr>
          <a:xfrm>
            <a:off x="457200" y="857232"/>
            <a:ext cx="8229600" cy="5268931"/>
          </a:xfrm>
          <a:solidFill>
            <a:srgbClr val="FFFFCC"/>
          </a:solidFill>
        </p:spPr>
        <p:txBody>
          <a:bodyPr>
            <a:normAutofit/>
          </a:bodyPr>
          <a:lstStyle/>
          <a:p>
            <a:pPr lvl="2">
              <a:buNone/>
            </a:pPr>
            <a:r>
              <a:rPr lang="ru-RU" dirty="0"/>
              <a:t>Возвращение  детей с прогулки также организуется  по подгруппам. </a:t>
            </a:r>
            <a:endParaRPr lang="ru-RU" dirty="0" smtClean="0"/>
          </a:p>
          <a:p>
            <a:pPr lvl="2"/>
            <a:endParaRPr lang="ru-RU" dirty="0"/>
          </a:p>
          <a:p>
            <a:pPr lvl="2"/>
            <a:endParaRPr lang="ru-RU" dirty="0" smtClean="0"/>
          </a:p>
          <a:p>
            <a:pPr lvl="2"/>
            <a:endParaRPr lang="ru-RU" dirty="0"/>
          </a:p>
          <a:p>
            <a:pPr lvl="2"/>
            <a:endParaRPr lang="ru-RU" dirty="0" smtClean="0"/>
          </a:p>
          <a:p>
            <a:pPr lvl="2"/>
            <a:endParaRPr lang="ru-RU" dirty="0" smtClean="0"/>
          </a:p>
          <a:p>
            <a:pPr lvl="2"/>
            <a:endParaRPr lang="ru-RU" dirty="0"/>
          </a:p>
          <a:p>
            <a:pPr lvl="2">
              <a:buNone/>
            </a:pPr>
            <a:endParaRPr lang="ru-RU" dirty="0" smtClean="0"/>
          </a:p>
          <a:p>
            <a:pPr>
              <a:buNone/>
            </a:pPr>
            <a:endParaRPr lang="ru-RU" dirty="0"/>
          </a:p>
        </p:txBody>
      </p:sp>
      <p:sp>
        <p:nvSpPr>
          <p:cNvPr id="4" name="Прямоугольник 3"/>
          <p:cNvSpPr/>
          <p:nvPr/>
        </p:nvSpPr>
        <p:spPr>
          <a:xfrm>
            <a:off x="928662" y="1785926"/>
            <a:ext cx="3286148" cy="164307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Помощник  воспитателя уводит  с участка первую подгруппу детей. Дети второй подгруппы продолжают гулять еще в течение 10—15</a:t>
            </a:r>
            <a:r>
              <a:rPr lang="ru-RU" b="1" dirty="0" smtClean="0">
                <a:solidFill>
                  <a:schemeClr val="tx1"/>
                </a:solidFill>
              </a:rPr>
              <a:t> </a:t>
            </a:r>
            <a:r>
              <a:rPr lang="ru-RU" dirty="0" smtClean="0">
                <a:solidFill>
                  <a:schemeClr val="tx1"/>
                </a:solidFill>
              </a:rPr>
              <a:t>минут с воспитателем</a:t>
            </a:r>
            <a:endParaRPr lang="ru-RU" dirty="0">
              <a:solidFill>
                <a:schemeClr val="tx1"/>
              </a:solidFill>
            </a:endParaRPr>
          </a:p>
        </p:txBody>
      </p:sp>
      <p:sp>
        <p:nvSpPr>
          <p:cNvPr id="5" name="Прямоугольник 4"/>
          <p:cNvSpPr/>
          <p:nvPr/>
        </p:nvSpPr>
        <p:spPr>
          <a:xfrm>
            <a:off x="5072066" y="1785926"/>
            <a:ext cx="3643338" cy="164307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Помощник  воспитателя помогает детям развязать шарфы, расстегнуть и снять верхнюю  одежду, сложить одежду в шкафчик. Раздевшись, дети  спокойно идут в группу и играют</a:t>
            </a:r>
            <a:endParaRPr lang="ru-RU" dirty="0">
              <a:solidFill>
                <a:schemeClr val="tx1"/>
              </a:solidFill>
            </a:endParaRPr>
          </a:p>
        </p:txBody>
      </p:sp>
      <p:sp>
        <p:nvSpPr>
          <p:cNvPr id="6" name="Прямоугольник 5"/>
          <p:cNvSpPr/>
          <p:nvPr/>
        </p:nvSpPr>
        <p:spPr>
          <a:xfrm>
            <a:off x="2285984" y="3857628"/>
            <a:ext cx="4071966" cy="1785950"/>
          </a:xfrm>
          <a:prstGeom prst="rect">
            <a:avLst/>
          </a:prstGeom>
          <a:solidFill>
            <a:srgbClr val="CC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algn="ctr"/>
            <a:r>
              <a:rPr lang="ru-RU" i="1" dirty="0" smtClean="0">
                <a:solidFill>
                  <a:schemeClr val="tx1"/>
                </a:solidFill>
              </a:rPr>
              <a:t>В летний период после возвращения  детей с прогулки   необходимо организовать  гигиеническую процедуру – мытьё ног.</a:t>
            </a:r>
            <a:r>
              <a:rPr lang="ru-RU" i="1" dirty="0" smtClean="0"/>
              <a:t> </a:t>
            </a:r>
          </a:p>
        </p:txBody>
      </p:sp>
      <p:sp>
        <p:nvSpPr>
          <p:cNvPr id="7" name="Стрелка вправо 6"/>
          <p:cNvSpPr/>
          <p:nvPr/>
        </p:nvSpPr>
        <p:spPr>
          <a:xfrm>
            <a:off x="4214810" y="2500306"/>
            <a:ext cx="857256"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normAutofit/>
          </a:bodyPr>
          <a:lstStyle/>
          <a:p>
            <a:r>
              <a:rPr lang="ru-RU" sz="2400" b="1" dirty="0" smtClean="0">
                <a:solidFill>
                  <a:srgbClr val="0070C0"/>
                </a:solidFill>
              </a:rPr>
              <a:t>Порядок одевания детей</a:t>
            </a:r>
            <a:endParaRPr lang="ru-RU" sz="2400" b="1" dirty="0">
              <a:solidFill>
                <a:srgbClr val="0070C0"/>
              </a:solidFill>
            </a:endParaRPr>
          </a:p>
        </p:txBody>
      </p:sp>
      <p:sp>
        <p:nvSpPr>
          <p:cNvPr id="3" name="Содержимое 2"/>
          <p:cNvSpPr>
            <a:spLocks noGrp="1"/>
          </p:cNvSpPr>
          <p:nvPr>
            <p:ph idx="1"/>
          </p:nvPr>
        </p:nvSpPr>
        <p:spPr>
          <a:xfrm>
            <a:off x="142844" y="857232"/>
            <a:ext cx="5929354" cy="5268931"/>
          </a:xfrm>
          <a:gradFill>
            <a:gsLst>
              <a:gs pos="0">
                <a:srgbClr val="FBEAC7"/>
              </a:gs>
              <a:gs pos="17999">
                <a:srgbClr val="FEE7F2"/>
              </a:gs>
              <a:gs pos="36000">
                <a:srgbClr val="FAC77D"/>
              </a:gs>
              <a:gs pos="61000">
                <a:srgbClr val="FBA97D"/>
              </a:gs>
              <a:gs pos="82001">
                <a:srgbClr val="FBD49C"/>
              </a:gs>
              <a:gs pos="100000">
                <a:srgbClr val="FEE7F2"/>
              </a:gs>
            </a:gsLst>
            <a:lin ang="5400000" scaled="0"/>
          </a:gradFill>
        </p:spPr>
        <p:txBody>
          <a:bodyPr>
            <a:normAutofit fontScale="77500" lnSpcReduction="20000"/>
          </a:bodyPr>
          <a:lstStyle/>
          <a:p>
            <a:pPr lvl="2"/>
            <a:r>
              <a:rPr lang="ru-RU" dirty="0" smtClean="0"/>
              <a:t>Во избежание перегревания детей необходимо придерживаться следующего порядка одевания:  в начале  дети надевают  колготки, гамаши, затем кофты, комбинезон, обувь и лишь в последнюю очередь шапки,  верхнюю одежду и шарф.</a:t>
            </a:r>
          </a:p>
          <a:p>
            <a:pPr lvl="2"/>
            <a:r>
              <a:rPr lang="ru-RU" dirty="0" smtClean="0"/>
              <a:t>Возвращение  детей с прогулки также организуется  по подгруппам. Помощник  воспитателя уводит  с участка первую подгруппу детей. Дети второй подгруппы продолжают гулять еще в течение 10—15</a:t>
            </a:r>
            <a:r>
              <a:rPr lang="ru-RU" b="1" dirty="0" smtClean="0"/>
              <a:t> </a:t>
            </a:r>
            <a:r>
              <a:rPr lang="ru-RU" dirty="0" smtClean="0"/>
              <a:t>минут с воспитателем.</a:t>
            </a:r>
          </a:p>
          <a:p>
            <a:pPr lvl="2"/>
            <a:r>
              <a:rPr lang="ru-RU" dirty="0" smtClean="0"/>
              <a:t>Помощник  воспитателя помогает детям развязать шарфы, расстегнуть и снять верхнюю  одежду, сложить одежду в шкафчик. Раздевшись, дети  спокойно идут в группу и играют.</a:t>
            </a:r>
          </a:p>
          <a:p>
            <a:pPr lvl="2"/>
            <a:r>
              <a:rPr lang="ru-RU" dirty="0" smtClean="0"/>
              <a:t>В летний период после возвращения  детей с прогулки   необходимо организовать  гигиеническую процедуру – мытьё ног.</a:t>
            </a:r>
            <a:endParaRPr lang="ru-RU" dirty="0"/>
          </a:p>
        </p:txBody>
      </p:sp>
      <p:sp>
        <p:nvSpPr>
          <p:cNvPr id="4" name="Прямоугольник 3"/>
          <p:cNvSpPr/>
          <p:nvPr/>
        </p:nvSpPr>
        <p:spPr>
          <a:xfrm>
            <a:off x="6215074" y="1500174"/>
            <a:ext cx="2643206" cy="3357586"/>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smtClean="0">
                <a:solidFill>
                  <a:srgbClr val="C00000"/>
                </a:solidFill>
              </a:rPr>
              <a:t>Необходимо знакомить детей с последовательностью одевания, особенно в ясельной и младшей группе. Схемы-модели могут в этом помочь</a:t>
            </a:r>
            <a:endParaRPr lang="ru-RU" sz="2000" dirty="0">
              <a:solidFill>
                <a:srgbClr val="C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normAutofit/>
          </a:bodyPr>
          <a:lstStyle/>
          <a:p>
            <a:r>
              <a:rPr lang="ru-RU" sz="2400" b="1" dirty="0" smtClean="0">
                <a:solidFill>
                  <a:srgbClr val="C00000"/>
                </a:solidFill>
              </a:rPr>
              <a:t>Требования к одежде детей</a:t>
            </a:r>
            <a:endParaRPr lang="ru-RU" sz="2400" b="1" dirty="0">
              <a:solidFill>
                <a:srgbClr val="C00000"/>
              </a:solidFill>
            </a:endParaRPr>
          </a:p>
        </p:txBody>
      </p:sp>
      <p:sp>
        <p:nvSpPr>
          <p:cNvPr id="3" name="Содержимое 2"/>
          <p:cNvSpPr>
            <a:spLocks noGrp="1"/>
          </p:cNvSpPr>
          <p:nvPr>
            <p:ph idx="1"/>
          </p:nvPr>
        </p:nvSpPr>
        <p:spPr>
          <a:xfrm>
            <a:off x="457200" y="857233"/>
            <a:ext cx="6472254" cy="3643337"/>
          </a:xfrm>
          <a:solidFill>
            <a:schemeClr val="accent6">
              <a:lumMod val="20000"/>
              <a:lumOff val="80000"/>
            </a:schemeClr>
          </a:solidFill>
        </p:spPr>
        <p:txBody>
          <a:bodyPr>
            <a:normAutofit fontScale="55000" lnSpcReduction="20000"/>
          </a:bodyPr>
          <a:lstStyle/>
          <a:p>
            <a:pPr lvl="1">
              <a:buNone/>
            </a:pPr>
            <a:endParaRPr lang="ru-RU" dirty="0" smtClean="0"/>
          </a:p>
          <a:p>
            <a:pPr lvl="0"/>
            <a:r>
              <a:rPr lang="ru-RU" dirty="0" smtClean="0"/>
              <a:t>в любое время года одежда и обувь должны соответствовать погоде на данный момент и не должны способствовать перегреванию  или переохлаждению детей; </a:t>
            </a:r>
          </a:p>
          <a:p>
            <a:pPr lvl="0"/>
            <a:r>
              <a:rPr lang="ru-RU" dirty="0" smtClean="0"/>
              <a:t>при колебаниях температуры от +3 до -3°С и слабом ветре одежда детей должна состоять из трех слоев, включая белье. Верхняя одежда состоит из утепленной куртки, брюк или гамаш; на ногах утепленные ботинки;</a:t>
            </a:r>
          </a:p>
          <a:p>
            <a:pPr lvl="0"/>
            <a:r>
              <a:rPr lang="ru-RU" dirty="0" smtClean="0"/>
              <a:t>при температуре от -4 до -10°С детям надевают зимнюю куртку или пуховик при трех  слоях одежды.</a:t>
            </a:r>
          </a:p>
          <a:p>
            <a:pPr lvl="0"/>
            <a:r>
              <a:rPr lang="ru-RU" dirty="0" smtClean="0"/>
              <a:t>при более низких температурах рекомендуется увеличивать количество слоев одежды до четырех или пяти в зависимости от теплозащитных свойств верхней одежды.   </a:t>
            </a:r>
          </a:p>
          <a:p>
            <a:pPr lvl="0"/>
            <a:r>
              <a:rPr lang="ru-RU" dirty="0" smtClean="0"/>
              <a:t>в летний период во избежание перегрева детям надевают легкие головные уборы. </a:t>
            </a:r>
          </a:p>
          <a:p>
            <a:pPr>
              <a:buNone/>
            </a:pPr>
            <a:endParaRPr lang="ru-RU" dirty="0"/>
          </a:p>
        </p:txBody>
      </p:sp>
      <p:sp>
        <p:nvSpPr>
          <p:cNvPr id="4" name="Прямоугольник 3"/>
          <p:cNvSpPr/>
          <p:nvPr/>
        </p:nvSpPr>
        <p:spPr>
          <a:xfrm>
            <a:off x="714348" y="4643446"/>
            <a:ext cx="7786742" cy="17145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В уголок для родителей следует поместить </a:t>
            </a:r>
            <a:r>
              <a:rPr lang="ru-RU" dirty="0" smtClean="0">
                <a:solidFill>
                  <a:srgbClr val="FF0000"/>
                </a:solidFill>
              </a:rPr>
              <a:t>рекомендации по закаливанию</a:t>
            </a:r>
            <a:r>
              <a:rPr lang="ru-RU" dirty="0" smtClean="0">
                <a:solidFill>
                  <a:schemeClr val="tx1"/>
                </a:solidFill>
              </a:rPr>
              <a:t>, соответствующие возрасту детей и времени года. </a:t>
            </a:r>
          </a:p>
          <a:p>
            <a:pPr algn="ctr"/>
            <a:r>
              <a:rPr lang="ru-RU" dirty="0" smtClean="0">
                <a:solidFill>
                  <a:schemeClr val="tx1"/>
                </a:solidFill>
              </a:rPr>
              <a:t>Призывайте родителей не перегревать ребенка, </a:t>
            </a:r>
          </a:p>
          <a:p>
            <a:pPr algn="ctr"/>
            <a:r>
              <a:rPr lang="ru-RU" dirty="0" smtClean="0">
                <a:solidFill>
                  <a:srgbClr val="FF0000"/>
                </a:solidFill>
              </a:rPr>
              <a:t>одевать детей в соответствии с погодными условиями</a:t>
            </a:r>
            <a:r>
              <a:rPr lang="ru-RU" dirty="0" smtClean="0">
                <a:solidFill>
                  <a:schemeClr val="tx1"/>
                </a:solidFill>
              </a:rPr>
              <a:t>.</a:t>
            </a:r>
            <a:endParaRPr lang="ru-RU" dirty="0">
              <a:solidFill>
                <a:schemeClr val="tx1"/>
              </a:solidFill>
            </a:endParaRPr>
          </a:p>
        </p:txBody>
      </p:sp>
      <p:pic>
        <p:nvPicPr>
          <p:cNvPr id="20482" name="Picture 2" descr="Картинка 11 из 15390">
            <a:hlinkClick r:id="rId2"/>
          </p:cNvPr>
          <p:cNvPicPr>
            <a:picLocks noChangeAspect="1" noChangeArrowheads="1"/>
          </p:cNvPicPr>
          <p:nvPr/>
        </p:nvPicPr>
        <p:blipFill>
          <a:blip r:embed="rId3" cstate="print"/>
          <a:srcRect/>
          <a:stretch>
            <a:fillRect/>
          </a:stretch>
        </p:blipFill>
        <p:spPr bwMode="auto">
          <a:xfrm>
            <a:off x="7000892" y="1428736"/>
            <a:ext cx="1930593" cy="273843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3042" y="274638"/>
            <a:ext cx="5786478" cy="654032"/>
          </a:xfrm>
        </p:spPr>
        <p:txBody>
          <a:bodyPr>
            <a:normAutofit/>
          </a:bodyPr>
          <a:lstStyle/>
          <a:p>
            <a:r>
              <a:rPr lang="ru-RU" sz="2400" b="1" dirty="0" smtClean="0">
                <a:solidFill>
                  <a:srgbClr val="0070C0"/>
                </a:solidFill>
              </a:rPr>
              <a:t>Порядок хранения одежды в шкафчике</a:t>
            </a:r>
            <a:endParaRPr lang="ru-RU" sz="2400" b="1" dirty="0">
              <a:solidFill>
                <a:srgbClr val="0070C0"/>
              </a:solidFill>
            </a:endParaRPr>
          </a:p>
        </p:txBody>
      </p:sp>
      <p:sp>
        <p:nvSpPr>
          <p:cNvPr id="3" name="Содержимое 2"/>
          <p:cNvSpPr>
            <a:spLocks noGrp="1"/>
          </p:cNvSpPr>
          <p:nvPr>
            <p:ph idx="1"/>
          </p:nvPr>
        </p:nvSpPr>
        <p:spPr>
          <a:xfrm>
            <a:off x="827584" y="1000108"/>
            <a:ext cx="4320480" cy="428628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b="100000"/>
            </a:path>
            <a:tileRect t="-100000" r="-100000"/>
          </a:gradFill>
        </p:spPr>
        <p:txBody>
          <a:bodyPr>
            <a:normAutofit fontScale="85000" lnSpcReduction="10000"/>
          </a:bodyPr>
          <a:lstStyle/>
          <a:p>
            <a:pPr lvl="1" algn="ctr">
              <a:buNone/>
            </a:pPr>
            <a:r>
              <a:rPr lang="ru-RU" dirty="0"/>
              <a:t> </a:t>
            </a:r>
            <a:r>
              <a:rPr lang="ru-RU" dirty="0" smtClean="0"/>
              <a:t>   </a:t>
            </a:r>
            <a:r>
              <a:rPr lang="ru-RU" b="1" dirty="0">
                <a:solidFill>
                  <a:srgbClr val="7030A0"/>
                </a:solidFill>
              </a:rPr>
              <a:t>Н</a:t>
            </a:r>
            <a:r>
              <a:rPr lang="ru-RU" b="1" dirty="0" smtClean="0">
                <a:solidFill>
                  <a:srgbClr val="7030A0"/>
                </a:solidFill>
              </a:rPr>
              <a:t>а верхней полке кладется  шарф, шапка. Кофта, гамаши, колготки, тёплые штаны, верхнюю одежду вешают на крючок.  Рукавички на резинке  должны быть продернуты через рукава  и вешалку верхней одежды. Обувь ставят на нижнюю полку, сверху кладут  носки.  </a:t>
            </a:r>
          </a:p>
          <a:p>
            <a:pPr>
              <a:buNone/>
            </a:pPr>
            <a:endParaRPr lang="ru-RU" dirty="0" smtClean="0"/>
          </a:p>
          <a:p>
            <a:endParaRPr lang="ru-RU" dirty="0"/>
          </a:p>
        </p:txBody>
      </p:sp>
      <p:pic>
        <p:nvPicPr>
          <p:cNvPr id="9218" name="Picture 2" descr="Картинка 144 из 35875">
            <a:hlinkClick r:id="rId2"/>
          </p:cNvPr>
          <p:cNvPicPr>
            <a:picLocks noChangeAspect="1" noChangeArrowheads="1"/>
          </p:cNvPicPr>
          <p:nvPr/>
        </p:nvPicPr>
        <p:blipFill>
          <a:blip r:embed="rId3" cstate="print"/>
          <a:srcRect/>
          <a:stretch>
            <a:fillRect/>
          </a:stretch>
        </p:blipFill>
        <p:spPr bwMode="auto">
          <a:xfrm>
            <a:off x="5292080" y="1412776"/>
            <a:ext cx="2657475" cy="3810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25470"/>
          </a:xfrm>
        </p:spPr>
        <p:txBody>
          <a:bodyPr>
            <a:normAutofit/>
          </a:bodyPr>
          <a:lstStyle/>
          <a:p>
            <a:r>
              <a:rPr lang="ru-RU" sz="2400" b="1" dirty="0" smtClean="0">
                <a:solidFill>
                  <a:srgbClr val="7030A0"/>
                </a:solidFill>
              </a:rPr>
              <a:t>Требования к содержанию прогулок на участке ДОУ</a:t>
            </a:r>
            <a:endParaRPr lang="ru-RU" sz="2400" dirty="0">
              <a:solidFill>
                <a:srgbClr val="7030A0"/>
              </a:solidFill>
            </a:endParaRPr>
          </a:p>
        </p:txBody>
      </p:sp>
      <p:sp>
        <p:nvSpPr>
          <p:cNvPr id="3" name="Содержимое 2"/>
          <p:cNvSpPr>
            <a:spLocks noGrp="1"/>
          </p:cNvSpPr>
          <p:nvPr>
            <p:ph idx="1"/>
          </p:nvPr>
        </p:nvSpPr>
        <p:spPr>
          <a:xfrm>
            <a:off x="457200" y="928670"/>
            <a:ext cx="8229600" cy="5715040"/>
          </a:xfrm>
          <a:solidFill>
            <a:srgbClr val="FFFFCC"/>
          </a:solidFill>
        </p:spPr>
        <p:txBody>
          <a:bodyPr>
            <a:normAutofit fontScale="62500" lnSpcReduction="20000"/>
          </a:bodyPr>
          <a:lstStyle/>
          <a:p>
            <a:endParaRPr lang="ru-RU" dirty="0"/>
          </a:p>
          <a:p>
            <a:pPr>
              <a:buNone/>
            </a:pPr>
            <a:r>
              <a:rPr lang="ru-RU" b="1" dirty="0"/>
              <a:t> </a:t>
            </a:r>
            <a:r>
              <a:rPr lang="ru-RU" sz="4200" b="1" dirty="0" smtClean="0"/>
              <a:t> </a:t>
            </a:r>
            <a:r>
              <a:rPr lang="ru-RU" sz="4200" dirty="0" smtClean="0"/>
              <a:t>                 Прогулка </a:t>
            </a:r>
            <a:r>
              <a:rPr lang="ru-RU" sz="4200" dirty="0"/>
              <a:t>должна состоять из следующих </a:t>
            </a:r>
            <a:endParaRPr lang="ru-RU" sz="4200" dirty="0" smtClean="0"/>
          </a:p>
          <a:p>
            <a:pPr>
              <a:buNone/>
            </a:pPr>
            <a:r>
              <a:rPr lang="ru-RU" sz="4200" dirty="0"/>
              <a:t> </a:t>
            </a:r>
            <a:r>
              <a:rPr lang="ru-RU" sz="4200" dirty="0" smtClean="0"/>
              <a:t>                               структурных элементов</a:t>
            </a:r>
          </a:p>
          <a:p>
            <a:pPr>
              <a:buNone/>
            </a:pPr>
            <a:r>
              <a:rPr lang="ru-RU" sz="4200" dirty="0"/>
              <a:t> </a:t>
            </a:r>
            <a:r>
              <a:rPr lang="ru-RU" sz="4200" dirty="0" smtClean="0"/>
              <a:t>                                                       </a:t>
            </a:r>
          </a:p>
          <a:p>
            <a:pPr>
              <a:buNone/>
            </a:pPr>
            <a:endParaRPr lang="ru-RU" dirty="0"/>
          </a:p>
          <a:p>
            <a:pPr lvl="0">
              <a:buNone/>
            </a:pPr>
            <a:r>
              <a:rPr lang="ru-RU" dirty="0" smtClean="0"/>
              <a:t>              наблюдение</a:t>
            </a:r>
            <a:r>
              <a:rPr lang="ru-RU" dirty="0"/>
              <a:t>;</a:t>
            </a:r>
          </a:p>
          <a:p>
            <a:pPr lvl="0">
              <a:buNone/>
            </a:pPr>
            <a:r>
              <a:rPr lang="ru-RU" dirty="0" smtClean="0"/>
              <a:t>                            двигательная </a:t>
            </a:r>
            <a:r>
              <a:rPr lang="ru-RU" dirty="0"/>
              <a:t>активность</a:t>
            </a:r>
            <a:r>
              <a:rPr lang="ru-RU" dirty="0" smtClean="0"/>
              <a:t>:</a:t>
            </a:r>
          </a:p>
          <a:p>
            <a:pPr lvl="0">
              <a:buNone/>
            </a:pPr>
            <a:r>
              <a:rPr lang="ru-RU" dirty="0" smtClean="0"/>
              <a:t>                            подвижные</a:t>
            </a:r>
            <a:r>
              <a:rPr lang="ru-RU" dirty="0"/>
              <a:t>, спортивные игры, </a:t>
            </a:r>
            <a:endParaRPr lang="ru-RU" dirty="0" smtClean="0"/>
          </a:p>
          <a:p>
            <a:pPr lvl="0">
              <a:buNone/>
            </a:pPr>
            <a:r>
              <a:rPr lang="ru-RU" dirty="0" smtClean="0"/>
              <a:t>                            спортивные  </a:t>
            </a:r>
            <a:r>
              <a:rPr lang="ru-RU" dirty="0"/>
              <a:t>упражнения;</a:t>
            </a:r>
          </a:p>
          <a:p>
            <a:pPr lvl="0">
              <a:buNone/>
            </a:pPr>
            <a:r>
              <a:rPr lang="ru-RU" dirty="0" smtClean="0"/>
              <a:t>                                                                                              индивидуальная работа</a:t>
            </a:r>
          </a:p>
          <a:p>
            <a:pPr lvl="0">
              <a:buNone/>
            </a:pPr>
            <a:r>
              <a:rPr lang="ru-RU" dirty="0" smtClean="0"/>
              <a:t>                                                                                              </a:t>
            </a:r>
            <a:r>
              <a:rPr lang="ru-RU" dirty="0"/>
              <a:t>по различным </a:t>
            </a:r>
            <a:endParaRPr lang="ru-RU" dirty="0" smtClean="0"/>
          </a:p>
          <a:p>
            <a:pPr lvl="0">
              <a:buNone/>
            </a:pPr>
            <a:r>
              <a:rPr lang="ru-RU" dirty="0"/>
              <a:t> </a:t>
            </a:r>
            <a:r>
              <a:rPr lang="ru-RU" dirty="0" smtClean="0"/>
              <a:t>                                                                                             направлениям  </a:t>
            </a:r>
          </a:p>
          <a:p>
            <a:pPr lvl="0">
              <a:buNone/>
            </a:pPr>
            <a:r>
              <a:rPr lang="ru-RU" dirty="0" smtClean="0"/>
              <a:t>                                                                                              развития </a:t>
            </a:r>
          </a:p>
          <a:p>
            <a:pPr lvl="0">
              <a:buNone/>
            </a:pPr>
            <a:r>
              <a:rPr lang="ru-RU" dirty="0"/>
              <a:t> </a:t>
            </a:r>
            <a:r>
              <a:rPr lang="ru-RU" dirty="0" smtClean="0"/>
              <a:t>                                                                                             воспитанников</a:t>
            </a:r>
            <a:r>
              <a:rPr lang="ru-RU" dirty="0"/>
              <a:t>;</a:t>
            </a:r>
          </a:p>
          <a:p>
            <a:pPr lvl="0">
              <a:buNone/>
            </a:pPr>
            <a:r>
              <a:rPr lang="ru-RU" dirty="0" smtClean="0"/>
              <a:t>                                                                                                                                        трудовые поручения</a:t>
            </a:r>
            <a:endParaRPr lang="ru-RU" dirty="0"/>
          </a:p>
          <a:p>
            <a:pPr lvl="0">
              <a:buNone/>
            </a:pPr>
            <a:r>
              <a:rPr lang="ru-RU" dirty="0" smtClean="0"/>
              <a:t>                                               самостоятельная </a:t>
            </a:r>
            <a:r>
              <a:rPr lang="ru-RU" dirty="0"/>
              <a:t>деятельность </a:t>
            </a:r>
            <a:r>
              <a:rPr lang="ru-RU" dirty="0" smtClean="0"/>
              <a:t>детей</a:t>
            </a:r>
            <a:endParaRPr lang="ru-RU" dirty="0"/>
          </a:p>
          <a:p>
            <a:endParaRPr lang="ru-RU" dirty="0"/>
          </a:p>
        </p:txBody>
      </p:sp>
      <p:sp>
        <p:nvSpPr>
          <p:cNvPr id="5" name="Стрелка вниз 4"/>
          <p:cNvSpPr/>
          <p:nvPr/>
        </p:nvSpPr>
        <p:spPr>
          <a:xfrm>
            <a:off x="928662" y="2071678"/>
            <a:ext cx="285752" cy="3571900"/>
          </a:xfrm>
          <a:prstGeom prst="down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Стрелка вниз 5"/>
          <p:cNvSpPr/>
          <p:nvPr/>
        </p:nvSpPr>
        <p:spPr>
          <a:xfrm>
            <a:off x="7215206" y="2071678"/>
            <a:ext cx="214314" cy="18573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Стрелка вниз 6"/>
          <p:cNvSpPr/>
          <p:nvPr/>
        </p:nvSpPr>
        <p:spPr>
          <a:xfrm>
            <a:off x="5500694" y="2071678"/>
            <a:ext cx="285752" cy="37862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трелка вниз 7"/>
          <p:cNvSpPr/>
          <p:nvPr/>
        </p:nvSpPr>
        <p:spPr>
          <a:xfrm>
            <a:off x="3714744" y="2143116"/>
            <a:ext cx="214314" cy="7858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трелка вниз 8"/>
          <p:cNvSpPr/>
          <p:nvPr/>
        </p:nvSpPr>
        <p:spPr>
          <a:xfrm>
            <a:off x="1571604" y="2143116"/>
            <a:ext cx="214314"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7"/>
            <a:ext cx="8472518" cy="4714908"/>
          </a:xfrm>
          <a:solidFill>
            <a:srgbClr val="FFFFCC"/>
          </a:solidFill>
        </p:spPr>
        <p:txBody>
          <a:bodyPr>
            <a:normAutofit fontScale="77500" lnSpcReduction="20000"/>
          </a:bodyPr>
          <a:lstStyle/>
          <a:p>
            <a:pPr lvl="1">
              <a:buNone/>
            </a:pPr>
            <a:r>
              <a:rPr lang="ru-RU" b="1" dirty="0" smtClean="0">
                <a:solidFill>
                  <a:srgbClr val="002060"/>
                </a:solidFill>
              </a:rPr>
              <a:t>Последовательность структурных компонентов прогулки может варьироваться в зависимости от вида предыдущего занятия. Если дети находились на занятии, требующем повышенной познавательной активности и умственного напряжения, то вначале прогулки  проводятся подвижные игры, пробежки, затем – наблюдения. Если до прогулки было физкультурное или музыкальное занятие,  прогулка начинается с наблюдения или спокойной игры.</a:t>
            </a:r>
          </a:p>
          <a:p>
            <a:pPr lvl="1">
              <a:buNone/>
            </a:pPr>
            <a:r>
              <a:rPr lang="ru-RU" b="1" dirty="0" smtClean="0">
                <a:solidFill>
                  <a:srgbClr val="002060"/>
                </a:solidFill>
              </a:rPr>
              <a:t>Каждый из обязательных компонентов прогулки длится от 7 до 15 минут и осуществляется на фоне самостоятельной деятельности детей.</a:t>
            </a:r>
          </a:p>
          <a:p>
            <a:pPr lvl="1">
              <a:buNone/>
            </a:pPr>
            <a:r>
              <a:rPr lang="ru-RU" b="1" dirty="0" smtClean="0">
                <a:solidFill>
                  <a:srgbClr val="002060"/>
                </a:solidFill>
              </a:rPr>
              <a:t>Содержание прогулок определяется программой по ознакомлению детей с окружающим с учетом предшествующей деятельности детей, педагогических и оздоровительных задач, и строится в соответствии с календарным планированием в каждой возрастной группе.</a:t>
            </a: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117</TotalTime>
  <Words>1272</Words>
  <Application>Microsoft Office PowerPoint</Application>
  <PresentationFormat>Экран (4:3)</PresentationFormat>
  <Paragraphs>111</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Организация и проведение прогулки в детском саду</vt:lpstr>
      <vt:lpstr>Цели и задачи прогулки в дошкольном учреждении</vt:lpstr>
      <vt:lpstr>Требования к подготовке и возвращению с прогулки</vt:lpstr>
      <vt:lpstr>Возвращение с прогулки </vt:lpstr>
      <vt:lpstr>Порядок одевания детей</vt:lpstr>
      <vt:lpstr>Требования к одежде детей</vt:lpstr>
      <vt:lpstr>Порядок хранения одежды в шкафчике</vt:lpstr>
      <vt:lpstr>Требования к содержанию прогулок на участке ДОУ</vt:lpstr>
      <vt:lpstr>Слайд 9</vt:lpstr>
      <vt:lpstr>Наблюдения</vt:lpstr>
      <vt:lpstr>Организация двигательной активности</vt:lpstr>
      <vt:lpstr>Слайд 12</vt:lpstr>
      <vt:lpstr>Организация индивидуальной работы</vt:lpstr>
      <vt:lpstr>Трудовые поручения</vt:lpstr>
      <vt:lpstr>Слайд 15</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Прогулка в детском саду</dc:title>
  <dc:creator>Admin</dc:creator>
  <cp:lastModifiedBy>user</cp:lastModifiedBy>
  <cp:revision>24</cp:revision>
  <dcterms:created xsi:type="dcterms:W3CDTF">2011-12-09T07:42:37Z</dcterms:created>
  <dcterms:modified xsi:type="dcterms:W3CDTF">2012-08-09T11:00:50Z</dcterms:modified>
</cp:coreProperties>
</file>