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66" r:id="rId3"/>
    <p:sldId id="267" r:id="rId4"/>
    <p:sldId id="281" r:id="rId5"/>
    <p:sldId id="271" r:id="rId6"/>
    <p:sldId id="282" r:id="rId7"/>
    <p:sldId id="269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80" r:id="rId16"/>
    <p:sldId id="283" r:id="rId17"/>
    <p:sldId id="27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17" autoAdjust="0"/>
  </p:normalViewPr>
  <p:slideViewPr>
    <p:cSldViewPr>
      <p:cViewPr>
        <p:scale>
          <a:sx n="77" d="100"/>
          <a:sy n="77" d="100"/>
        </p:scale>
        <p:origin x="-2604" y="-9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04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127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789930F-E695-4F80-8857-E51DBA9614BD}" type="datetimeFigureOut">
              <a:rPr lang="ru-RU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8AB9123-5DAB-437C-97B9-3C59C5C5F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8B25AC-4878-4AB0-93AF-6E908B87F86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15EAB3-7CC9-4FA9-8155-FE52DB4BD49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2D1C0F-54B1-4608-9EBF-8168B1BD6FB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D671B7-7290-4FA8-A088-9D1DF031C5A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7DCFCB-D1A8-44A9-A5C9-7FFA4CD9D0D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3E9436-39B7-428C-BCA8-9E33B29730B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4833E7-93D2-4C11-8D12-CC6D8D9D482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C2D5FF-14D0-4B97-B382-4A0189E292B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FAAA2A-4147-403C-A017-13C08014A81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658AD3-B6CA-4186-9EB8-4563B4DD2ED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E3BC07-36C4-4C3B-A4E4-2FA315B22BA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709B31C-F571-4EA9-B3FB-5E92BB20FFC2}" type="datetimeFigureOut">
              <a:rPr lang="ru-RU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193044D-75D0-4894-A24A-E99846CA8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A3F01-8874-43AF-96F1-638AEE9F291C}" type="datetimeFigureOut">
              <a:rPr lang="ru-RU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406D2-3942-406F-B0EA-534FA8C85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15B6EC-F417-454E-B964-57F37A830579}" type="datetimeFigureOut">
              <a:rPr lang="ru-RU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FDEFBA8-DA37-4BB0-A5EA-B10E6599F8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14227-FE8D-42E3-A9BE-7F0E7F4813C2}" type="datetimeFigureOut">
              <a:rPr lang="ru-RU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0CF33-5BD9-4861-8D3F-7236EE1BAB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2440996-2A49-4800-8E2E-9ABFE30DAC2C}" type="datetimeFigureOut">
              <a:rPr lang="ru-RU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550CB2-3059-48F4-B59E-6AFB105A8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A135F-9D6D-48FD-989E-5852D85A29F3}" type="datetimeFigureOut">
              <a:rPr lang="ru-RU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67AB5-7264-47FA-B07F-A9A0CD934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71AE1-BD40-416B-A43E-2A73EA7B307E}" type="datetimeFigureOut">
              <a:rPr lang="ru-RU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4FDE3-2A07-4284-A3FF-B0897F877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1A9C7-EE5C-4F6B-ADFD-645303A925E7}" type="datetimeFigureOut">
              <a:rPr lang="ru-RU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DD7FF-BEAC-4EDF-BE97-90975CD35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DF17F-501C-4EFE-B610-E8995FC33E06}" type="datetimeFigureOut">
              <a:rPr lang="ru-RU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79C6D-E6DF-400C-8A5B-804D5EF0F2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10249-033C-4EE3-914A-E6118AB452A5}" type="datetimeFigureOut">
              <a:rPr lang="ru-RU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AA063-3DE1-4ED8-8BA8-BDF061A08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8BB691-4F5A-4E49-8924-C980F1C3816A}" type="datetimeFigureOut">
              <a:rPr lang="ru-RU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1584FD-A4ED-4675-AF57-0F27EABCCF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9F51FF5-D936-4CAC-B924-8E33D7639F68}" type="datetimeFigureOut">
              <a:rPr lang="ru-RU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F260DF3-33ED-44FC-8D14-C171DFC00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06" r:id="rId4"/>
    <p:sldLayoutId id="2147483705" r:id="rId5"/>
    <p:sldLayoutId id="2147483704" r:id="rId6"/>
    <p:sldLayoutId id="2147483703" r:id="rId7"/>
    <p:sldLayoutId id="2147483702" r:id="rId8"/>
    <p:sldLayoutId id="2147483710" r:id="rId9"/>
    <p:sldLayoutId id="2147483701" r:id="rId10"/>
    <p:sldLayoutId id="2147483711" r:id="rId11"/>
  </p:sldLayoutIdLst>
  <p:transition>
    <p:dissolve/>
  </p:transition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mbria" pitchFamily="18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93D050"/>
        </a:buClr>
        <a:buSzPct val="80000"/>
        <a:buFont typeface="Wingdings 2" pitchFamily="18" charset="2"/>
        <a:buChar char=""/>
        <a:defRPr sz="2300" kern="1200">
          <a:solidFill>
            <a:srgbClr val="98C375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93D050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93D050"/>
        </a:buClr>
        <a:buSzPct val="80000"/>
        <a:buFont typeface="Wingdings 2" pitchFamily="18" charset="2"/>
        <a:buChar char=""/>
        <a:defRPr sz="2000" kern="1200">
          <a:solidFill>
            <a:srgbClr val="98C375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93D050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7637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</a:br>
            <a:r>
              <a:rPr lang="ru-RU" kern="4000" spc="1000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Проект </a:t>
            </a:r>
            <a:br>
              <a:rPr lang="ru-RU" kern="4000" spc="1000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«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СОХРАНИМ   ЗУБКИ  ЗДОРОВЫМИ» 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/>
            </a:r>
            <a:b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</a:b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(младшая группа)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/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/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/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/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</a:br>
            <a:endParaRPr lang="ru-RU" sz="1600" dirty="0">
              <a:solidFill>
                <a:schemeClr val="accent3">
                  <a:lumMod val="50000"/>
                </a:schemeClr>
              </a:solidFill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4075" y="3540125"/>
            <a:ext cx="6345238" cy="21209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Подготовили: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Коршуненко</a:t>
            </a:r>
            <a:r>
              <a:rPr lang="ru-RU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Ю.М., </a:t>
            </a:r>
            <a:r>
              <a:rPr lang="ru-RU" sz="16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Лыско</a:t>
            </a:r>
            <a:r>
              <a:rPr lang="ru-RU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С.А., </a:t>
            </a:r>
            <a:r>
              <a:rPr lang="ru-RU" sz="16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Непеина</a:t>
            </a:r>
            <a:r>
              <a:rPr lang="ru-RU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Т.Н. , </a:t>
            </a:r>
            <a:r>
              <a:rPr lang="ru-RU" sz="1600" dirty="0" err="1">
                <a:solidFill>
                  <a:srgbClr val="003F6C">
                    <a:lumMod val="20000"/>
                    <a:lumOff val="80000"/>
                  </a:srgbClr>
                </a:solidFill>
              </a:rPr>
              <a:t>Яргунина</a:t>
            </a:r>
            <a:r>
              <a:rPr lang="ru-RU" sz="1600" dirty="0">
                <a:solidFill>
                  <a:srgbClr val="003F6C">
                    <a:lumMod val="20000"/>
                    <a:lumOff val="80000"/>
                  </a:srgbClr>
                </a:solidFill>
              </a:rPr>
              <a:t> Л.Н., </a:t>
            </a:r>
            <a:r>
              <a:rPr lang="ru-RU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воспитатели ГБДОУ д/с №62 Приморского района СПб</a:t>
            </a:r>
            <a:r>
              <a:rPr lang="en-US" sz="1600" dirty="0" smtClean="0"/>
              <a:t>.</a:t>
            </a:r>
            <a:endParaRPr lang="ru-RU" sz="1600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1176362.124393.jpe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2430" y="3941937"/>
            <a:ext cx="2123548" cy="240421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83450" cy="1047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476250"/>
            <a:ext cx="5267325" cy="4321175"/>
          </a:xfrm>
        </p:spPr>
        <p:txBody>
          <a:bodyPr>
            <a:normAutofit fontScale="55000" lnSpcReduction="20000"/>
          </a:bodyPr>
          <a:lstStyle/>
          <a:p>
            <a:pPr algn="ctr" fontAlgn="auto">
              <a:buFont typeface="Wingdings 2"/>
              <a:buNone/>
              <a:defRPr/>
            </a:pPr>
            <a:r>
              <a:rPr lang="ru-RU" sz="4400" b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центре «ИЗО»:</a:t>
            </a:r>
          </a:p>
          <a:p>
            <a:pPr algn="ctr" fontAlgn="auto">
              <a:buFont typeface="Wingdings 2"/>
              <a:buNone/>
              <a:defRPr/>
            </a:pP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Задания направлены на: </a:t>
            </a:r>
          </a:p>
          <a:p>
            <a:pPr algn="just" fontAlgn="auto">
              <a:buFont typeface="Wingdings" pitchFamily="2" charset="2"/>
              <a:buChar char="ü"/>
              <a:defRPr/>
            </a:pP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закрепление знаний и умений детей в области рисования, аппликации и лепки;</a:t>
            </a:r>
          </a:p>
          <a:p>
            <a:pPr algn="just" fontAlgn="auto">
              <a:buFont typeface="Wingdings" pitchFamily="2" charset="2"/>
              <a:buChar char="ü"/>
              <a:defRPr/>
            </a:pP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знакомство с новыми техниками исполнения  работ;</a:t>
            </a:r>
          </a:p>
          <a:p>
            <a:pPr algn="just" fontAlgn="auto">
              <a:buFont typeface="Wingdings" pitchFamily="2" charset="2"/>
              <a:buChar char="ü"/>
              <a:defRPr/>
            </a:pP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обучение детей активно воспринимать указания воспитателя, проявлять инициативу в поиске форм, способов лепки, выразительных средств;</a:t>
            </a:r>
          </a:p>
          <a:p>
            <a:pPr algn="just" fontAlgn="auto">
              <a:buFont typeface="Wingdings" pitchFamily="2" charset="2"/>
              <a:buChar char="ü"/>
              <a:defRPr/>
            </a:pP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развитие интереса к изобразительной деятельности,  воображения, мелкой моторики рук дошкольников;</a:t>
            </a:r>
          </a:p>
          <a:p>
            <a:pPr algn="just" fontAlgn="auto">
              <a:buFont typeface="Wingdings" pitchFamily="2" charset="2"/>
              <a:buChar char="ü"/>
              <a:defRPr/>
            </a:pP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образного мышления;</a:t>
            </a:r>
          </a:p>
          <a:p>
            <a:pPr algn="ctr" fontAlgn="auto">
              <a:buFont typeface="Wingdings 2"/>
              <a:buNone/>
              <a:defRPr/>
            </a:pPr>
            <a:endParaRPr lang="ru-RU" sz="19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buFont typeface="Wingdings 2"/>
              <a:buNone/>
              <a:defRPr/>
            </a:pPr>
            <a:endParaRPr lang="ru-RU" sz="2000" i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buFont typeface="Wingdings 2"/>
              <a:buNone/>
              <a:defRPr/>
            </a:pPr>
            <a:r>
              <a:rPr lang="ru-RU" sz="2500" i="1" u="sng" dirty="0" smtClean="0">
                <a:solidFill>
                  <a:schemeClr val="accent5">
                    <a:lumMod val="75000"/>
                  </a:schemeClr>
                </a:solidFill>
              </a:rPr>
              <a:t>В центре дети выполняют творческие работы:</a:t>
            </a:r>
          </a:p>
          <a:p>
            <a:pPr algn="just" fontAlgn="auto">
              <a:buFont typeface="Wingdings 2"/>
              <a:buNone/>
              <a:defRPr/>
            </a:pPr>
            <a:r>
              <a:rPr lang="ru-RU" sz="2500" i="1" dirty="0" smtClean="0">
                <a:solidFill>
                  <a:schemeClr val="accent5">
                    <a:lumMod val="75000"/>
                  </a:schemeClr>
                </a:solidFill>
              </a:rPr>
              <a:t>Лепят на тему  «Наши звери заболели, фруктов очень захотели».</a:t>
            </a:r>
          </a:p>
          <a:p>
            <a:pPr algn="just" fontAlgn="auto">
              <a:buFont typeface="Wingdings 2"/>
              <a:buNone/>
              <a:defRPr/>
            </a:pPr>
            <a:r>
              <a:rPr lang="ru-RU" sz="2500" i="1" dirty="0" smtClean="0">
                <a:solidFill>
                  <a:schemeClr val="accent5">
                    <a:lumMod val="75000"/>
                  </a:schemeClr>
                </a:solidFill>
              </a:rPr>
              <a:t>Раскрашивают картинку  «Счастливый зуб».</a:t>
            </a:r>
          </a:p>
          <a:p>
            <a:pPr algn="just" fontAlgn="auto">
              <a:buFont typeface="Wingdings 2"/>
              <a:buNone/>
              <a:defRPr/>
            </a:pPr>
            <a:r>
              <a:rPr lang="ru-RU" sz="2500" i="1" dirty="0" smtClean="0">
                <a:solidFill>
                  <a:schemeClr val="accent5">
                    <a:lumMod val="75000"/>
                  </a:schemeClr>
                </a:solidFill>
              </a:rPr>
              <a:t> Изготавливают коллаж «Улыбка». </a:t>
            </a:r>
          </a:p>
          <a:p>
            <a:pPr algn="just" fontAlgn="auto">
              <a:buFont typeface="Wingdings 2"/>
              <a:buNone/>
              <a:defRPr/>
            </a:pPr>
            <a:r>
              <a:rPr lang="ru-RU" sz="2500" i="1" dirty="0" smtClean="0">
                <a:solidFill>
                  <a:schemeClr val="accent5">
                    <a:lumMod val="75000"/>
                  </a:schemeClr>
                </a:solidFill>
              </a:rPr>
              <a:t>Выполняют аппликацию «Полезные и вредные продукты», аппликацию из нетрадиционных материалов,</a:t>
            </a:r>
          </a:p>
          <a:p>
            <a:pPr algn="just" fontAlgn="auto">
              <a:buFont typeface="Wingdings 2"/>
              <a:buNone/>
              <a:defRPr/>
            </a:pPr>
            <a:r>
              <a:rPr lang="ru-RU" sz="2500" i="1" dirty="0" smtClean="0">
                <a:solidFill>
                  <a:schemeClr val="accent5">
                    <a:lumMod val="75000"/>
                  </a:schemeClr>
                </a:solidFill>
              </a:rPr>
              <a:t> штриховку «Вылечим больной зуб».</a:t>
            </a:r>
          </a:p>
          <a:p>
            <a:pPr algn="just" fontAlgn="auto">
              <a:buFont typeface="Wingdings 2"/>
              <a:buNone/>
              <a:defRPr/>
            </a:pPr>
            <a:r>
              <a:rPr lang="ru-RU" sz="2500" i="1" dirty="0" smtClean="0">
                <a:solidFill>
                  <a:schemeClr val="accent5">
                    <a:lumMod val="75000"/>
                  </a:schemeClr>
                </a:solidFill>
              </a:rPr>
              <a:t>Рисуют  по  воображению «Микроб-</a:t>
            </a:r>
            <a:r>
              <a:rPr lang="ru-RU" sz="2500" i="1" dirty="0" err="1" smtClean="0">
                <a:solidFill>
                  <a:schemeClr val="accent5">
                    <a:lumMod val="75000"/>
                  </a:schemeClr>
                </a:solidFill>
              </a:rPr>
              <a:t>Зубоед</a:t>
            </a:r>
            <a:r>
              <a:rPr lang="ru-RU" sz="2500" i="1" dirty="0" smtClean="0">
                <a:solidFill>
                  <a:schemeClr val="accent5">
                    <a:lumMod val="75000"/>
                  </a:schemeClr>
                </a:solidFill>
              </a:rPr>
              <a:t>».</a:t>
            </a:r>
          </a:p>
          <a:p>
            <a:pPr algn="ctr" fontAlgn="auto">
              <a:buFont typeface="Wingdings 2"/>
              <a:buNone/>
              <a:defRPr/>
            </a:pPr>
            <a:endParaRPr lang="ru-RU" sz="2000" i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buFont typeface="Wingdings 2"/>
              <a:buNone/>
              <a:defRPr/>
            </a:pPr>
            <a:endParaRPr lang="ru-RU" sz="2000" i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buFont typeface="Wingdings 2"/>
              <a:buNone/>
              <a:defRPr/>
            </a:pP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Рисунок 4" descr="_qoodSqbC-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941888"/>
            <a:ext cx="1944688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5" descr="6CcVW3wK1RY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3392488"/>
            <a:ext cx="1944688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6" descr="FzA_A8dQsXw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692150"/>
            <a:ext cx="19446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Рисунок 9" descr="кадр3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87675" y="4797425"/>
            <a:ext cx="2689225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Рисунок 10" descr="IMG_5591_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1188" y="4789488"/>
            <a:ext cx="2089150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83450" cy="1047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476250"/>
            <a:ext cx="7283450" cy="5905500"/>
          </a:xfrm>
        </p:spPr>
        <p:txBody>
          <a:bodyPr/>
          <a:lstStyle/>
          <a:p>
            <a:pPr algn="ctr" fontAlgn="auto">
              <a:buFont typeface="Wingdings 2"/>
              <a:buNone/>
              <a:defRPr/>
            </a:pPr>
            <a:r>
              <a:rPr lang="ru-RU" sz="2400" b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центре «Кулинарии»:</a:t>
            </a:r>
          </a:p>
          <a:p>
            <a:pPr algn="ctr" fontAlgn="auto">
              <a:buFont typeface="Wingdings 2"/>
              <a:buNone/>
              <a:defRPr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Задания направлены на: </a:t>
            </a:r>
          </a:p>
          <a:p>
            <a:pPr algn="just" fontAlgn="auto">
              <a:buFont typeface="Wingdings" pitchFamily="2" charset="2"/>
              <a:buChar char="ü"/>
              <a:defRPr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развитие интереса к приготовлению вкусной и полезной пищи, мелкой моторики, эстетического вкуса;</a:t>
            </a:r>
          </a:p>
          <a:p>
            <a:pPr algn="just" fontAlgn="auto">
              <a:buFont typeface="Wingdings" pitchFamily="2" charset="2"/>
              <a:buChar char="ü"/>
              <a:defRPr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расширение представлений детей о полезной и здоровой пище, продуктах необходимых для укрепления зубов;</a:t>
            </a:r>
          </a:p>
          <a:p>
            <a:pPr algn="just" fontAlgn="auto">
              <a:buFont typeface="Wingdings" pitchFamily="2" charset="2"/>
              <a:buChar char="ü"/>
              <a:defRPr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умения у детей общаться друг с другом в процессе творчества;</a:t>
            </a:r>
          </a:p>
          <a:p>
            <a:pPr algn="just" fontAlgn="auto">
              <a:buFont typeface="Wingdings" pitchFamily="2" charset="2"/>
              <a:buChar char="ü"/>
              <a:defRPr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воспитание привычки к здоровому питанию.</a:t>
            </a:r>
          </a:p>
          <a:p>
            <a:pPr fontAlgn="auto">
              <a:buFont typeface="Wingdings 2"/>
              <a:buNone/>
              <a:defRPr/>
            </a:pPr>
            <a:endParaRPr lang="ru-RU" sz="18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buFont typeface="Wingdings 2"/>
              <a:buNone/>
              <a:defRPr/>
            </a:pPr>
            <a:r>
              <a:rPr lang="ru-RU" sz="1800" i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центре дети готовят:</a:t>
            </a:r>
          </a:p>
          <a:p>
            <a:pPr algn="ctr" fontAlgn="auto">
              <a:buFont typeface="Wingdings 2"/>
              <a:buNone/>
              <a:defRPr/>
            </a:pPr>
            <a:r>
              <a:rPr lang="ru-RU" sz="18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канапе (салат из овощей и фруктов), шашлычки из полезных  овощей.</a:t>
            </a:r>
          </a:p>
          <a:p>
            <a:pPr fontAlgn="auto">
              <a:buFont typeface="Wingdings 2"/>
              <a:buNone/>
              <a:defRPr/>
            </a:pP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437063"/>
            <a:ext cx="21129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4437063"/>
            <a:ext cx="2447925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4437063"/>
            <a:ext cx="1800225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83450" cy="4603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20713"/>
            <a:ext cx="7210425" cy="5616575"/>
          </a:xfrm>
        </p:spPr>
        <p:txBody>
          <a:bodyPr/>
          <a:lstStyle/>
          <a:p>
            <a:pPr algn="ctr" fontAlgn="auto">
              <a:buFont typeface="Wingdings 2"/>
              <a:buNone/>
              <a:defRPr/>
            </a:pPr>
            <a:r>
              <a:rPr lang="ru-RU" sz="2400" b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центре «Сюжетно-ролевой игры»:</a:t>
            </a:r>
          </a:p>
          <a:p>
            <a:pPr algn="ctr" fontAlgn="auto">
              <a:buFont typeface="Wingdings 2"/>
              <a:buNone/>
              <a:defRPr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Задания направлены на: </a:t>
            </a:r>
          </a:p>
          <a:p>
            <a:pPr algn="just" fontAlgn="auto">
              <a:buFont typeface="Wingdings" pitchFamily="2" charset="2"/>
              <a:buChar char="ü"/>
              <a:defRPr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закрепление знаний о профессии «зубной врач»</a:t>
            </a:r>
          </a:p>
          <a:p>
            <a:pPr algn="just" fontAlgn="auto">
              <a:buFont typeface="Wingdings" pitchFamily="2" charset="2"/>
              <a:buChar char="ü"/>
              <a:defRPr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умения работать в коллективе</a:t>
            </a:r>
          </a:p>
          <a:p>
            <a:pPr algn="just" fontAlgn="auto">
              <a:buFont typeface="Wingdings" pitchFamily="2" charset="2"/>
              <a:buChar char="ü"/>
              <a:defRPr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гуманных чувств и отношения</a:t>
            </a:r>
          </a:p>
          <a:p>
            <a:pPr algn="just" fontAlgn="auto">
              <a:buFont typeface="Wingdings" pitchFamily="2" charset="2"/>
              <a:buChar char="ü"/>
              <a:defRPr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товарищам по группе/игре, </a:t>
            </a:r>
          </a:p>
          <a:p>
            <a:pPr algn="just" fontAlgn="auto">
              <a:buFont typeface="Wingdings" pitchFamily="2" charset="2"/>
              <a:buChar char="ü"/>
              <a:defRPr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нравственных качеств: доброжелательности, </a:t>
            </a:r>
          </a:p>
          <a:p>
            <a:pPr algn="just" fontAlgn="auto">
              <a:buFont typeface="Wingdings" pitchFamily="2" charset="2"/>
              <a:buChar char="ü"/>
              <a:defRPr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отзывчивости,  внимательности, заботливости </a:t>
            </a:r>
          </a:p>
          <a:p>
            <a:pPr algn="just" fontAlgn="auto">
              <a:buFont typeface="Wingdings" pitchFamily="2" charset="2"/>
              <a:buChar char="ü"/>
              <a:defRPr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других; воспитание у детей привычки </a:t>
            </a:r>
          </a:p>
          <a:p>
            <a:pPr algn="just" fontAlgn="auto">
              <a:buFont typeface="Wingdings" pitchFamily="2" charset="2"/>
              <a:buChar char="ü"/>
              <a:defRPr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заботиться о своих зубах и посещать стоматолога.</a:t>
            </a:r>
          </a:p>
          <a:p>
            <a:pPr algn="ctr" fontAlgn="auto">
              <a:buFont typeface="Wingdings 2"/>
              <a:buNone/>
              <a:defRPr/>
            </a:pPr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i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buFont typeface="Wingdings 2"/>
              <a:buNone/>
              <a:defRPr/>
            </a:pPr>
            <a:endParaRPr lang="ru-RU" sz="2000" i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buFont typeface="Wingdings 2"/>
              <a:buNone/>
              <a:defRPr/>
            </a:pPr>
            <a:r>
              <a:rPr lang="ru-RU" sz="18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       В</a:t>
            </a:r>
            <a:r>
              <a:rPr lang="ru-RU" sz="1800" i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центре организуются сюжетно-ролевые игры:</a:t>
            </a:r>
          </a:p>
          <a:p>
            <a:pPr fontAlgn="auto">
              <a:buFont typeface="Wingdings 2"/>
              <a:buNone/>
              <a:defRPr/>
            </a:pPr>
            <a:r>
              <a:rPr lang="ru-RU" sz="18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       «Юля заболела»,  «Магазин» (покупаем полезные </a:t>
            </a:r>
          </a:p>
          <a:p>
            <a:pPr fontAlgn="auto">
              <a:buFont typeface="Wingdings 2"/>
              <a:buNone/>
              <a:defRPr/>
            </a:pPr>
            <a:r>
              <a:rPr lang="ru-RU" sz="18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		       продукты), «Лечим зубки у стоматолога».</a:t>
            </a:r>
          </a:p>
          <a:p>
            <a:pPr fontAlgn="auto">
              <a:buFont typeface="Wingdings 2"/>
              <a:buNone/>
              <a:defRPr/>
            </a:pPr>
            <a:endParaRPr lang="ru-RU" sz="1800" i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buFont typeface="Wingdings 2"/>
              <a:buNone/>
              <a:defRPr/>
            </a:pPr>
            <a:r>
              <a:rPr lang="ru-RU" sz="18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         В</a:t>
            </a:r>
            <a:r>
              <a:rPr lang="ru-RU" sz="1800" i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центре разыгрываются ситуации и сценки </a:t>
            </a:r>
          </a:p>
          <a:p>
            <a:pPr fontAlgn="auto">
              <a:buFont typeface="Wingdings 2"/>
              <a:buNone/>
              <a:defRPr/>
            </a:pPr>
            <a:r>
              <a:rPr lang="ru-RU" sz="18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         «Айболит спешит на помощь».</a:t>
            </a:r>
            <a:endParaRPr lang="ru-RU" sz="1800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Рисунок 3" descr="IMG_538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1484313"/>
            <a:ext cx="230505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Рисунок 4" descr="IMG_537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644900"/>
            <a:ext cx="1952625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83450" cy="4603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20713"/>
            <a:ext cx="7283450" cy="5616575"/>
          </a:xfrm>
        </p:spPr>
        <p:txBody>
          <a:bodyPr/>
          <a:lstStyle/>
          <a:p>
            <a:pPr algn="ctr" fontAlgn="auto">
              <a:buFont typeface="Wingdings 2"/>
              <a:buNone/>
              <a:defRPr/>
            </a:pPr>
            <a:r>
              <a:rPr lang="ru-RU" sz="2400" b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центре «Здоровья, спорта:</a:t>
            </a:r>
          </a:p>
          <a:p>
            <a:pPr algn="ctr" fontAlgn="auto">
              <a:buFont typeface="Wingdings 2"/>
              <a:buNone/>
              <a:defRPr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Задания направлены на: </a:t>
            </a:r>
          </a:p>
          <a:p>
            <a:pPr algn="just" fontAlgn="auto"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обеспечение физического и психического развития детей через использование подвижных игр, физкультминуток, </a:t>
            </a:r>
          </a:p>
          <a:p>
            <a:pPr algn="just" fontAlgn="auto"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пальчиковых игр;</a:t>
            </a:r>
          </a:p>
          <a:p>
            <a:pPr algn="just" fontAlgn="auto"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мелкой моторики рук, мануальных навыков детей</a:t>
            </a:r>
          </a:p>
          <a:p>
            <a:pPr algn="just" fontAlgn="auto"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воспитание желания иметь красивые и здоровые зубы.</a:t>
            </a:r>
          </a:p>
          <a:p>
            <a:pPr algn="ctr" fontAlgn="auto">
              <a:buFont typeface="Arial" pitchFamily="34" charset="0"/>
              <a:buChar char="•"/>
              <a:defRPr/>
            </a:pPr>
            <a:endParaRPr lang="ru-RU" sz="2000" i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buFont typeface="Wingdings 2"/>
              <a:buNone/>
              <a:defRPr/>
            </a:pPr>
            <a:r>
              <a:rPr lang="ru-RU" sz="2000" i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центре дети выполняют:</a:t>
            </a:r>
          </a:p>
          <a:p>
            <a:pPr algn="ctr" fontAlgn="auto">
              <a:buFont typeface="Wingdings 2"/>
              <a:buNone/>
              <a:defRPr/>
            </a:pPr>
            <a:r>
              <a:rPr lang="ru-RU" sz="2000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лица,  </a:t>
            </a:r>
          </a:p>
          <a:p>
            <a:pPr algn="ctr" fontAlgn="auto">
              <a:buFont typeface="Wingdings 2"/>
              <a:buNone/>
              <a:defRPr/>
            </a:pP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пальчиковые игры: «Мы морковку чистим, чистим», «Капуста»,  «Салат»,  «Мышеловка».</a:t>
            </a:r>
          </a:p>
          <a:p>
            <a:pPr fontAlgn="auto">
              <a:buFont typeface="Wingdings 2"/>
              <a:buNone/>
              <a:defRPr/>
            </a:pPr>
            <a:endParaRPr lang="ru-RU" sz="2000" i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buFont typeface="Wingdings 2"/>
              <a:buNone/>
              <a:defRPr/>
            </a:pP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Рисунок 5" descr="IMG_5745_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4437063"/>
            <a:ext cx="29527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Рисунок 6" descr="IMG_5737_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4437063"/>
            <a:ext cx="2987675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83450" cy="1047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476250"/>
            <a:ext cx="7283450" cy="504825"/>
          </a:xfrm>
        </p:spPr>
        <p:txBody>
          <a:bodyPr/>
          <a:lstStyle/>
          <a:p>
            <a:pPr algn="ctr" fontAlgn="auto">
              <a:buFont typeface="Wingdings 2"/>
              <a:buNone/>
              <a:defRPr/>
            </a:pPr>
            <a:r>
              <a:rPr lang="ru-RU" sz="2400" b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центре «Науки и экспериментирования»:</a:t>
            </a:r>
          </a:p>
        </p:txBody>
      </p:sp>
      <p:pic>
        <p:nvPicPr>
          <p:cNvPr id="34819" name="Picture 20" descr="DSC0498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211638" y="3860800"/>
            <a:ext cx="3192462" cy="2393950"/>
          </a:xfrm>
        </p:spPr>
      </p:pic>
      <p:pic>
        <p:nvPicPr>
          <p:cNvPr id="34820" name="Picture 13" descr="DSC0492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8313" y="1052513"/>
            <a:ext cx="3171825" cy="2663825"/>
          </a:xfrm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611188" y="3789363"/>
            <a:ext cx="3384550" cy="2519362"/>
          </a:xfrm>
          <a:prstGeom prst="rect">
            <a:avLst/>
          </a:prstGeom>
        </p:spPr>
        <p:txBody>
          <a:bodyPr lIns="45720" tIns="0" rIns="0" bIns="0">
            <a:normAutofit fontScale="8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defRPr/>
            </a:pP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defRPr/>
            </a:pPr>
            <a:r>
              <a:rPr lang="ru-RU" sz="2000" i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центре организуются 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defRPr/>
            </a:pPr>
            <a:r>
              <a:rPr lang="ru-RU" sz="20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наблюдения за взаимодействием «кока-колы» с веществами и предметами,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defRPr/>
            </a:pPr>
            <a:r>
              <a:rPr lang="ru-RU" sz="20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эксперименты: с раствором  йода, с яйцом от киндер-сюрприза,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defRPr/>
            </a:pPr>
            <a:r>
              <a:rPr lang="ru-RU" sz="20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яйцом и уксусом, «разбегающиеся зубочистки».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defRPr/>
            </a:pPr>
            <a:r>
              <a:rPr lang="ru-RU" sz="20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Дидактические игры: «Угадай на вкус», «Угадай по запаху».</a:t>
            </a:r>
            <a:endParaRPr lang="ru-RU" sz="2000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3851275" y="908050"/>
            <a:ext cx="3960813" cy="2808288"/>
          </a:xfrm>
          <a:prstGeom prst="rect">
            <a:avLst/>
          </a:prstGeom>
        </p:spPr>
        <p:txBody>
          <a:bodyPr lIns="45720" tIns="0" rIns="0" bIns="0">
            <a:normAutofit fontScale="92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defRPr/>
            </a:pPr>
            <a:r>
              <a:rPr lang="ru-RU" sz="19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Задания направлены на: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ü"/>
              <a:defRPr/>
            </a:pPr>
            <a:r>
              <a:rPr lang="ru-RU" sz="19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творческого и наглядно-образного мышления; умения слушать, задавать вопросы и делать выводы; наблюдательности, умения логически рассуждать;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ü"/>
              <a:defRPr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формирование интереса к познавательной исследовательской деятельности через проведение экспериментов;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ü"/>
              <a:defRPr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воспитание положительного отношения к уходу за зубами.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83152" cy="3920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/>
              <a:t>Работа с родителями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836613"/>
            <a:ext cx="7283450" cy="1368425"/>
          </a:xfrm>
        </p:spPr>
        <p:txBody>
          <a:bodyPr>
            <a:normAutofit fontScale="92500" lnSpcReduction="20000"/>
          </a:bodyPr>
          <a:lstStyle/>
          <a:p>
            <a:pPr algn="ctr" fontAlgn="auto">
              <a:buFont typeface="Wingdings 2"/>
              <a:buNone/>
              <a:defRPr/>
            </a:pP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направлена на: </a:t>
            </a:r>
          </a:p>
          <a:p>
            <a:pPr algn="just" fontAlgn="auto">
              <a:buFont typeface="Wingdings" pitchFamily="2" charset="2"/>
              <a:buChar char="ü"/>
              <a:defRPr/>
            </a:pP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приобщение семьи к формированию у детей правильного отношения к здоровью своих зубов;</a:t>
            </a:r>
          </a:p>
          <a:p>
            <a:pPr algn="just" fontAlgn="auto">
              <a:buFont typeface="Wingdings" pitchFamily="2" charset="2"/>
              <a:buChar char="ü"/>
              <a:defRPr/>
            </a:pP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привлечение внимания родителей к необходимости совместного творчества с детьми.</a:t>
            </a:r>
          </a:p>
          <a:p>
            <a:pPr algn="ctr" fontAlgn="auto">
              <a:buFont typeface="Arial" pitchFamily="34" charset="0"/>
              <a:buChar char="•"/>
              <a:defRPr/>
            </a:pP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buFont typeface="Wingdings 2"/>
              <a:buNone/>
              <a:defRPr/>
            </a:pPr>
            <a:endParaRPr lang="ru-RU" sz="2000" i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buFont typeface="Wingdings 2"/>
              <a:buNone/>
              <a:defRPr/>
            </a:pPr>
            <a:endParaRPr lang="ru-RU" sz="2000" i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buFont typeface="Wingdings 2"/>
              <a:buNone/>
              <a:defRPr/>
            </a:pP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539750" y="2205038"/>
            <a:ext cx="3887788" cy="4032250"/>
          </a:xfrm>
          <a:prstGeom prst="rect">
            <a:avLst/>
          </a:prstGeom>
        </p:spPr>
        <p:txBody>
          <a:bodyPr lIns="45720" tIns="0" rIns="0" bIns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Arial" pitchFamily="34" charset="0"/>
              <a:buChar char="•"/>
              <a:defRPr/>
            </a:pP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defRPr/>
            </a:pPr>
            <a:r>
              <a:rPr lang="ru-RU" sz="20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раздевалках групп на информационных стендах  размещается памятка для родителей «Как правильно ухаживать за зубами».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defRPr/>
            </a:pPr>
            <a:endParaRPr lang="ru-RU" sz="2000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defRPr/>
            </a:pPr>
            <a:r>
              <a:rPr lang="ru-RU" sz="20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Проводится творческая мастерская «Любимое полезное блюдо семьи».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defRPr/>
            </a:pPr>
            <a:r>
              <a:rPr lang="ru-RU" sz="20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Оформляется фотовыставка «Берегите зубки».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defRPr/>
            </a:pPr>
            <a:endParaRPr lang="ru-RU" sz="2000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defRPr/>
            </a:pP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8" name="Рисунок 5" descr="IMG_570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33600"/>
            <a:ext cx="3216275" cy="428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83152" cy="3920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/>
              <a:t>Работа с родителями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859338" y="3933825"/>
            <a:ext cx="2881312" cy="2374900"/>
          </a:xfrm>
        </p:spPr>
        <p:txBody>
          <a:bodyPr/>
          <a:lstStyle/>
          <a:p>
            <a:pPr algn="just" fontAlgn="auto">
              <a:buFont typeface="Wingdings 2"/>
              <a:buNone/>
              <a:defRPr/>
            </a:pPr>
            <a:r>
              <a:rPr lang="ru-RU" sz="16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 совместно с родителями дети готовят вырезки из журналов  с улыбающимися людьми, детьми, животными для создания коллективного коллажа «От улыбки станет всем светлей».</a:t>
            </a:r>
          </a:p>
          <a:p>
            <a:pPr algn="ctr" fontAlgn="auto">
              <a:buFont typeface="Wingdings 2"/>
              <a:buNone/>
              <a:defRPr/>
            </a:pPr>
            <a:endParaRPr lang="ru-RU" sz="1600" i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buFont typeface="Wingdings 2"/>
              <a:buNone/>
              <a:defRPr/>
            </a:pPr>
            <a:endParaRPr lang="ru-RU" sz="2000" i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buFont typeface="Wingdings 2"/>
              <a:buNone/>
              <a:defRPr/>
            </a:pP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5" name="Picture 13" descr="DSC0491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 t="7246" r="3323"/>
          <a:stretch>
            <a:fillRect/>
          </a:stretch>
        </p:blipFill>
        <p:spPr>
          <a:xfrm>
            <a:off x="468313" y="3700463"/>
            <a:ext cx="4103687" cy="2840037"/>
          </a:xfrm>
        </p:spPr>
      </p:pic>
      <p:pic>
        <p:nvPicPr>
          <p:cNvPr id="38916" name="Picture 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39750" y="1557338"/>
            <a:ext cx="1349375" cy="1800225"/>
          </a:xfrm>
        </p:spPr>
      </p:pic>
      <p:pic>
        <p:nvPicPr>
          <p:cNvPr id="38917" name="Рисунок 7" descr="CX56QSjvzz8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1557338"/>
            <a:ext cx="1368425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539750" y="836613"/>
            <a:ext cx="7200900" cy="1152525"/>
          </a:xfrm>
          <a:prstGeom prst="rect">
            <a:avLst/>
          </a:prstGeom>
        </p:spPr>
        <p:txBody>
          <a:bodyPr lIns="45720" tIns="0" rIns="0" bIns="0">
            <a:norm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defRPr/>
            </a:pPr>
            <a:r>
              <a:rPr lang="ru-RU" sz="17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 совместно с родителями сочиняется и оформляется книжка-малышка «Приключения зубной щетки» или «Сказка про зубки».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defRPr/>
            </a:pPr>
            <a:endParaRPr lang="ru-RU" sz="2100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defRPr/>
            </a:pPr>
            <a:r>
              <a:rPr lang="ru-RU" sz="21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defRPr/>
            </a:pPr>
            <a:endParaRPr lang="ru-RU" sz="2000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defRPr/>
            </a:pPr>
            <a:endParaRPr lang="ru-RU" sz="2000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defRPr/>
            </a:pP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9" name="Рисунок 11" descr="IMG_5714.JPG"/>
          <p:cNvPicPr>
            <a:picLocks noChangeAspect="1"/>
          </p:cNvPicPr>
          <p:nvPr/>
        </p:nvPicPr>
        <p:blipFill>
          <a:blip r:embed="rId6"/>
          <a:srcRect l="4851" r="2751" b="3539"/>
          <a:stretch>
            <a:fillRect/>
          </a:stretch>
        </p:blipFill>
        <p:spPr bwMode="auto">
          <a:xfrm>
            <a:off x="2051050" y="1557338"/>
            <a:ext cx="1296988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Рисунок 12" descr="IMG_5712.JPG"/>
          <p:cNvPicPr>
            <a:picLocks noChangeAspect="1"/>
          </p:cNvPicPr>
          <p:nvPr/>
        </p:nvPicPr>
        <p:blipFill>
          <a:blip r:embed="rId7"/>
          <a:srcRect l="5901" r="2751" b="3539"/>
          <a:stretch>
            <a:fillRect/>
          </a:stretch>
        </p:blipFill>
        <p:spPr bwMode="auto">
          <a:xfrm>
            <a:off x="3419475" y="1557338"/>
            <a:ext cx="12795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Рисунок 13" descr="IMG_5713.JPG"/>
          <p:cNvPicPr>
            <a:picLocks noChangeAspect="1"/>
          </p:cNvPicPr>
          <p:nvPr/>
        </p:nvPicPr>
        <p:blipFill>
          <a:blip r:embed="rId8"/>
          <a:srcRect l="4851" r="2751" b="2751"/>
          <a:stretch>
            <a:fillRect/>
          </a:stretch>
        </p:blipFill>
        <p:spPr bwMode="auto">
          <a:xfrm>
            <a:off x="4859338" y="1557338"/>
            <a:ext cx="1296987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83152" cy="96815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/>
              <a:t>Заключительный этап проекта</a:t>
            </a:r>
            <a:br>
              <a:rPr lang="ru-RU" dirty="0"/>
            </a:br>
            <a:r>
              <a:rPr lang="ru-RU" dirty="0"/>
              <a:t>Встреча с врачом</a:t>
            </a:r>
            <a:r>
              <a:rPr dirty="0"/>
              <a:t>-</a:t>
            </a:r>
            <a:r>
              <a:rPr lang="ru-RU" dirty="0"/>
              <a:t>стоматологом  стоматологической клиники  «индент»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628775"/>
            <a:ext cx="4619625" cy="1800225"/>
          </a:xfrm>
        </p:spPr>
        <p:txBody>
          <a:bodyPr/>
          <a:lstStyle/>
          <a:p>
            <a:pPr algn="just" fontAlgn="auto">
              <a:buFont typeface="Wingdings 2"/>
              <a:buNone/>
              <a:defRPr/>
            </a:pP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закрепления знаний и умений детей полученных в ходе проекта «Сохраним зубки здоровыми» была организована  встреча  детей с врачом-стоматологом клиники «Индент».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3" name="Рисунок 3" descr="Y8N1C8nRsQ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1484313"/>
            <a:ext cx="211296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Рисунок 4" descr="DSC_021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02219">
            <a:off x="615950" y="3478213"/>
            <a:ext cx="2833688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Рисунок 6" descr="DSC_023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03515">
            <a:off x="2339975" y="4581525"/>
            <a:ext cx="2836863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Рисунок 7" descr="HMPHtShIpDg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35600" y="3213100"/>
            <a:ext cx="211296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13" descr="2013-02-20 1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/>
          <a:srcRect/>
          <a:stretch>
            <a:fillRect/>
          </a:stretch>
        </p:blipFill>
        <p:spPr>
          <a:xfrm>
            <a:off x="5435600" y="4941888"/>
            <a:ext cx="2097088" cy="15113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650" y="1773238"/>
            <a:ext cx="6985000" cy="40925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 algn="just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ru-RU" sz="1600" i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Образовательные</a:t>
            </a:r>
            <a:r>
              <a:rPr lang="ru-RU" sz="16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	познакомить детей с органом человека – зубом; 			с профессией стоматолога; закрепить уже имеющиеся 		знания о зубах.</a:t>
            </a:r>
            <a:endParaRPr lang="ru-RU" sz="1600" i="1" u="sng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ru-RU" sz="1600" i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Воспитательные</a:t>
            </a:r>
            <a:r>
              <a:rPr lang="ru-RU" sz="16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	прививать детям гигиенические навыки ухода за 			зубами, воспитывать у детей привычку 				употреблять здоровую пищу, умение работать в 			коллективе, желание делиться информацией, 			участвовать в совместной опытно-экспериментальной 		и творческой деятельности.</a:t>
            </a:r>
            <a:endParaRPr lang="ru-RU" sz="1600" i="1" u="sng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ru-RU" sz="1600" i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Развивающие</a:t>
            </a:r>
            <a:r>
              <a:rPr lang="ru-RU" sz="16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	развивать мыслительные процессы (сравнение, 			память, внимание), пространственное  и наглядно-			действенное мышление, познавательный интерес.</a:t>
            </a:r>
            <a:endParaRPr lang="ru-RU" sz="1600" i="1" u="sng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650" y="333375"/>
            <a:ext cx="6840538" cy="15319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 indent="-7200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педагогических условий для развития интереса младших дошкольников к заботе о здоровье своих зубов и приобщение семьи  к формированию у детей правильного отношения к своему здоровью.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650" y="404813"/>
            <a:ext cx="6985000" cy="49545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младших групп №1 и №2, воспитатели, родители воспитанников, врач-стоматолог  клиники «Индент».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 проекта: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информационно-исследовательский.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Длительность проекта: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недели.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реализации проекта: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совместная деятельность воспитателя и детей;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самостоятельная деятельность детей;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совместная деятельность детей и родителей.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План реализации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7239000" cy="5187950"/>
          </a:xfrm>
        </p:spPr>
        <p:txBody>
          <a:bodyPr>
            <a:normAutofit lnSpcReduction="10000"/>
          </a:bodyPr>
          <a:lstStyle/>
          <a:p>
            <a:pPr marL="274320" indent="-274320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этап - предварительная работа: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ознакомление родителей с  целью и задачами проекта, подбор информационных, наглядно-дидактических материалов и оборудования для мероприятий, экспериментов.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этап - образовательно-воспитательная работа:</a:t>
            </a:r>
          </a:p>
          <a:p>
            <a:pPr marL="273600" indent="-27360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 	</a:t>
            </a:r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воспитателя и детей, а также самостоятельная деятельность детей  в центрах активности; работа с родителями, выполнение творческих домашних заданий детьми дома с родителями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этап – заключительный: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встреча  детей с врачом-стоматологом клиники «Индент»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"/>
              <a:defRPr/>
            </a:pPr>
            <a:endParaRPr lang="ru-RU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4466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Образовательно-воспитательная работа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288" y="908050"/>
            <a:ext cx="3582987" cy="5473700"/>
          </a:xfrm>
        </p:spPr>
        <p:txBody>
          <a:bodyPr>
            <a:normAutofit fontScale="25000" lnSpcReduction="20000"/>
          </a:bodyPr>
          <a:lstStyle/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9600" b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Групповой сбор</a:t>
            </a:r>
            <a:endParaRPr lang="ru-RU" sz="9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7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Задания в рамках группового сбора направлены на: </a:t>
            </a:r>
          </a:p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7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формирование  у дошкольников знаний о зубах (что такое зуб, структура зуба, виды зубов, особая болезнь – кариес), о гигиене полости рта, о правильном и здоровом питании, </a:t>
            </a:r>
            <a:br>
              <a:rPr lang="ru-RU" sz="7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профессии врача–стоматолога</a:t>
            </a:r>
          </a:p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7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активизацию словарного запаса у детей.</a:t>
            </a:r>
          </a:p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i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i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6400" i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методы и приемы:</a:t>
            </a:r>
          </a:p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64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Беседа,  беседа – рассуждение,  игра- беседа ,   ситуативная беседа,  заучивание стихов и </a:t>
            </a:r>
            <a:r>
              <a:rPr lang="ru-RU" sz="6400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64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рассматривание иллюстраций и наглядных пособий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i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9459" name="Содержимое 4" descr="IMG_536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140200" y="1125538"/>
            <a:ext cx="3521075" cy="2590800"/>
          </a:xfrm>
        </p:spPr>
      </p:pic>
      <p:pic>
        <p:nvPicPr>
          <p:cNvPr id="19460" name="Рисунок 5" descr="IMG_536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3851275"/>
            <a:ext cx="3527425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Образовательно-воспитательная работа Распределение по центрам активности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875"/>
            <a:ext cx="7239000" cy="5043488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В ходе проектной деятельности задействованы центры: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Литература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Математика и конструирование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Музыка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Изо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Кулинария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Сюжетно-ролевая игра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Здоровье , спорт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Наука и экспериментирование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83450" cy="1047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20713"/>
            <a:ext cx="7283450" cy="5616575"/>
          </a:xfrm>
        </p:spPr>
        <p:txBody>
          <a:bodyPr>
            <a:normAutofit fontScale="92500" lnSpcReduction="20000"/>
          </a:bodyPr>
          <a:lstStyle/>
          <a:p>
            <a:pPr algn="ctr" fontAlgn="auto">
              <a:buFont typeface="Wingdings 2"/>
              <a:buNone/>
              <a:defRPr/>
            </a:pPr>
            <a:r>
              <a:rPr lang="ru-RU" sz="2600" b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центре «Литературы»:</a:t>
            </a:r>
          </a:p>
          <a:p>
            <a:pPr algn="just" fontAlgn="auto">
              <a:buFont typeface="Wingdings 2"/>
              <a:buNone/>
              <a:defRPr/>
            </a:pPr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задания направлены на развитие мыслительных процессов, пространственного мышления, устной речи дошкольников</a:t>
            </a:r>
          </a:p>
          <a:p>
            <a:pPr fontAlgn="auto">
              <a:buFont typeface="Wingdings 2"/>
              <a:buNone/>
              <a:defRPr/>
            </a:pPr>
            <a:endParaRPr lang="ru-RU" sz="2000" i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buFont typeface="Wingdings 2"/>
              <a:buNone/>
              <a:defRPr/>
            </a:pPr>
            <a:r>
              <a:rPr lang="ru-RU" sz="2000" i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центре используются:</a:t>
            </a:r>
          </a:p>
          <a:p>
            <a:pPr algn="just" fontAlgn="auto">
              <a:buFont typeface="Wingdings" pitchFamily="2" charset="2"/>
              <a:buChar char="ü"/>
              <a:defRPr/>
            </a:pP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стихи: С.Михалков «Как у нашей Любы....», Л.Фадеев «Лечим зубы»,  «Водичка, водичка…»;</a:t>
            </a:r>
          </a:p>
          <a:p>
            <a:pPr algn="just" fontAlgn="auto">
              <a:buFont typeface="Wingdings" pitchFamily="2" charset="2"/>
              <a:buChar char="ü"/>
              <a:defRPr/>
            </a:pP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мультфильмы: «Доктор заяц и легенда о зубном королевстве», «Королева зубная щетка»;</a:t>
            </a:r>
          </a:p>
          <a:p>
            <a:pPr algn="just" fontAlgn="auto">
              <a:buFont typeface="Wingdings" pitchFamily="2" charset="2"/>
              <a:buChar char="ü"/>
              <a:defRPr/>
            </a:pP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сказки: К.Чуковский «</a:t>
            </a:r>
            <a:r>
              <a:rPr lang="ru-RU" sz="2000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Мойдодыр</a:t>
            </a: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В.Н.Корастылев</a:t>
            </a: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«Королева зубная щетка»,  А. Ангелов «Крепкие, крепкие зубки»;</a:t>
            </a:r>
          </a:p>
          <a:p>
            <a:pPr algn="just" fontAlgn="auto">
              <a:buFont typeface="Wingdings" pitchFamily="2" charset="2"/>
              <a:buChar char="ü"/>
              <a:defRPr/>
            </a:pP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загадки: К.Чуковский «Красные двери....».</a:t>
            </a:r>
          </a:p>
          <a:p>
            <a:pPr fontAlgn="auto">
              <a:buFont typeface="Wingdings 2"/>
              <a:buNone/>
              <a:defRPr/>
            </a:pPr>
            <a:endParaRPr lang="ru-RU" sz="2000" i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buFont typeface="Wingdings 2"/>
              <a:buNone/>
              <a:defRPr/>
            </a:pP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также:</a:t>
            </a:r>
          </a:p>
          <a:p>
            <a:pPr algn="just" fontAlgn="auto">
              <a:buFont typeface="Wingdings" pitchFamily="2" charset="2"/>
              <a:buChar char="ü"/>
              <a:defRPr/>
            </a:pP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Составляются алгоритмы по последовательности чистки зубов .</a:t>
            </a:r>
          </a:p>
          <a:p>
            <a:pPr algn="just" fontAlgn="auto">
              <a:buFont typeface="Wingdings" pitchFamily="2" charset="2"/>
              <a:buChar char="ü"/>
              <a:defRPr/>
            </a:pP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Составляется коллективная сказка «Берегите зубки».</a:t>
            </a:r>
          </a:p>
          <a:p>
            <a:pPr algn="just" fontAlgn="auto">
              <a:buFont typeface="Wingdings" pitchFamily="2" charset="2"/>
              <a:buChar char="ü"/>
              <a:defRPr/>
            </a:pP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Организовывается конкурс загадок.</a:t>
            </a:r>
          </a:p>
          <a:p>
            <a:pPr algn="just" fontAlgn="auto">
              <a:buFont typeface="Wingdings" pitchFamily="2" charset="2"/>
              <a:buChar char="ü"/>
              <a:defRPr/>
            </a:pP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Заучиваются стихи и </a:t>
            </a:r>
            <a:r>
              <a:rPr lang="ru-RU" sz="2000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auto">
              <a:buFont typeface="Wingdings" pitchFamily="2" charset="2"/>
              <a:buChar char="ü"/>
              <a:defRPr/>
            </a:pP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Рассматриваются иллюстрации из книг.</a:t>
            </a:r>
          </a:p>
          <a:p>
            <a:pPr algn="ctr" fontAlgn="auto">
              <a:buFont typeface="Arial" pitchFamily="34" charset="0"/>
              <a:buChar char="•"/>
              <a:defRPr/>
            </a:pPr>
            <a:endParaRPr lang="ru-RU" sz="2000" i="1" u="sng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buFont typeface="Wingdings 2"/>
              <a:buNone/>
              <a:defRPr/>
            </a:pPr>
            <a:r>
              <a:rPr lang="ru-RU" sz="2000" i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Дидактические игры:</a:t>
            </a:r>
          </a:p>
          <a:p>
            <a:pPr algn="ctr" fontAlgn="auto">
              <a:buFont typeface="Wingdings 2"/>
              <a:buNone/>
              <a:defRPr/>
            </a:pP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«Что лишнее», «Что есть во рту», «Если мой совет хороший, вы похлопайте в ладоши».</a:t>
            </a:r>
          </a:p>
          <a:p>
            <a:pPr fontAlgn="auto">
              <a:buFont typeface="Wingdings 2"/>
              <a:buNone/>
              <a:defRPr/>
            </a:pP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buFont typeface="Wingdings 2"/>
              <a:buNone/>
              <a:defRPr/>
            </a:pP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83450" cy="4603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549275"/>
            <a:ext cx="7283450" cy="5688013"/>
          </a:xfrm>
        </p:spPr>
        <p:txBody>
          <a:bodyPr/>
          <a:lstStyle/>
          <a:p>
            <a:pPr algn="ctr" fontAlgn="auto">
              <a:buFont typeface="Wingdings 2"/>
              <a:buNone/>
              <a:defRPr/>
            </a:pPr>
            <a:r>
              <a:rPr lang="ru-RU" sz="2400" b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центре «Математики и конструирования»:</a:t>
            </a:r>
          </a:p>
          <a:p>
            <a:pPr algn="ctr" fontAlgn="auto">
              <a:buFont typeface="Wingdings 2"/>
              <a:buNone/>
              <a:defRPr/>
            </a:pPr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Задания направлены на: </a:t>
            </a:r>
          </a:p>
          <a:p>
            <a:pPr algn="just" fontAlgn="auto">
              <a:buFont typeface="Wingdings" pitchFamily="2" charset="2"/>
              <a:buChar char="ü"/>
              <a:defRPr/>
            </a:pPr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закрепление знаний и умений математического счета, величин и количества;</a:t>
            </a:r>
          </a:p>
          <a:p>
            <a:pPr algn="just" fontAlgn="auto">
              <a:buFont typeface="Wingdings" pitchFamily="2" charset="2"/>
              <a:buChar char="ü"/>
              <a:defRPr/>
            </a:pPr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развитие мыслительных процессов (сравнения, памяти, внимания), пространственного мышления, мелкой моторики рук дошкольников</a:t>
            </a:r>
          </a:p>
          <a:p>
            <a:pPr fontAlgn="auto">
              <a:buFont typeface="Wingdings 2"/>
              <a:buNone/>
              <a:defRPr/>
            </a:pPr>
            <a:endParaRPr lang="en-US" sz="2000" i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buFont typeface="Wingdings 2"/>
              <a:buNone/>
              <a:defRPr/>
            </a:pPr>
            <a:endParaRPr lang="ru-RU" sz="2000" i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Font typeface="Wingdings 2"/>
              <a:buNone/>
              <a:defRPr/>
            </a:pP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центре составляются из мозаики  полезные овощи и фрукты, улыбки и пр.</a:t>
            </a:r>
          </a:p>
          <a:p>
            <a:pPr algn="ctr" fontAlgn="auto">
              <a:buFont typeface="Wingdings 2"/>
              <a:buNone/>
              <a:defRPr/>
            </a:pPr>
            <a:endParaRPr lang="ru-RU" sz="2000" i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buFont typeface="Wingdings 2"/>
              <a:buNone/>
              <a:defRPr/>
            </a:pP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000" i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Дидактические игры:</a:t>
            </a:r>
          </a:p>
          <a:p>
            <a:pPr fontAlgn="auto">
              <a:buFont typeface="Wingdings 2"/>
              <a:buNone/>
              <a:defRPr/>
            </a:pP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«Положи столько зубных щеток, сколько</a:t>
            </a:r>
          </a:p>
          <a:p>
            <a:pPr fontAlgn="auto">
              <a:buFont typeface="Wingdings 2"/>
              <a:buNone/>
              <a:defRPr/>
            </a:pP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детей на рисунке» (классификация 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предметов</a:t>
            </a:r>
            <a:endParaRPr lang="en-US" sz="2000" i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buFont typeface="Wingdings 2"/>
              <a:buNone/>
              <a:defRPr/>
            </a:pP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индивидуального пользования),   «Что лишнее», </a:t>
            </a:r>
            <a:endParaRPr lang="en-US" sz="2000" i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buFont typeface="Wingdings 2"/>
              <a:buNone/>
              <a:defRPr/>
            </a:pP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«Раскрась рисунок по цифрам».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buFont typeface="Wingdings 2"/>
              <a:buNone/>
              <a:defRPr/>
            </a:pP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Рисунок 3" descr="IMG_537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500438"/>
            <a:ext cx="1782763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83450" cy="1047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549275"/>
            <a:ext cx="7283450" cy="2519363"/>
          </a:xfrm>
        </p:spPr>
        <p:txBody>
          <a:bodyPr>
            <a:normAutofit fontScale="92500" lnSpcReduction="10000"/>
          </a:bodyPr>
          <a:lstStyle/>
          <a:p>
            <a:pPr algn="ctr" fontAlgn="auto">
              <a:buFont typeface="Wingdings 2"/>
              <a:buNone/>
              <a:defRPr/>
            </a:pPr>
            <a:r>
              <a:rPr lang="ru-RU" sz="2400" b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центре «Музыки»:</a:t>
            </a:r>
          </a:p>
          <a:p>
            <a:pPr algn="just" fontAlgn="auto">
              <a:buFont typeface="Wingdings 2"/>
              <a:buNone/>
              <a:defRPr/>
            </a:pPr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Задания направлены на формирование нравственно-эстетического и духовного мировоззрения дошкольников.</a:t>
            </a:r>
          </a:p>
          <a:p>
            <a:pPr algn="ctr" fontAlgn="auto">
              <a:buFont typeface="Wingdings 2"/>
              <a:buNone/>
              <a:defRPr/>
            </a:pPr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i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Font typeface="Wingdings 2"/>
              <a:buNone/>
              <a:defRPr/>
            </a:pP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слушают песенки: «Улыбка» из м/</a:t>
            </a:r>
            <a:r>
              <a:rPr lang="ru-RU" sz="2000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«Крошка Енот»  (муз. </a:t>
            </a:r>
            <a:r>
              <a:rPr lang="ru-RU" sz="2000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В.Шаинского</a:t>
            </a: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сл. </a:t>
            </a:r>
            <a:r>
              <a:rPr lang="ru-RU" sz="2000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М.Пляцковского</a:t>
            </a: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);  «Песенка Дракона-сладкоежки» из м/</a:t>
            </a:r>
            <a:r>
              <a:rPr lang="ru-RU" sz="2000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«Сладкая </a:t>
            </a:r>
            <a:r>
              <a:rPr lang="ru-RU" sz="2000" i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сказка»; </a:t>
            </a: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«Песенка сладкоежек» (муз. и сл.  </a:t>
            </a:r>
            <a:r>
              <a:rPr lang="ru-RU" sz="2000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А.Петряшевой</a:t>
            </a: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 fontAlgn="auto">
              <a:buFont typeface="Wingdings 2"/>
              <a:buNone/>
              <a:defRPr/>
            </a:pP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разучивают песенку «Мистер кариес» (муз. и сл. М. Лазарева).</a:t>
            </a:r>
          </a:p>
          <a:p>
            <a:pPr algn="ctr" fontAlgn="auto">
              <a:buFont typeface="Wingdings 2"/>
              <a:buNone/>
              <a:defRPr/>
            </a:pP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90750" y="3140968"/>
            <a:ext cx="47625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12">
      <a:dk1>
        <a:srgbClr val="79B532"/>
      </a:dk1>
      <a:lt1>
        <a:srgbClr val="FFF1C1"/>
      </a:lt1>
      <a:dk2>
        <a:srgbClr val="003F6C"/>
      </a:dk2>
      <a:lt2>
        <a:srgbClr val="FFEBA3"/>
      </a:lt2>
      <a:accent1>
        <a:srgbClr val="49711E"/>
      </a:accent1>
      <a:accent2>
        <a:srgbClr val="C4E6A1"/>
      </a:accent2>
      <a:accent3>
        <a:srgbClr val="6AA52C"/>
      </a:accent3>
      <a:accent4>
        <a:srgbClr val="93D050"/>
      </a:accent4>
      <a:accent5>
        <a:srgbClr val="49711E"/>
      </a:accent5>
      <a:accent6>
        <a:srgbClr val="5A8725"/>
      </a:accent6>
      <a:hlink>
        <a:srgbClr val="FFDE66"/>
      </a:hlink>
      <a:folHlink>
        <a:srgbClr val="A7D973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2">
    <a:dk1>
      <a:srgbClr val="79B532"/>
    </a:dk1>
    <a:lt1>
      <a:srgbClr val="FFF1C1"/>
    </a:lt1>
    <a:dk2>
      <a:srgbClr val="003F6C"/>
    </a:dk2>
    <a:lt2>
      <a:srgbClr val="FFEBA3"/>
    </a:lt2>
    <a:accent1>
      <a:srgbClr val="49711E"/>
    </a:accent1>
    <a:accent2>
      <a:srgbClr val="C4E6A1"/>
    </a:accent2>
    <a:accent3>
      <a:srgbClr val="6AA52C"/>
    </a:accent3>
    <a:accent4>
      <a:srgbClr val="93D050"/>
    </a:accent4>
    <a:accent5>
      <a:srgbClr val="49711E"/>
    </a:accent5>
    <a:accent6>
      <a:srgbClr val="5A8725"/>
    </a:accent6>
    <a:hlink>
      <a:srgbClr val="FFDE66"/>
    </a:hlink>
    <a:folHlink>
      <a:srgbClr val="A7D97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1096</TotalTime>
  <Words>947</Words>
  <Application>Microsoft Office PowerPoint</Application>
  <PresentationFormat>On-screen Show (4:3)</PresentationFormat>
  <Paragraphs>176</Paragraphs>
  <Slides>17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17</vt:i4>
      </vt:variant>
    </vt:vector>
  </HeadingPairs>
  <TitlesOfParts>
    <vt:vector size="29" baseType="lpstr">
      <vt:lpstr>Cambria</vt:lpstr>
      <vt:lpstr>Arial</vt:lpstr>
      <vt:lpstr>Wingdings 2</vt:lpstr>
      <vt:lpstr>Wingdings</vt:lpstr>
      <vt:lpstr>Calibri</vt:lpstr>
      <vt:lpstr>Rockwell</vt:lpstr>
      <vt:lpstr>Times New Roman</vt:lpstr>
      <vt:lpstr>Изящная</vt:lpstr>
      <vt:lpstr>Изящная</vt:lpstr>
      <vt:lpstr>Изящная</vt:lpstr>
      <vt:lpstr>Изящная</vt:lpstr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Светлана</cp:lastModifiedBy>
  <cp:revision>197</cp:revision>
  <dcterms:created xsi:type="dcterms:W3CDTF">2013-04-13T20:29:05Z</dcterms:created>
  <dcterms:modified xsi:type="dcterms:W3CDTF">2013-10-29T11:00:56Z</dcterms:modified>
</cp:coreProperties>
</file>