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83" r:id="rId4"/>
    <p:sldId id="284" r:id="rId5"/>
    <p:sldId id="285" r:id="rId6"/>
    <p:sldId id="262" r:id="rId7"/>
    <p:sldId id="261" r:id="rId8"/>
    <p:sldId id="263" r:id="rId9"/>
    <p:sldId id="286" r:id="rId10"/>
    <p:sldId id="266" r:id="rId11"/>
    <p:sldId id="264" r:id="rId12"/>
    <p:sldId id="288" r:id="rId13"/>
    <p:sldId id="287" r:id="rId14"/>
    <p:sldId id="269" r:id="rId15"/>
    <p:sldId id="289" r:id="rId16"/>
    <p:sldId id="290" r:id="rId17"/>
    <p:sldId id="271" r:id="rId18"/>
    <p:sldId id="272" r:id="rId19"/>
    <p:sldId id="273" r:id="rId20"/>
    <p:sldId id="281" r:id="rId21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/>
        <a:cs typeface="MS Gothic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/>
        <a:cs typeface="MS Gothic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/>
        <a:cs typeface="MS Gothic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/>
        <a:cs typeface="MS Gothic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1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0A29DE-076E-40D1-8331-6C2EA63890D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1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6E5CBA-1271-4EEC-B91D-F795F57F0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BB7BD47-CF84-496F-9155-5775D78220CA}" type="slidenum">
              <a:rPr lang="ru-RU">
                <a:solidFill>
                  <a:srgbClr val="000000"/>
                </a:solidFill>
                <a:ea typeface="MS Gothic"/>
                <a:cs typeface="MS Gothic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  <a:ea typeface="MS Gothic"/>
              <a:cs typeface="MS Gothic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EE4F226-AE9D-4001-9A6D-294F6F41EAF5}" type="slidenum">
              <a:rPr lang="ru-RU">
                <a:ea typeface="MS Gothic"/>
                <a:cs typeface="MS Gothic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ea typeface="MS Gothic"/>
              <a:cs typeface="MS Gothic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56C36F6-7546-4306-9FF6-B4A2F25062BF}" type="slidenum">
              <a:rPr lang="ru-RU">
                <a:ea typeface="MS Gothic"/>
                <a:cs typeface="MS Gothic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ea typeface="MS Gothic"/>
              <a:cs typeface="MS Gothic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ACDCF0C-827B-4990-8BA8-F379115C8701}" type="slidenum">
              <a:rPr lang="ru-RU">
                <a:ea typeface="MS Gothic"/>
                <a:cs typeface="MS Gothic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ea typeface="MS Gothic"/>
              <a:cs typeface="MS Gothic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CEB7F-B3F3-40DF-A7C6-C5B64B704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F41F2-72DA-4F1F-9AF4-DD1AEDA667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0122A-FDE3-4877-AEA2-3792D583A1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0EB7-B7AA-471D-828E-1C14534D0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08654-4FAD-4D34-8543-CB2E56EDA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3BAA8-F51A-4D34-895C-646647929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1CB6F-0850-448C-9587-79FF209A83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73571-9A40-4B18-8E1D-4A869FEA4C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538F2-4579-4507-B5B3-BDAAC4A5D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0F07C-0C99-4A67-8207-0DB8838A0C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7BE2E-98C1-4E11-9B78-95BE1A309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35ED8-BEC6-4C9E-945D-A9E2351AB7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3B4047A1-38DD-4056-9078-C935D71D7B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28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4882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948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07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44;&#1088;&#1072;&#1075;&#1091;&#1085;&#1089;&#1082;&#1080;&#1081;\Drug_detstva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547813" y="1268413"/>
            <a:ext cx="6624637" cy="2160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 algn="ctr" defTabSz="44917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В.Драгунский </a:t>
            </a:r>
          </a:p>
          <a:p>
            <a:pPr algn="ctr" defTabSz="44917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«Друг детства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1800225" cy="2794000"/>
          </a:xfrm>
          <a:prstGeom prst="rect">
            <a:avLst/>
          </a:prstGeom>
          <a:solidFill>
            <a:srgbClr val="FFCC00"/>
          </a:solidFill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92500" y="1052513"/>
            <a:ext cx="2016125" cy="863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Сын Дениска</a:t>
            </a:r>
          </a:p>
        </p:txBody>
      </p:sp>
      <p:pic>
        <p:nvPicPr>
          <p:cNvPr id="4" name="Picture 6" descr="dragun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852738"/>
            <a:ext cx="208756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92500" y="2852738"/>
            <a:ext cx="2735263" cy="2952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FF0000"/>
                </a:solidFill>
                <a:latin typeface="Bookman Old Style" pitchFamily="18" charset="0"/>
              </a:rPr>
              <a:t>Денис Викторович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FF0000"/>
                </a:solidFill>
                <a:latin typeface="Bookman Old Style" pitchFamily="18" charset="0"/>
              </a:rPr>
              <a:t>Драгунский,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литератор,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журналист,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редактор журнала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908050"/>
            <a:ext cx="4608512" cy="576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 b="1" dirty="0" smtClean="0">
                <a:latin typeface="Bookman Old Style" pitchFamily="18" charset="0"/>
              </a:rPr>
              <a:t>Словарная работа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42976" y="1357298"/>
            <a:ext cx="7583483" cy="482443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14414" y="2357430"/>
            <a:ext cx="4214842" cy="16430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Астроном – учёный, изучающий небесные тела.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0010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4338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 bwMode="auto">
          <a:xfrm>
            <a:off x="1214414" y="4143380"/>
            <a:ext cx="4071966" cy="1785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3200" dirty="0" smtClean="0">
                <a:latin typeface="Arial" charset="0"/>
              </a:rPr>
              <a:t>Телескоп – прибор для наблюдения за звёздами и планетами.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85852" y="857233"/>
            <a:ext cx="7369169" cy="2786082"/>
          </a:xfrm>
        </p:spPr>
        <p:txBody>
          <a:bodyPr/>
          <a:lstStyle/>
          <a:p>
            <a:r>
              <a:rPr lang="ru-RU" sz="3200" b="1" u="sng" dirty="0" smtClean="0"/>
              <a:t>приспичило</a:t>
            </a:r>
            <a:r>
              <a:rPr lang="ru-RU" sz="3200" b="1" dirty="0" smtClean="0"/>
              <a:t> – захотелось</a:t>
            </a:r>
          </a:p>
          <a:p>
            <a:r>
              <a:rPr lang="ru-RU" sz="3200" b="1" dirty="0" smtClean="0"/>
              <a:t> </a:t>
            </a:r>
            <a:r>
              <a:rPr lang="ru-RU" sz="3200" b="1" u="sng" dirty="0" smtClean="0"/>
              <a:t>спятил</a:t>
            </a:r>
            <a:r>
              <a:rPr lang="ru-RU" sz="3200" b="1" dirty="0" smtClean="0"/>
              <a:t> – сошёл с ума</a:t>
            </a:r>
          </a:p>
          <a:p>
            <a:r>
              <a:rPr lang="ru-RU" sz="3200" b="1" dirty="0" smtClean="0"/>
              <a:t>  </a:t>
            </a:r>
            <a:r>
              <a:rPr lang="ru-RU" sz="3200" b="1" u="sng" dirty="0" smtClean="0"/>
              <a:t>перебейся</a:t>
            </a:r>
            <a:r>
              <a:rPr lang="ru-RU" sz="3200" b="1" dirty="0" smtClean="0"/>
              <a:t> – обойдись</a:t>
            </a:r>
          </a:p>
          <a:p>
            <a:r>
              <a:rPr lang="ru-RU" sz="3200" b="1" dirty="0" smtClean="0"/>
              <a:t> </a:t>
            </a:r>
            <a:r>
              <a:rPr lang="ru-RU" sz="3200" b="1" u="sng" dirty="0" smtClean="0"/>
              <a:t>утиль</a:t>
            </a:r>
            <a:r>
              <a:rPr lang="ru-RU" sz="3200" b="1" dirty="0" smtClean="0"/>
              <a:t> – старые поломанные игрушки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000100" y="785794"/>
            <a:ext cx="7215238" cy="22145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dirty="0" smtClean="0">
                <a:latin typeface="Arial" charset="0"/>
              </a:rPr>
              <a:t>Ален </a:t>
            </a:r>
            <a:r>
              <a:rPr lang="ru-RU" dirty="0" err="1" smtClean="0">
                <a:latin typeface="Arial" charset="0"/>
              </a:rPr>
              <a:t>Бомбар</a:t>
            </a:r>
            <a:r>
              <a:rPr lang="ru-RU" dirty="0" smtClean="0">
                <a:latin typeface="Arial" charset="0"/>
              </a:rPr>
              <a:t> — первый человек в мире, пересёкший под парусом Атлантический океан на надувной резиновой лодке, сконструированной по образцу спасательных </a:t>
            </a:r>
            <a:r>
              <a:rPr lang="ru-RU" dirty="0" err="1" smtClean="0">
                <a:latin typeface="Arial" charset="0"/>
              </a:rPr>
              <a:t>плавсредств</a:t>
            </a:r>
            <a:r>
              <a:rPr lang="ru-RU" dirty="0" smtClean="0">
                <a:latin typeface="Arial" charset="0"/>
              </a:rPr>
              <a:t> своего времени, снабжённой лишь стандартным набором для потерпевших кораблекрушение и неприкосновенным запасом продуктов, сохранность, которого была официально засвидетельствована по окончании эксперимента.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 b="17346"/>
          <a:stretch>
            <a:fillRect/>
          </a:stretch>
        </p:blipFill>
        <p:spPr bwMode="auto">
          <a:xfrm>
            <a:off x="6072198" y="3857628"/>
            <a:ext cx="19526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14686"/>
            <a:ext cx="1595446" cy="15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86124"/>
            <a:ext cx="2095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85786" y="928670"/>
            <a:ext cx="77057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0"/>
            <a:ext cx="8226425" cy="6500834"/>
          </a:xfrm>
        </p:spPr>
        <p:txBody>
          <a:bodyPr/>
          <a:lstStyle/>
          <a:p>
            <a:pPr algn="ctr"/>
            <a:r>
              <a:rPr lang="ru-RU" sz="2800" b="1" u="sng" dirty="0" smtClean="0"/>
              <a:t>ФИЗКУЛЬТМИНУТКА.</a:t>
            </a:r>
          </a:p>
          <a:p>
            <a:pPr algn="ctr"/>
            <a:r>
              <a:rPr lang="ru-RU" dirty="0" smtClean="0"/>
              <a:t> </a:t>
            </a:r>
            <a:r>
              <a:rPr lang="ru-RU" sz="2400" b="1" dirty="0" smtClean="0"/>
              <a:t>Мы топаем ногами, </a:t>
            </a:r>
          </a:p>
          <a:p>
            <a:pPr algn="ctr"/>
            <a:r>
              <a:rPr lang="ru-RU" sz="2400" b="1" dirty="0" smtClean="0"/>
              <a:t>  Мы хлопаем руками, </a:t>
            </a:r>
          </a:p>
          <a:p>
            <a:pPr algn="ctr"/>
            <a:r>
              <a:rPr lang="ru-RU" sz="2400" b="1" dirty="0" smtClean="0"/>
              <a:t>Киваем головой. </a:t>
            </a:r>
          </a:p>
          <a:p>
            <a:pPr algn="ctr"/>
            <a:r>
              <a:rPr lang="ru-RU" sz="2400" b="1" dirty="0" smtClean="0"/>
              <a:t> Мы руки поднимаем, </a:t>
            </a:r>
          </a:p>
          <a:p>
            <a:pPr algn="ctr"/>
            <a:r>
              <a:rPr lang="ru-RU" sz="2400" b="1" dirty="0" smtClean="0"/>
              <a:t> Мы руки опускаем, </a:t>
            </a:r>
          </a:p>
          <a:p>
            <a:pPr algn="ctr"/>
            <a:r>
              <a:rPr lang="ru-RU" sz="2400" b="1" dirty="0" smtClean="0"/>
              <a:t>  Мы кружимся потом. </a:t>
            </a:r>
          </a:p>
          <a:p>
            <a:pPr algn="ctr"/>
            <a:r>
              <a:rPr lang="ru-RU" sz="2400" b="1" dirty="0" smtClean="0"/>
              <a:t>  Мы топаем ногами: </a:t>
            </a:r>
          </a:p>
          <a:p>
            <a:pPr algn="ctr"/>
            <a:r>
              <a:rPr lang="ru-RU" sz="2400" b="1" dirty="0" smtClean="0"/>
              <a:t> Топ – </a:t>
            </a:r>
            <a:r>
              <a:rPr lang="ru-RU" sz="2400" b="1" dirty="0" err="1" smtClean="0"/>
              <a:t>топ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топ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b="1" dirty="0" smtClean="0"/>
              <a:t> Мы руки опускаем: </a:t>
            </a:r>
          </a:p>
          <a:p>
            <a:pPr algn="ctr"/>
            <a:r>
              <a:rPr lang="ru-RU" sz="2400" b="1" dirty="0" smtClean="0"/>
              <a:t> Хлоп – </a:t>
            </a:r>
            <a:r>
              <a:rPr lang="ru-RU" sz="2400" b="1" dirty="0" err="1" smtClean="0"/>
              <a:t>хлоп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хлоп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b="1" dirty="0" smtClean="0"/>
              <a:t> Мы руки разведём </a:t>
            </a:r>
          </a:p>
          <a:p>
            <a:pPr algn="ctr"/>
            <a:r>
              <a:rPr lang="ru-RU" dirty="0" smtClean="0"/>
              <a:t> </a:t>
            </a:r>
            <a:r>
              <a:rPr lang="ru-RU" sz="2400" b="1" dirty="0" smtClean="0"/>
              <a:t>И побежим кругом.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ug_detst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00958" y="5000636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27088" y="908050"/>
            <a:ext cx="74914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971550" y="1700213"/>
            <a:ext cx="7272338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27088" y="836613"/>
            <a:ext cx="74660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03575" y="3357563"/>
            <a:ext cx="5472113" cy="23749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2800">
                <a:latin typeface="Bookman Old Style" pitchFamily="18" charset="0"/>
              </a:rPr>
              <a:t>Как выглядел медвежонок?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2800">
                <a:latin typeface="Bookman Old Style" pitchFamily="18" charset="0"/>
              </a:rPr>
              <a:t>Какое чувство возникло у Дениски, когда он посмотрел на медвежонка?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2800">
                <a:latin typeface="Bookman Old Style" pitchFamily="18" charset="0"/>
              </a:rPr>
              <a:t> Почему он назвал его настоящим другом детства?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27088" y="908050"/>
            <a:ext cx="7467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51275" y="3429000"/>
            <a:ext cx="4465638" cy="16557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>
                <a:latin typeface="Bookman Old Style" pitchFamily="18" charset="0"/>
              </a:rPr>
              <a:t>- Нарисуйте плюшевого мишку таким, как его описал автор.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6696075" cy="33845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1420" tIns="45711" rIns="91420" bIns="45711"/>
          <a:lstStyle/>
          <a:p>
            <a:pPr algn="just" defTabSz="44767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Речевая разминка</a:t>
            </a:r>
            <a:endParaRPr lang="ru-RU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285861"/>
            <a:ext cx="7583483" cy="35004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/>
              <a:t>Самолёты взлетают: у – </a:t>
            </a:r>
            <a:r>
              <a:rPr lang="ru-RU" sz="3200" b="1" dirty="0" err="1" smtClean="0"/>
              <a:t>у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у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Машины едут: ж – </a:t>
            </a:r>
            <a:r>
              <a:rPr lang="ru-RU" sz="3200" b="1" dirty="0" err="1" smtClean="0"/>
              <a:t>ж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ж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 Лошадки поскакали: цок – </a:t>
            </a:r>
            <a:r>
              <a:rPr lang="ru-RU" sz="3200" b="1" dirty="0" err="1" smtClean="0"/>
              <a:t>цок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цок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 Рядом ползёт змея: </a:t>
            </a:r>
            <a:r>
              <a:rPr lang="ru-RU" sz="3200" b="1" dirty="0" err="1" smtClean="0"/>
              <a:t>ш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ш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ш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  Муха бьёт в стекло: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68538" y="1196975"/>
            <a:ext cx="5399087" cy="7921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 b="1">
                <a:solidFill>
                  <a:srgbClr val="FF0000"/>
                </a:solidFill>
                <a:latin typeface="Bookman Old Style" pitchFamily="18" charset="0"/>
              </a:rPr>
              <a:t>Итог урока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58888" y="1916113"/>
            <a:ext cx="7200900" cy="20891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>
                <a:latin typeface="Bookman Old Style" pitchFamily="18" charset="0"/>
              </a:rPr>
              <a:t>Игрушки не должны болеть,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>
                <a:latin typeface="Bookman Old Style" pitchFamily="18" charset="0"/>
              </a:rPr>
              <a:t>Ребятам нужно их жалеть,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>
                <a:latin typeface="Bookman Old Style" pitchFamily="18" charset="0"/>
              </a:rPr>
              <a:t>Беречь, любить, не обижать,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>
                <a:latin typeface="Bookman Old Style" pitchFamily="18" charset="0"/>
              </a:rPr>
              <a:t>А просто брать их и играть.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3200" b="1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3"/>
            <a:ext cx="7583483" cy="3857652"/>
          </a:xfrm>
        </p:spPr>
        <p:txBody>
          <a:bodyPr/>
          <a:lstStyle/>
          <a:p>
            <a:r>
              <a:rPr lang="ru-RU" sz="3600" b="1" u="sng" dirty="0" err="1" smtClean="0"/>
              <a:t>Чистоговорка</a:t>
            </a:r>
            <a:r>
              <a:rPr lang="ru-RU" sz="3600" b="1" u="sng" dirty="0" smtClean="0"/>
              <a:t>:</a:t>
            </a:r>
          </a:p>
          <a:p>
            <a:r>
              <a:rPr lang="ru-RU" sz="3600" dirty="0" smtClean="0"/>
              <a:t> </a:t>
            </a:r>
            <a:r>
              <a:rPr lang="ru-RU" sz="3600" b="1" dirty="0" smtClean="0"/>
              <a:t>Ба – </a:t>
            </a:r>
            <a:r>
              <a:rPr lang="ru-RU" sz="3600" b="1" dirty="0" err="1" smtClean="0"/>
              <a:t>бо</a:t>
            </a:r>
            <a:r>
              <a:rPr lang="ru-RU" sz="3600" b="1" dirty="0" smtClean="0"/>
              <a:t> – бы – на дворе стоят столбы.</a:t>
            </a:r>
          </a:p>
          <a:p>
            <a:r>
              <a:rPr lang="ru-RU" sz="3600" b="1" dirty="0" smtClean="0"/>
              <a:t> </a:t>
            </a:r>
            <a:r>
              <a:rPr lang="ru-RU" sz="3600" b="1" dirty="0" err="1" smtClean="0"/>
              <a:t>Бу</a:t>
            </a:r>
            <a:r>
              <a:rPr lang="ru-RU" sz="3600" b="1" dirty="0" smtClean="0"/>
              <a:t> – бы – ба – из окна торчит труба.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1480"/>
            <a:ext cx="7358115" cy="4524375"/>
          </a:xfrm>
        </p:spPr>
        <p:txBody>
          <a:bodyPr/>
          <a:lstStyle/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rgbClr val="EE8E00"/>
                </a:solidFill>
                <a:latin typeface="Times New Roman" pitchFamily="18" charset="0"/>
              </a:rPr>
              <a:t>Прочитайте пословицы и поговорки, </a:t>
            </a:r>
          </a:p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rgbClr val="EE8E00"/>
                </a:solidFill>
                <a:latin typeface="Times New Roman" pitchFamily="18" charset="0"/>
              </a:rPr>
              <a:t>объясните их смысл.</a:t>
            </a:r>
          </a:p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1)Верному другу цены нет.</a:t>
            </a:r>
          </a:p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2)Всякий избирает друга по своему нраву.</a:t>
            </a:r>
          </a:p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3)Дерево держится корнями, а человек - друзьями.</a:t>
            </a:r>
          </a:p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4)Без хорошего друга человек не знает своих ошибок.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00FF"/>
                </a:solidFill>
                <a:latin typeface="Bookman Old Style" pitchFamily="18" charset="0"/>
              </a:rPr>
              <a:t>Виктор Юзефович Драгунский</a:t>
            </a:r>
            <a:endParaRPr lang="ru-RU" sz="4800" b="1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8992" y="2346325"/>
            <a:ext cx="5257808" cy="3779838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30 ноября 1913 </a:t>
            </a:r>
            <a:r>
              <a:rPr lang="ru-RU" sz="4000" b="1" dirty="0" smtClean="0">
                <a:solidFill>
                  <a:srgbClr val="0000FF"/>
                </a:solidFill>
              </a:rPr>
              <a:t>- 6 мая </a:t>
            </a:r>
            <a:r>
              <a:rPr lang="ru-RU" sz="4000" b="1" dirty="0" smtClean="0">
                <a:solidFill>
                  <a:srgbClr val="0000FF"/>
                </a:solidFill>
              </a:rPr>
              <a:t>1972</a:t>
            </a:r>
          </a:p>
        </p:txBody>
      </p:sp>
      <p:pic>
        <p:nvPicPr>
          <p:cNvPr id="2052" name="Picture 5" descr="glav_v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557338"/>
            <a:ext cx="48958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ragunsky_1044669431_tonne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851150"/>
            <a:ext cx="2443162" cy="31257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ewyork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268413"/>
            <a:ext cx="43211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76600" y="4221163"/>
            <a:ext cx="5146675" cy="1295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Родился в г. Нью-Йорке (США)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30 ноября 1913 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07679994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08050"/>
            <a:ext cx="36718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348038" y="3789363"/>
            <a:ext cx="5148262" cy="1295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Детство и юность провёл в г. Гомеле (Беларусь)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о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412875"/>
            <a:ext cx="38163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908050"/>
            <a:ext cx="4140200" cy="576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latin typeface="Bookman Old Style" pitchFamily="18" charset="0"/>
              </a:rPr>
              <a:t>Переехал в Москву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714744" y="260350"/>
            <a:ext cx="5429256" cy="63690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Самая известная работа писателя « Денискины рассказы».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Это веселые рассказы про мальчика Дениску и его друга Мишку</a:t>
            </a:r>
            <a:r>
              <a:rPr lang="ru-RU" sz="4000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25604" name="Picture 4" descr="книг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9" y="765175"/>
            <a:ext cx="3176580" cy="4541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263</Words>
  <Application>Microsoft Office PowerPoint</Application>
  <PresentationFormat>Экран (4:3)</PresentationFormat>
  <Paragraphs>67</Paragraphs>
  <Slides>20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Слайд 1</vt:lpstr>
      <vt:lpstr>Речевая разминка</vt:lpstr>
      <vt:lpstr>Слайд 3</vt:lpstr>
      <vt:lpstr>Слайд 4</vt:lpstr>
      <vt:lpstr>Виктор Юзефович Драгунский</vt:lpstr>
      <vt:lpstr>Слайд 6</vt:lpstr>
      <vt:lpstr>Слайд 7</vt:lpstr>
      <vt:lpstr>Слайд 8</vt:lpstr>
      <vt:lpstr>Самая известная работа писателя « Денискины рассказы». Это веселые рассказы про мальчика Дениску и его друга Мишку.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Oleg</cp:lastModifiedBy>
  <cp:revision>22</cp:revision>
  <dcterms:created xsi:type="dcterms:W3CDTF">2013-03-09T18:12:39Z</dcterms:created>
  <dcterms:modified xsi:type="dcterms:W3CDTF">2013-03-26T16:10:40Z</dcterms:modified>
</cp:coreProperties>
</file>